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87" r:id="rId4"/>
    <p:sldId id="289" r:id="rId5"/>
    <p:sldId id="270" r:id="rId6"/>
    <p:sldId id="277" r:id="rId7"/>
    <p:sldId id="262" r:id="rId8"/>
    <p:sldId id="267" r:id="rId9"/>
    <p:sldId id="264" r:id="rId10"/>
    <p:sldId id="281" r:id="rId11"/>
    <p:sldId id="271" r:id="rId12"/>
    <p:sldId id="290" r:id="rId13"/>
    <p:sldId id="291" r:id="rId14"/>
    <p:sldId id="263" r:id="rId15"/>
    <p:sldId id="285" r:id="rId16"/>
    <p:sldId id="274" r:id="rId17"/>
    <p:sldId id="275" r:id="rId18"/>
    <p:sldId id="276" r:id="rId19"/>
    <p:sldId id="268" r:id="rId20"/>
    <p:sldId id="269" r:id="rId21"/>
    <p:sldId id="284" r:id="rId22"/>
    <p:sldId id="288" r:id="rId23"/>
    <p:sldId id="2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25"/>
    <p:restoredTop sz="58682" autoAdjust="0"/>
  </p:normalViewPr>
  <p:slideViewPr>
    <p:cSldViewPr snapToGrid="0" snapToObjects="1">
      <p:cViewPr>
        <p:scale>
          <a:sx n="90" d="100"/>
          <a:sy n="90" d="100"/>
        </p:scale>
        <p:origin x="144" y="712"/>
      </p:cViewPr>
      <p:guideLst>
        <p:guide orient="horz" pos="2160"/>
        <p:guide pos="3840"/>
      </p:guideLst>
    </p:cSldViewPr>
  </p:slideViewPr>
  <p:notesTextViewPr>
    <p:cViewPr>
      <p:scale>
        <a:sx n="1" d="1"/>
        <a:sy n="1" d="1"/>
      </p:scale>
      <p:origin x="0" y="0"/>
    </p:cViewPr>
  </p:notesTextViewPr>
  <p:sorterViewPr>
    <p:cViewPr>
      <p:scale>
        <a:sx n="100" d="100"/>
        <a:sy n="100" d="100"/>
      </p:scale>
      <p:origin x="0" y="3664"/>
    </p:cViewPr>
  </p:sorterViewPr>
  <p:notesViewPr>
    <p:cSldViewPr snapToGrid="0" snapToObjects="1">
      <p:cViewPr varScale="1">
        <p:scale>
          <a:sx n="99" d="100"/>
          <a:sy n="99" d="100"/>
        </p:scale>
        <p:origin x="2944" y="18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10EF01-0082-F246-8519-14DABE86A7DE}" type="datetimeFigureOut">
              <a:rPr lang="en-US" smtClean="0"/>
              <a:t>9/6/16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EEC78-3AC2-4E4A-9A44-42FCECF3D10F}" type="slidenum">
              <a:rPr lang="en-US" smtClean="0"/>
              <a:t>‹#›</a:t>
            </a:fld>
            <a:endParaRPr lang="en-US"/>
          </a:p>
        </p:txBody>
      </p:sp>
    </p:spTree>
    <p:extLst>
      <p:ext uri="{BB962C8B-B14F-4D97-AF65-F5344CB8AC3E}">
        <p14:creationId xmlns:p14="http://schemas.microsoft.com/office/powerpoint/2010/main" val="15056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CEEC78-3AC2-4E4A-9A44-42FCECF3D10F}" type="slidenum">
              <a:rPr lang="en-US" smtClean="0"/>
              <a:t>1</a:t>
            </a:fld>
            <a:endParaRPr lang="en-US"/>
          </a:p>
        </p:txBody>
      </p:sp>
    </p:spTree>
    <p:extLst>
      <p:ext uri="{BB962C8B-B14F-4D97-AF65-F5344CB8AC3E}">
        <p14:creationId xmlns:p14="http://schemas.microsoft.com/office/powerpoint/2010/main" val="1802454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68638" indent="-168638">
              <a:buFont typeface="Arial" panose="020B0604020202020204" pitchFamily="34" charset="0"/>
              <a:buChar char="•"/>
            </a:pPr>
            <a:r>
              <a:rPr lang="en-US" dirty="0" smtClean="0"/>
              <a:t>Energy ratio = energy consumption/</a:t>
            </a:r>
            <a:r>
              <a:rPr lang="en-US" baseline="0" dirty="0" smtClean="0"/>
              <a:t> energy </a:t>
            </a:r>
            <a:r>
              <a:rPr lang="en-US" dirty="0" smtClean="0"/>
              <a:t>w/out LWC running at nominal</a:t>
            </a:r>
            <a:r>
              <a:rPr lang="en-US" baseline="0" dirty="0" smtClean="0"/>
              <a:t> voltage</a:t>
            </a:r>
          </a:p>
          <a:p>
            <a:pPr marL="168638" indent="-168638">
              <a:buFont typeface="Arial" panose="020B0604020202020204" pitchFamily="34" charset="0"/>
              <a:buChar char="•"/>
            </a:pPr>
            <a:r>
              <a:rPr lang="en-US" sz="1200" kern="1200" dirty="0" smtClean="0">
                <a:solidFill>
                  <a:schemeClr val="tx1"/>
                </a:solidFill>
                <a:effectLst/>
                <a:latin typeface="Arial" charset="0"/>
                <a:ea typeface="+mn-ea"/>
                <a:cs typeface="Arial" charset="0"/>
              </a:rPr>
              <a:t>the </a:t>
            </a:r>
            <a:r>
              <a:rPr lang="en-US" sz="1200" kern="1200" dirty="0" err="1" smtClean="0">
                <a:solidFill>
                  <a:schemeClr val="tx1"/>
                </a:solidFill>
                <a:effectLst/>
                <a:latin typeface="Arial" charset="0"/>
                <a:ea typeface="+mn-ea"/>
                <a:cs typeface="Arial" charset="0"/>
              </a:rPr>
              <a:t>Vdd</a:t>
            </a:r>
            <a:r>
              <a:rPr lang="en-US" sz="1200" kern="1200" dirty="0" smtClean="0">
                <a:solidFill>
                  <a:schemeClr val="tx1"/>
                </a:solidFill>
                <a:effectLst/>
                <a:latin typeface="Arial" charset="0"/>
                <a:ea typeface="+mn-ea"/>
                <a:cs typeface="Arial" charset="0"/>
              </a:rPr>
              <a:t> is reduced from 0.95V to 0.5V. The high voltage is maintained at the same level as the </a:t>
            </a:r>
            <a:r>
              <a:rPr lang="en-US" sz="1200" kern="1200" dirty="0" err="1" smtClean="0">
                <a:solidFill>
                  <a:schemeClr val="tx1"/>
                </a:solidFill>
                <a:effectLst/>
                <a:latin typeface="Arial" charset="0"/>
                <a:ea typeface="+mn-ea"/>
                <a:cs typeface="Arial" charset="0"/>
              </a:rPr>
              <a:t>Vdd</a:t>
            </a:r>
            <a:r>
              <a:rPr lang="en-US" sz="1200" kern="1200" dirty="0" smtClean="0">
                <a:solidFill>
                  <a:schemeClr val="tx1"/>
                </a:solidFill>
                <a:effectLst/>
                <a:latin typeface="Arial" charset="0"/>
                <a:ea typeface="+mn-ea"/>
                <a:cs typeface="Arial" charset="0"/>
              </a:rPr>
              <a:t>. Low voltage for pink curve is the one shown on the X-axis. High voltage remains at 0.95V.</a:t>
            </a:r>
            <a:endParaRPr lang="en-US" dirty="0" smtClean="0"/>
          </a:p>
          <a:p>
            <a:pPr marL="168638" indent="-168638">
              <a:buFont typeface="Arial" panose="020B0604020202020204" pitchFamily="34" charset="0"/>
              <a:buChar char="•"/>
            </a:pPr>
            <a:r>
              <a:rPr lang="en-US" dirty="0" smtClean="0"/>
              <a:t>FIT is Failure</a:t>
            </a:r>
            <a:r>
              <a:rPr lang="en-US" baseline="0" dirty="0" smtClean="0"/>
              <a:t> In Time</a:t>
            </a:r>
          </a:p>
          <a:p>
            <a:pPr marL="168638" indent="-168638">
              <a:buFont typeface="Arial" panose="020B0604020202020204" pitchFamily="34" charset="0"/>
              <a:buChar char="•"/>
            </a:pPr>
            <a:r>
              <a:rPr lang="en-US" b="1" baseline="0" dirty="0" smtClean="0"/>
              <a:t>No difference between high and low voltage in bit rate</a:t>
            </a:r>
          </a:p>
          <a:p>
            <a:pPr marL="168638" indent="-168638">
              <a:buFont typeface="Arial" panose="020B0604020202020204" pitchFamily="34" charset="0"/>
              <a:buChar char="•"/>
            </a:pPr>
            <a:r>
              <a:rPr lang="en-US" baseline="0" dirty="0" smtClean="0"/>
              <a:t>Blue on right is reference for full voltage</a:t>
            </a:r>
          </a:p>
          <a:p>
            <a:pPr marL="168638" indent="-168638">
              <a:buFont typeface="Arial" panose="020B0604020202020204" pitchFamily="34" charset="0"/>
              <a:buChar char="•"/>
            </a:pPr>
            <a:r>
              <a:rPr lang="en-US" dirty="0">
                <a:latin typeface="Arial" charset="0"/>
                <a:cs typeface="Arial" charset="0"/>
              </a:rPr>
              <a:t>Also on the left curve, note that sometimes the curve is solid, sometimes it is dashed. The solid curves meet or exceed the unprotected baseline at full voltage. The dashed curves do not. The green curve is the interesting one that is partly solid (all the way down to and past the minimum energy point), while the blue and pink curves are either solid (pink) or dashed (blue).</a:t>
            </a:r>
          </a:p>
          <a:p>
            <a:pPr marL="168638" marR="0" indent="-1686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smtClean="0"/>
              <a:t>Reliability dominated by 2 errors in low-voltage logic</a:t>
            </a:r>
            <a:r>
              <a:rPr lang="en-US" sz="1200" dirty="0" smtClean="0"/>
              <a:t>; </a:t>
            </a:r>
          </a:p>
          <a:p>
            <a:pPr marL="628650" lvl="1" indent="-171450">
              <a:buFont typeface="Arial" panose="020B0604020202020204" pitchFamily="34" charset="0"/>
              <a:buChar char="•"/>
            </a:pPr>
            <a:r>
              <a:rPr lang="en-US" dirty="0" smtClean="0"/>
              <a:t>High voltage checker - Reduces likelihood of checker missing single error in low-voltage logic;</a:t>
            </a:r>
            <a:r>
              <a:rPr lang="en-US" baseline="0" dirty="0" smtClean="0"/>
              <a:t> </a:t>
            </a:r>
            <a:r>
              <a:rPr lang="en-US" dirty="0" smtClean="0"/>
              <a:t>Chances of that happening is lower than two errors in logic</a:t>
            </a:r>
            <a:endParaRPr lang="en-US" sz="1200" dirty="0" smtClean="0"/>
          </a:p>
          <a:p>
            <a:pPr marL="625838" marR="0" lvl="1" indent="-1686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LWC checker small compared to computation so it is more</a:t>
            </a:r>
            <a:r>
              <a:rPr lang="en-US" baseline="0" dirty="0" smtClean="0"/>
              <a:t> reliable than the CMP at the same voltage</a:t>
            </a:r>
            <a:endParaRPr lang="en-US" dirty="0" smtClean="0"/>
          </a:p>
          <a:p>
            <a:pPr marL="168638" marR="0" indent="-1686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pPr marL="168638" indent="-16863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E1F23803-E8AE-4098-BC40-3E1167769698}" type="slidenum">
              <a:rPr lang="en-GB" altLang="en-US" smtClean="0"/>
              <a:pPr>
                <a:defRPr/>
              </a:pPr>
              <a:t>10</a:t>
            </a:fld>
            <a:endParaRPr lang="en-GB" altLang="en-US"/>
          </a:p>
        </p:txBody>
      </p:sp>
    </p:spTree>
    <p:extLst>
      <p:ext uri="{BB962C8B-B14F-4D97-AF65-F5344CB8AC3E}">
        <p14:creationId xmlns:p14="http://schemas.microsoft.com/office/powerpoint/2010/main" val="3681935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pPr>
              <a:spcBef>
                <a:spcPct val="0"/>
              </a:spcBef>
            </a:pPr>
            <a:r>
              <a:rPr lang="en-US" altLang="en-US" sz="1800" b="1" baseline="0" dirty="0" smtClean="0"/>
              <a:t>ARGUS </a:t>
            </a:r>
            <a:r>
              <a:rPr lang="en-US" altLang="en-US" sz="1800" b="1" baseline="0" dirty="0" smtClean="0"/>
              <a:t>- Summary Conclusions</a:t>
            </a:r>
          </a:p>
          <a:p>
            <a:pPr marL="742950" lvl="1" indent="-285750">
              <a:spcBef>
                <a:spcPct val="0"/>
              </a:spcBef>
              <a:buFont typeface="Arial" panose="020B0604020202020204" pitchFamily="34" charset="0"/>
              <a:buChar char="•"/>
            </a:pPr>
            <a:r>
              <a:rPr lang="en-US" altLang="en-US" sz="1800" baseline="0" dirty="0" smtClean="0"/>
              <a:t>Significant memory interaction leads to memory bound pipeline</a:t>
            </a:r>
          </a:p>
          <a:p>
            <a:pPr marL="742950" lvl="1" indent="-285750">
              <a:spcBef>
                <a:spcPct val="0"/>
              </a:spcBef>
              <a:buFont typeface="Arial" panose="020B0604020202020204" pitchFamily="34" charset="0"/>
              <a:buChar char="•"/>
            </a:pPr>
            <a:r>
              <a:rPr lang="en-US" altLang="en-US" sz="1800" baseline="0" dirty="0" smtClean="0"/>
              <a:t>1.9 GOPS / W total </a:t>
            </a:r>
            <a:r>
              <a:rPr lang="en-US" altLang="en-US" sz="1800" baseline="0" dirty="0" smtClean="0">
                <a:sym typeface="Wingdings" pitchFamily="2" charset="2"/>
              </a:rPr>
              <a:t> fraction of 18 GFLOPS/W theoretical </a:t>
            </a:r>
            <a:endParaRPr lang="en-US" altLang="en-US" sz="1800" baseline="0" dirty="0" smtClean="0"/>
          </a:p>
          <a:p>
            <a:pPr marL="742950" lvl="1" indent="-285750">
              <a:spcBef>
                <a:spcPct val="0"/>
              </a:spcBef>
              <a:buFont typeface="Arial" panose="020B0604020202020204" pitchFamily="34" charset="0"/>
              <a:buChar char="•"/>
            </a:pPr>
            <a:r>
              <a:rPr lang="en-US" altLang="en-US" sz="1800" baseline="0" dirty="0" smtClean="0"/>
              <a:t>Only a </a:t>
            </a:r>
            <a:r>
              <a:rPr lang="en-US" altLang="en-US" sz="1800" b="1" i="1" baseline="0" dirty="0" smtClean="0"/>
              <a:t>fraction of energy</a:t>
            </a:r>
            <a:r>
              <a:rPr lang="en-US" altLang="en-US" sz="1800" baseline="0" dirty="0" smtClean="0"/>
              <a:t> is used for pure calculation (est. 10%)</a:t>
            </a:r>
          </a:p>
          <a:p>
            <a:pPr marL="0" lvl="0" indent="0">
              <a:spcBef>
                <a:spcPct val="0"/>
              </a:spcBef>
              <a:buFont typeface="Arial" panose="020B0604020202020204" pitchFamily="34" charset="0"/>
              <a:buNone/>
            </a:pPr>
            <a:r>
              <a:rPr lang="en-US" altLang="en-US" sz="1800" baseline="0" dirty="0" smtClean="0"/>
              <a:t>PERFECT </a:t>
            </a:r>
          </a:p>
          <a:p>
            <a:pPr marL="742950" lvl="1" indent="-285750">
              <a:spcBef>
                <a:spcPct val="0"/>
              </a:spcBef>
              <a:buFont typeface="Arial" panose="020B0604020202020204" pitchFamily="34" charset="0"/>
              <a:buChar char="•"/>
              <a:defRPr/>
            </a:pPr>
            <a:r>
              <a:rPr lang="en-US" altLang="en-US" sz="1800" baseline="0" dirty="0" smtClean="0"/>
              <a:t>Significant gains achievable with PERFECT in realistic setting</a:t>
            </a:r>
          </a:p>
          <a:p>
            <a:pPr lvl="1">
              <a:spcBef>
                <a:spcPct val="0"/>
              </a:spcBef>
              <a:defRPr/>
            </a:pPr>
            <a:endParaRPr lang="en-US" altLang="en-US" sz="1800" baseline="0" dirty="0" smtClean="0"/>
          </a:p>
          <a:p>
            <a:pPr lvl="0">
              <a:spcBef>
                <a:spcPct val="0"/>
              </a:spcBef>
              <a:defRPr/>
            </a:pPr>
            <a:r>
              <a:rPr lang="en-US" altLang="en-US" sz="1800" baseline="0" dirty="0" smtClean="0"/>
              <a:t>Difficult to realize immediate gains in ARGUS-IS since most power isn’t calculation-related; however, results can drive need for system improvement</a:t>
            </a:r>
            <a:endParaRPr lang="en-US" altLang="en-US" sz="1600" baseline="0" dirty="0" smtClean="0"/>
          </a:p>
          <a:p>
            <a:endParaRPr lang="en-US" altLang="en-US" dirty="0" smtClean="0">
              <a:latin typeface="Arial" panose="020B0604020202020204" pitchFamily="34" charset="0"/>
              <a:cs typeface="Arial" panose="020B0604020202020204" pitchFamily="34" charset="0"/>
            </a:endParaRPr>
          </a:p>
        </p:txBody>
      </p:sp>
      <p:sp>
        <p:nvSpPr>
          <p:cNvPr id="24580" name="Slide Number Placeholder 3"/>
          <p:cNvSpPr>
            <a:spLocks noGrp="1"/>
          </p:cNvSpPr>
          <p:nvPr>
            <p:ph type="sldNum" sz="quarter" idx="5"/>
          </p:nvPr>
        </p:nvSpPr>
        <p:spPr>
          <a:noFill/>
        </p:spPr>
        <p:txBody>
          <a:bodyPr/>
          <a:lstStyle>
            <a:lvl1pPr defTabSz="930275">
              <a:defRPr baseline="-25000">
                <a:solidFill>
                  <a:schemeClr val="tx1"/>
                </a:solidFill>
                <a:latin typeface="Arial" panose="020B0604020202020204" pitchFamily="34" charset="0"/>
                <a:cs typeface="Arial" panose="020B0604020202020204" pitchFamily="34" charset="0"/>
              </a:defRPr>
            </a:lvl1pPr>
            <a:lvl2pPr marL="742950" indent="-285750" defTabSz="930275">
              <a:defRPr baseline="-25000">
                <a:solidFill>
                  <a:schemeClr val="tx1"/>
                </a:solidFill>
                <a:latin typeface="Arial" panose="020B0604020202020204" pitchFamily="34" charset="0"/>
                <a:cs typeface="Arial" panose="020B0604020202020204" pitchFamily="34" charset="0"/>
              </a:defRPr>
            </a:lvl2pPr>
            <a:lvl3pPr marL="1143000" indent="-228600" defTabSz="930275">
              <a:defRPr baseline="-25000">
                <a:solidFill>
                  <a:schemeClr val="tx1"/>
                </a:solidFill>
                <a:latin typeface="Arial" panose="020B0604020202020204" pitchFamily="34" charset="0"/>
                <a:cs typeface="Arial" panose="020B0604020202020204" pitchFamily="34" charset="0"/>
              </a:defRPr>
            </a:lvl3pPr>
            <a:lvl4pPr marL="1600200" indent="-228600" defTabSz="930275">
              <a:defRPr baseline="-25000">
                <a:solidFill>
                  <a:schemeClr val="tx1"/>
                </a:solidFill>
                <a:latin typeface="Arial" panose="020B0604020202020204" pitchFamily="34" charset="0"/>
                <a:cs typeface="Arial" panose="020B0604020202020204" pitchFamily="34" charset="0"/>
              </a:defRPr>
            </a:lvl4pPr>
            <a:lvl5pPr marL="2057400" indent="-228600" defTabSz="930275">
              <a:defRPr baseline="-25000">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baseline="-25000">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baseline="-25000">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baseline="-25000">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baseline="-25000">
                <a:solidFill>
                  <a:schemeClr val="tx1"/>
                </a:solidFill>
                <a:latin typeface="Arial" panose="020B0604020202020204" pitchFamily="34" charset="0"/>
                <a:cs typeface="Arial" panose="020B0604020202020204" pitchFamily="34" charset="0"/>
              </a:defRPr>
            </a:lvl9pPr>
          </a:lstStyle>
          <a:p>
            <a:fld id="{8BB90E1B-BB27-4756-9CD7-5710592CED0E}" type="slidenum">
              <a:rPr lang="en-GB" altLang="en-US" baseline="0" smtClean="0"/>
              <a:pPr/>
              <a:t>11</a:t>
            </a:fld>
            <a:endParaRPr lang="en-GB" altLang="en-US" baseline="0" smtClean="0"/>
          </a:p>
        </p:txBody>
      </p:sp>
    </p:spTree>
    <p:extLst>
      <p:ext uri="{BB962C8B-B14F-4D97-AF65-F5344CB8AC3E}">
        <p14:creationId xmlns:p14="http://schemas.microsoft.com/office/powerpoint/2010/main" val="1880359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5563" indent="-55563">
              <a:buSzPct val="45000"/>
              <a:buFont typeface="Arial" panose="020B0604020202020204" pitchFamily="34" charset="0"/>
              <a:buChar char="•"/>
            </a:pPr>
            <a:r>
              <a:rPr lang="en-US" sz="1400" dirty="0" smtClean="0"/>
              <a:t>Instrumented TAILWIND with </a:t>
            </a:r>
            <a:r>
              <a:rPr lang="en-US" sz="1400" i="1" dirty="0" smtClean="0"/>
              <a:t>functionally equivalent</a:t>
            </a:r>
            <a:r>
              <a:rPr lang="en-US" sz="1400" dirty="0" smtClean="0"/>
              <a:t> PERFECT kernels provided by the TAV team</a:t>
            </a:r>
          </a:p>
          <a:p>
            <a:pPr marL="55563" indent="-55563">
              <a:buSzPct val="45000"/>
            </a:pPr>
            <a:endParaRPr lang="en-US" sz="1400" dirty="0" smtClean="0"/>
          </a:p>
          <a:p>
            <a:pPr marL="55563" indent="-55563">
              <a:buSzPct val="45000"/>
              <a:buFont typeface="Arial" panose="020B0604020202020204" pitchFamily="34" charset="0"/>
              <a:buChar char="•"/>
            </a:pPr>
            <a:r>
              <a:rPr lang="en-US" sz="1400" dirty="0" smtClean="0"/>
              <a:t>Image Registration</a:t>
            </a:r>
          </a:p>
          <a:p>
            <a:pPr marL="55563" lvl="1" indent="-55563">
              <a:buSzPct val="75000"/>
            </a:pPr>
            <a:r>
              <a:rPr lang="en-US" sz="1400" dirty="0" smtClean="0"/>
              <a:t>TAILWIND – SLAM kernel</a:t>
            </a:r>
          </a:p>
          <a:p>
            <a:pPr marL="55563" lvl="1" indent="-55563">
              <a:buSzPct val="75000"/>
            </a:pPr>
            <a:r>
              <a:rPr lang="en-US" sz="1400" dirty="0" smtClean="0"/>
              <a:t>PERFECT – LK</a:t>
            </a:r>
          </a:p>
          <a:p>
            <a:pPr marL="55563" indent="-55563">
              <a:buSzPct val="45000"/>
              <a:buFont typeface="Arial" panose="020B0604020202020204" pitchFamily="34" charset="0"/>
              <a:buChar char="•"/>
            </a:pPr>
            <a:r>
              <a:rPr lang="en-US" sz="1400" dirty="0" smtClean="0"/>
              <a:t>Change Detection</a:t>
            </a:r>
          </a:p>
          <a:p>
            <a:pPr marL="55563" lvl="1" indent="-55563">
              <a:buSzPct val="75000"/>
            </a:pPr>
            <a:r>
              <a:rPr lang="en-US" sz="1400" dirty="0" smtClean="0"/>
              <a:t>TAILWIND – Robust frame differences (based on traditional frame differences algorithm + interval based GMM)</a:t>
            </a:r>
          </a:p>
          <a:p>
            <a:pPr marL="55563" lvl="1" indent="-55563">
              <a:buSzPct val="75000"/>
            </a:pPr>
            <a:r>
              <a:rPr lang="en-US" sz="1400" dirty="0" smtClean="0"/>
              <a:t>PERFECT – traditional GMM with 5 background distributions</a:t>
            </a:r>
          </a:p>
          <a:p>
            <a:pPr marL="55563" lvl="1" indent="-55563">
              <a:buSzPct val="75000"/>
            </a:pPr>
            <a:endParaRPr lang="en-US" sz="1400" dirty="0" smtClean="0"/>
          </a:p>
          <a:p>
            <a:pPr marL="55563" lvl="1" indent="-55563">
              <a:buSzPct val="75000"/>
            </a:pPr>
            <a:r>
              <a:rPr lang="en-US" sz="1400" dirty="0" smtClean="0"/>
              <a:t>PERFECT</a:t>
            </a:r>
            <a:r>
              <a:rPr lang="en-US" sz="1400" baseline="0" dirty="0" smtClean="0"/>
              <a:t> used GMM to get 2 ½ D not 3 D, so it’s a harder problem</a:t>
            </a:r>
            <a:endParaRPr lang="en-US" sz="1400" dirty="0" smtClean="0"/>
          </a:p>
          <a:p>
            <a:pPr>
              <a:buSzPct val="45000"/>
              <a:buFont typeface="Arial" panose="020B0604020202020204" pitchFamily="34" charset="0"/>
              <a:buNone/>
            </a:pPr>
            <a:endParaRPr lang="en-US" dirty="0" smtClean="0"/>
          </a:p>
          <a:p>
            <a:pPr>
              <a:buSzPct val="45000"/>
              <a:buFont typeface="Arial" panose="020B0604020202020204" pitchFamily="34" charset="0"/>
              <a:buNone/>
            </a:pPr>
            <a:endParaRPr lang="en-US" dirty="0" smtClean="0"/>
          </a:p>
          <a:p>
            <a:pPr>
              <a:buSzPct val="45000"/>
              <a:buFont typeface="Arial" panose="020B0604020202020204" pitchFamily="34" charset="0"/>
              <a:buNone/>
            </a:pPr>
            <a:r>
              <a:rPr lang="en-US" dirty="0" smtClean="0"/>
              <a:t>Tactical Aircraft to Increase Long Wave Infrared Nighttime Detection (TAILWIND)</a:t>
            </a:r>
          </a:p>
          <a:p>
            <a:pPr>
              <a:buSzPct val="45000"/>
              <a:buFont typeface="Arial" panose="020B0604020202020204" pitchFamily="34" charset="0"/>
              <a:buNone/>
            </a:pPr>
            <a:r>
              <a:rPr lang="en-US" dirty="0" smtClean="0"/>
              <a:t>Source code available for instrumentation</a:t>
            </a:r>
          </a:p>
          <a:p>
            <a:pPr>
              <a:buSzPct val="45000"/>
              <a:buFont typeface="Arial" panose="020B0604020202020204" pitchFamily="34" charset="0"/>
              <a:buNone/>
            </a:pPr>
            <a:r>
              <a:rPr lang="en-US" dirty="0" smtClean="0"/>
              <a:t>Flew multiple test missions on-board a Twin Otter airplane;</a:t>
            </a:r>
            <a:r>
              <a:rPr lang="en-US" baseline="0" dirty="0" smtClean="0"/>
              <a:t> </a:t>
            </a:r>
            <a:r>
              <a:rPr lang="en-US" dirty="0" smtClean="0"/>
              <a:t>Running on Intel-based servers drawing 1100W each</a:t>
            </a:r>
          </a:p>
          <a:p>
            <a:pPr>
              <a:buSzPct val="45000"/>
              <a:buFont typeface="Arial" panose="020B0604020202020204" pitchFamily="34" charset="0"/>
              <a:buNone/>
            </a:pPr>
            <a:r>
              <a:rPr lang="en-US" dirty="0" smtClean="0"/>
              <a:t>Instrumented TAILWIND with </a:t>
            </a:r>
            <a:r>
              <a:rPr lang="en-US" i="1" dirty="0" smtClean="0"/>
              <a:t>functionally equivalent</a:t>
            </a:r>
            <a:r>
              <a:rPr lang="en-US" dirty="0" smtClean="0"/>
              <a:t> PERFECT kernels provided by the TAV team;</a:t>
            </a:r>
            <a:r>
              <a:rPr lang="en-US" baseline="0" dirty="0" smtClean="0"/>
              <a:t> </a:t>
            </a:r>
          </a:p>
          <a:p>
            <a:pPr>
              <a:buSzPct val="45000"/>
              <a:buFont typeface="Arial" panose="020B0604020202020204" pitchFamily="34" charset="0"/>
              <a:buNone/>
            </a:pPr>
            <a:r>
              <a:rPr lang="en-US" dirty="0" smtClean="0"/>
              <a:t>Measured system-level impact  -- details in paper</a:t>
            </a:r>
          </a:p>
          <a:p>
            <a:endParaRPr lang="en-US" dirty="0" smtClean="0">
              <a:latin typeface="Times New Roman" charset="0"/>
              <a:ea typeface="ＭＳ Ｐゴシック" charset="-128"/>
              <a:cs typeface="ＭＳ Ｐゴシック" charset="-128"/>
            </a:endParaRPr>
          </a:p>
          <a:p>
            <a:endParaRPr lang="en-US" dirty="0" smtClean="0">
              <a:latin typeface="Times New Roman" charset="0"/>
              <a:ea typeface="ＭＳ Ｐゴシック" charset="-128"/>
              <a:cs typeface="ＭＳ Ｐゴシック" charset="-128"/>
            </a:endParaRPr>
          </a:p>
          <a:p>
            <a:r>
              <a:rPr lang="en-US" dirty="0" smtClean="0">
                <a:latin typeface="Times New Roman" charset="0"/>
                <a:ea typeface="ＭＳ Ｐゴシック" charset="-128"/>
                <a:cs typeface="ＭＳ Ｐゴシック" charset="-128"/>
              </a:rPr>
              <a:t>The </a:t>
            </a:r>
            <a:r>
              <a:rPr lang="en-US" dirty="0" err="1" smtClean="0">
                <a:latin typeface="Times New Roman" charset="0"/>
                <a:ea typeface="ＭＳ Ｐゴシック" charset="-128"/>
                <a:cs typeface="ＭＳ Ｐゴシック" charset="-128"/>
              </a:rPr>
              <a:t>TailWind</a:t>
            </a:r>
            <a:r>
              <a:rPr lang="en-US" dirty="0" smtClean="0">
                <a:latin typeface="Times New Roman" charset="0"/>
                <a:ea typeface="ＭＳ Ｐゴシック" charset="-128"/>
                <a:cs typeface="ＭＳ Ｐゴシック" charset="-128"/>
              </a:rPr>
              <a:t> </a:t>
            </a:r>
            <a:r>
              <a:rPr lang="en-US" dirty="0" err="1" smtClean="0">
                <a:latin typeface="Times New Roman" charset="0"/>
                <a:ea typeface="ＭＳ Ｐゴシック" charset="-128"/>
                <a:cs typeface="ＭＳ Ｐゴシック" charset="-128"/>
              </a:rPr>
              <a:t>sw</a:t>
            </a:r>
            <a:r>
              <a:rPr lang="en-US" dirty="0" smtClean="0">
                <a:latin typeface="Times New Roman" charset="0"/>
                <a:ea typeface="ＭＳ Ｐゴシック" charset="-128"/>
                <a:cs typeface="ＭＳ Ｐゴシック" charset="-128"/>
              </a:rPr>
              <a:t> was run on a Intel Core i5-4250U Processor (4</a:t>
            </a:r>
            <a:r>
              <a:rPr lang="en-US" baseline="30000" dirty="0" smtClean="0">
                <a:latin typeface="Times New Roman" charset="0"/>
                <a:ea typeface="ＭＳ Ｐゴシック" charset="-128"/>
                <a:cs typeface="ＭＳ Ｐゴシック" charset="-128"/>
              </a:rPr>
              <a:t>th</a:t>
            </a:r>
            <a:r>
              <a:rPr lang="en-US" dirty="0" smtClean="0">
                <a:latin typeface="Times New Roman" charset="0"/>
                <a:ea typeface="ＭＳ Ｐゴシック" charset="-128"/>
                <a:cs typeface="ＭＳ Ｐゴシック" charset="-128"/>
              </a:rPr>
              <a:t> generation ultra-low-power Haswell micro-architecture, 22 nm).</a:t>
            </a:r>
          </a:p>
          <a:p>
            <a:r>
              <a:rPr lang="en-US" dirty="0" smtClean="0">
                <a:latin typeface="Times New Roman" charset="0"/>
                <a:ea typeface="ＭＳ Ｐゴシック" charset="-128"/>
                <a:cs typeface="ＭＳ Ｐゴシック" charset="-128"/>
              </a:rPr>
              <a:t>The PERFECT data was generated using a single PE/kernel and a specific architecture targeting a 22nm lithography node. As we perform an architectural sweep and increase the parallelism (e.g. multiple PEs/kernel) we expect increased energy efficiency from the PEREFCT system – which is consistent with previously reported results.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DCEEC78-3AC2-4E4A-9A44-42FCECF3D10F}" type="slidenum">
              <a:rPr lang="en-US" smtClean="0"/>
              <a:t>12</a:t>
            </a:fld>
            <a:endParaRPr lang="en-US"/>
          </a:p>
        </p:txBody>
      </p:sp>
    </p:spTree>
    <p:extLst>
      <p:ext uri="{BB962C8B-B14F-4D97-AF65-F5344CB8AC3E}">
        <p14:creationId xmlns:p14="http://schemas.microsoft.com/office/powerpoint/2010/main" val="12496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DCEEC78-3AC2-4E4A-9A44-42FCECF3D10F}" type="slidenum">
              <a:rPr lang="en-US" smtClean="0"/>
              <a:t>13</a:t>
            </a:fld>
            <a:endParaRPr lang="en-US"/>
          </a:p>
        </p:txBody>
      </p:sp>
    </p:spTree>
    <p:extLst>
      <p:ext uri="{BB962C8B-B14F-4D97-AF65-F5344CB8AC3E}">
        <p14:creationId xmlns:p14="http://schemas.microsoft.com/office/powerpoint/2010/main" val="1932319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DCEEC78-3AC2-4E4A-9A44-42FCECF3D10F}" type="slidenum">
              <a:rPr lang="en-US" smtClean="0"/>
              <a:t>14</a:t>
            </a:fld>
            <a:endParaRPr lang="en-US"/>
          </a:p>
        </p:txBody>
      </p:sp>
    </p:spTree>
    <p:extLst>
      <p:ext uri="{BB962C8B-B14F-4D97-AF65-F5344CB8AC3E}">
        <p14:creationId xmlns:p14="http://schemas.microsoft.com/office/powerpoint/2010/main" val="618925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68638" indent="-168638">
              <a:buFont typeface="Arial" panose="020B0604020202020204" pitchFamily="34" charset="0"/>
              <a:buChar char="•"/>
            </a:pPr>
            <a:r>
              <a:rPr lang="en-US" dirty="0" smtClean="0"/>
              <a:t>Minimum streaming design</a:t>
            </a:r>
            <a:r>
              <a:rPr lang="en-US" baseline="0" dirty="0" smtClean="0"/>
              <a:t> is enough to gets bytes flowing – no spatial parallelism</a:t>
            </a:r>
            <a:endParaRPr lang="en-US" dirty="0" smtClean="0"/>
          </a:p>
          <a:p>
            <a:pPr marL="168638" indent="-168638">
              <a:buFont typeface="Arial" panose="020B0604020202020204" pitchFamily="34" charset="0"/>
              <a:buChar char="•"/>
            </a:pPr>
            <a:r>
              <a:rPr lang="en-US" dirty="0" smtClean="0"/>
              <a:t>LK fully functional (vs TAV versions)– took most time and operations</a:t>
            </a:r>
          </a:p>
          <a:p>
            <a:pPr marL="168638" indent="-168638">
              <a:buFont typeface="Arial" panose="020B0604020202020204" pitchFamily="34" charset="0"/>
              <a:buChar char="•"/>
            </a:pPr>
            <a:r>
              <a:rPr lang="en-US" dirty="0" smtClean="0"/>
              <a:t>Small</a:t>
            </a:r>
            <a:r>
              <a:rPr lang="en-US" baseline="0" dirty="0" smtClean="0"/>
              <a:t> area compared to chip</a:t>
            </a:r>
          </a:p>
          <a:p>
            <a:pPr marL="168638" indent="-168638">
              <a:buFont typeface="Arial" panose="020B0604020202020204" pitchFamily="34" charset="0"/>
              <a:buChar char="•"/>
            </a:pPr>
            <a:r>
              <a:rPr lang="en-US" baseline="0" dirty="0" smtClean="0"/>
              <a:t>Each </a:t>
            </a:r>
            <a:r>
              <a:rPr lang="en-US" baseline="0" dirty="0" smtClean="0"/>
              <a:t>algorithm </a:t>
            </a:r>
            <a:r>
              <a:rPr lang="en-US" baseline="0" dirty="0" smtClean="0"/>
              <a:t>and system surpassed throughput </a:t>
            </a:r>
          </a:p>
          <a:p>
            <a:pPr marL="168638" indent="-168638">
              <a:buFont typeface="Arial" panose="020B0604020202020204" pitchFamily="34" charset="0"/>
              <a:buChar char="•"/>
            </a:pPr>
            <a:r>
              <a:rPr lang="en-US" baseline="0" dirty="0" smtClean="0"/>
              <a:t>Scaled to .5v – not optimum but 1</a:t>
            </a:r>
            <a:r>
              <a:rPr lang="en-US" baseline="30000" dirty="0" smtClean="0"/>
              <a:t>st</a:t>
            </a:r>
            <a:r>
              <a:rPr lang="en-US" baseline="0" dirty="0" smtClean="0"/>
              <a:t> functional point</a:t>
            </a:r>
          </a:p>
          <a:p>
            <a:pPr marL="168638" indent="-168638">
              <a:buFont typeface="Arial" panose="020B0604020202020204" pitchFamily="34" charset="0"/>
              <a:buChar char="•"/>
            </a:pPr>
            <a:r>
              <a:rPr lang="en-US" baseline="0" dirty="0" smtClean="0"/>
              <a:t>Fully functional </a:t>
            </a:r>
            <a:r>
              <a:rPr lang="en-US" baseline="0" dirty="0" smtClean="0"/>
              <a:t>WAMI</a:t>
            </a:r>
          </a:p>
          <a:p>
            <a:pPr marL="168638" indent="-168638">
              <a:buFont typeface="Arial" panose="020B0604020202020204" pitchFamily="34" charset="0"/>
              <a:buChar char="•"/>
            </a:pPr>
            <a:r>
              <a:rPr lang="en-US" baseline="0" dirty="0" smtClean="0"/>
              <a:t>Can instantiate multiple copies of each kernel, with lower total energy consumption</a:t>
            </a:r>
          </a:p>
          <a:p>
            <a:pPr marL="168638" indent="-168638">
              <a:buFont typeface="Arial" panose="020B0604020202020204" pitchFamily="34" charset="0"/>
              <a:buChar char="•"/>
            </a:pPr>
            <a:endParaRPr lang="en-US" baseline="0" dirty="0" smtClean="0"/>
          </a:p>
          <a:p>
            <a:pPr marL="168638" indent="-168638">
              <a:buFont typeface="Arial" panose="020B0604020202020204" pitchFamily="34" charset="0"/>
              <a:buChar char="•"/>
            </a:pPr>
            <a:r>
              <a:rPr lang="en-US" baseline="0" dirty="0" smtClean="0"/>
              <a:t>14 nm process</a:t>
            </a:r>
            <a:endParaRPr lang="en-US" dirty="0"/>
          </a:p>
        </p:txBody>
      </p:sp>
      <p:sp>
        <p:nvSpPr>
          <p:cNvPr id="4" name="Slide Number Placeholder 3"/>
          <p:cNvSpPr>
            <a:spLocks noGrp="1"/>
          </p:cNvSpPr>
          <p:nvPr>
            <p:ph type="sldNum" sz="quarter" idx="10"/>
          </p:nvPr>
        </p:nvSpPr>
        <p:spPr/>
        <p:txBody>
          <a:bodyPr/>
          <a:lstStyle/>
          <a:p>
            <a:pPr>
              <a:defRPr/>
            </a:pPr>
            <a:fld id="{9F2B584F-E4C8-7C4B-9EEE-E69BC5F67972}" type="slidenum">
              <a:rPr lang="en-US" smtClean="0"/>
              <a:pPr>
                <a:defRPr/>
              </a:pPr>
              <a:t>16</a:t>
            </a:fld>
            <a:endParaRPr lang="en-US"/>
          </a:p>
        </p:txBody>
      </p:sp>
    </p:spTree>
    <p:extLst>
      <p:ext uri="{BB962C8B-B14F-4D97-AF65-F5344CB8AC3E}">
        <p14:creationId xmlns:p14="http://schemas.microsoft.com/office/powerpoint/2010/main" val="2846464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68638" indent="-168638">
              <a:buFont typeface="Arial" panose="020B0604020202020204" pitchFamily="34" charset="0"/>
              <a:buChar char="•"/>
            </a:pPr>
            <a:r>
              <a:rPr lang="en-US" dirty="0" smtClean="0"/>
              <a:t>One of each doesn’t fill the chip</a:t>
            </a:r>
          </a:p>
          <a:p>
            <a:pPr marL="168638" indent="-168638">
              <a:buFont typeface="Arial" panose="020B0604020202020204" pitchFamily="34" charset="0"/>
              <a:buChar char="•"/>
            </a:pPr>
            <a:r>
              <a:rPr lang="en-US" dirty="0" smtClean="0"/>
              <a:t>What is optimum #</a:t>
            </a:r>
            <a:r>
              <a:rPr lang="en-US" baseline="0" dirty="0" smtClean="0"/>
              <a:t> of PEs to minimize energy and maximize throughput</a:t>
            </a:r>
          </a:p>
          <a:p>
            <a:pPr marL="168638" indent="-168638">
              <a:buFont typeface="Arial" panose="020B0604020202020204" pitchFamily="34" charset="0"/>
              <a:buChar char="•"/>
            </a:pPr>
            <a:r>
              <a:rPr lang="en-US" baseline="0" dirty="0" smtClean="0"/>
              <a:t>Blue logic CLB (</a:t>
            </a:r>
            <a:r>
              <a:rPr lang="en-US" baseline="0" dirty="0" err="1" smtClean="0"/>
              <a:t>config</a:t>
            </a:r>
            <a:r>
              <a:rPr lang="en-US" baseline="0" dirty="0" smtClean="0"/>
              <a:t> logic blocks – 4 LUTs /CLB), yellow memory</a:t>
            </a:r>
          </a:p>
          <a:p>
            <a:pPr marL="168638" indent="-168638">
              <a:buFont typeface="Arial" panose="020B0604020202020204" pitchFamily="34" charset="0"/>
              <a:buChar char="•"/>
            </a:pPr>
            <a:r>
              <a:rPr lang="en-US" baseline="0" dirty="0" smtClean="0"/>
              <a:t>Can only simulate FPGAs of a certain size</a:t>
            </a:r>
          </a:p>
          <a:p>
            <a:pPr marL="168638" indent="-168638">
              <a:buFont typeface="Arial" panose="020B0604020202020204" pitchFamily="34" charset="0"/>
              <a:buChar char="•"/>
            </a:pPr>
            <a:r>
              <a:rPr lang="en-US" baseline="0" dirty="0" smtClean="0"/>
              <a:t>Cartoonish but accurate size of the kernels relative to each other</a:t>
            </a:r>
          </a:p>
          <a:p>
            <a:pPr marL="168638" indent="-168638">
              <a:buFont typeface="Arial" panose="020B0604020202020204" pitchFamily="34" charset="0"/>
              <a:buChar char="•"/>
            </a:pPr>
            <a:r>
              <a:rPr lang="en-US" baseline="0" dirty="0" smtClean="0"/>
              <a:t>As many kernels as we need to meet energy throughput as we needed</a:t>
            </a:r>
          </a:p>
          <a:p>
            <a:pPr marL="168638" indent="-168638">
              <a:buFont typeface="Arial" panose="020B0604020202020204" pitchFamily="34" charset="0"/>
              <a:buChar char="•"/>
            </a:pPr>
            <a:r>
              <a:rPr lang="en-US" baseline="0" dirty="0" smtClean="0"/>
              <a:t>LK is small w.r.t. 7 nm</a:t>
            </a:r>
            <a:endParaRPr lang="en-US" dirty="0"/>
          </a:p>
        </p:txBody>
      </p:sp>
      <p:sp>
        <p:nvSpPr>
          <p:cNvPr id="4" name="Slide Number Placeholder 3"/>
          <p:cNvSpPr>
            <a:spLocks noGrp="1"/>
          </p:cNvSpPr>
          <p:nvPr>
            <p:ph type="sldNum" sz="quarter" idx="10"/>
          </p:nvPr>
        </p:nvSpPr>
        <p:spPr/>
        <p:txBody>
          <a:bodyPr/>
          <a:lstStyle/>
          <a:p>
            <a:pPr>
              <a:defRPr/>
            </a:pPr>
            <a:fld id="{E1F23803-E8AE-4098-BC40-3E1167769698}" type="slidenum">
              <a:rPr lang="en-GB" altLang="en-US" smtClean="0"/>
              <a:pPr>
                <a:defRPr/>
              </a:pPr>
              <a:t>17</a:t>
            </a:fld>
            <a:endParaRPr lang="en-GB" altLang="en-US"/>
          </a:p>
        </p:txBody>
      </p:sp>
    </p:spTree>
    <p:extLst>
      <p:ext uri="{BB962C8B-B14F-4D97-AF65-F5344CB8AC3E}">
        <p14:creationId xmlns:p14="http://schemas.microsoft.com/office/powerpoint/2010/main" val="3111037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68638" indent="-168638">
              <a:buFont typeface="Arial" panose="020B0604020202020204" pitchFamily="34" charset="0"/>
              <a:buChar char="•"/>
            </a:pPr>
            <a:r>
              <a:rPr lang="en-US" dirty="0" smtClean="0"/>
              <a:t>Can only simulate up to 4 for LK</a:t>
            </a:r>
          </a:p>
          <a:p>
            <a:pPr marL="618340" lvl="1" indent="-168638">
              <a:buFont typeface="Arial" panose="020B0604020202020204" pitchFamily="34" charset="0"/>
              <a:buChar char="•"/>
            </a:pPr>
            <a:r>
              <a:rPr lang="en-US" dirty="0" smtClean="0"/>
              <a:t>GPP </a:t>
            </a:r>
            <a:r>
              <a:rPr lang="en-US" dirty="0" err="1" smtClean="0"/>
              <a:t>sim</a:t>
            </a:r>
            <a:r>
              <a:rPr lang="en-US" dirty="0" smtClean="0"/>
              <a:t> and VPR crash</a:t>
            </a:r>
          </a:p>
          <a:p>
            <a:pPr marL="168638" indent="-168638">
              <a:buFont typeface="Arial" panose="020B0604020202020204" pitchFamily="34" charset="0"/>
              <a:buChar char="•"/>
            </a:pPr>
            <a:r>
              <a:rPr lang="en-US" dirty="0" smtClean="0"/>
              <a:t>WAMI push to 4 PEs and fit everything (also limit)</a:t>
            </a:r>
          </a:p>
          <a:p>
            <a:pPr marL="168638" indent="-168638">
              <a:buFont typeface="Arial" panose="020B0604020202020204" pitchFamily="34" charset="0"/>
              <a:buChar char="•"/>
            </a:pPr>
            <a:r>
              <a:rPr lang="en-US" dirty="0" smtClean="0"/>
              <a:t>Optimal point is different/kernel</a:t>
            </a:r>
          </a:p>
          <a:p>
            <a:pPr marL="168638" indent="-168638">
              <a:buFont typeface="Arial" panose="020B0604020202020204" pitchFamily="34" charset="0"/>
              <a:buChar char="•"/>
            </a:pPr>
            <a:r>
              <a:rPr lang="en-US" dirty="0" smtClean="0"/>
              <a:t>Smaller</a:t>
            </a:r>
            <a:r>
              <a:rPr lang="en-US" baseline="0" dirty="0" smtClean="0"/>
              <a:t> memory is better … to a point – help pick granularity of memory</a:t>
            </a:r>
            <a:endParaRPr lang="en-US" dirty="0"/>
          </a:p>
        </p:txBody>
      </p:sp>
      <p:sp>
        <p:nvSpPr>
          <p:cNvPr id="4" name="Slide Number Placeholder 3"/>
          <p:cNvSpPr>
            <a:spLocks noGrp="1"/>
          </p:cNvSpPr>
          <p:nvPr>
            <p:ph type="sldNum" sz="quarter" idx="10"/>
          </p:nvPr>
        </p:nvSpPr>
        <p:spPr/>
        <p:txBody>
          <a:bodyPr/>
          <a:lstStyle/>
          <a:p>
            <a:pPr>
              <a:defRPr/>
            </a:pPr>
            <a:fld id="{E1F23803-E8AE-4098-BC40-3E1167769698}" type="slidenum">
              <a:rPr lang="en-GB" altLang="en-US" smtClean="0"/>
              <a:pPr>
                <a:defRPr/>
              </a:pPr>
              <a:t>18</a:t>
            </a:fld>
            <a:endParaRPr lang="en-GB" altLang="en-US"/>
          </a:p>
        </p:txBody>
      </p:sp>
    </p:spTree>
    <p:extLst>
      <p:ext uri="{BB962C8B-B14F-4D97-AF65-F5344CB8AC3E}">
        <p14:creationId xmlns:p14="http://schemas.microsoft.com/office/powerpoint/2010/main" val="671691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Voltage scaling – what</a:t>
            </a:r>
            <a:r>
              <a:rPr lang="en-US" baseline="0" dirty="0" smtClean="0"/>
              <a:t> are HP and LP</a:t>
            </a:r>
            <a:endParaRPr lang="en-US" dirty="0"/>
          </a:p>
        </p:txBody>
      </p:sp>
      <p:sp>
        <p:nvSpPr>
          <p:cNvPr id="4" name="Slide Number Placeholder 3"/>
          <p:cNvSpPr>
            <a:spLocks noGrp="1"/>
          </p:cNvSpPr>
          <p:nvPr>
            <p:ph type="sldNum" sz="quarter" idx="10"/>
          </p:nvPr>
        </p:nvSpPr>
        <p:spPr/>
        <p:txBody>
          <a:bodyPr/>
          <a:lstStyle/>
          <a:p>
            <a:pPr>
              <a:defRPr/>
            </a:pPr>
            <a:fld id="{E1F23803-E8AE-4098-BC40-3E1167769698}" type="slidenum">
              <a:rPr lang="en-GB" altLang="en-US" smtClean="0"/>
              <a:pPr>
                <a:defRPr/>
              </a:pPr>
              <a:t>20</a:t>
            </a:fld>
            <a:endParaRPr lang="en-GB" altLang="en-US"/>
          </a:p>
        </p:txBody>
      </p:sp>
    </p:spTree>
    <p:extLst>
      <p:ext uri="{BB962C8B-B14F-4D97-AF65-F5344CB8AC3E}">
        <p14:creationId xmlns:p14="http://schemas.microsoft.com/office/powerpoint/2010/main" val="2131596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RFD – robust frame differences</a:t>
            </a:r>
          </a:p>
          <a:p>
            <a:endParaRPr lang="en-US" dirty="0" smtClean="0"/>
          </a:p>
          <a:p>
            <a:r>
              <a:rPr lang="en-US" dirty="0" smtClean="0"/>
              <a:t>Bar to track is high needed for a few seconds of data – better tracking </a:t>
            </a:r>
            <a:r>
              <a:rPr lang="en-US" smtClean="0"/>
              <a:t>of vehicles</a:t>
            </a:r>
            <a:endParaRPr lang="en-US" dirty="0"/>
          </a:p>
        </p:txBody>
      </p:sp>
      <p:sp>
        <p:nvSpPr>
          <p:cNvPr id="4" name="Slide Number Placeholder 3"/>
          <p:cNvSpPr>
            <a:spLocks noGrp="1"/>
          </p:cNvSpPr>
          <p:nvPr>
            <p:ph type="sldNum" sz="quarter" idx="10"/>
          </p:nvPr>
        </p:nvSpPr>
        <p:spPr/>
        <p:txBody>
          <a:bodyPr/>
          <a:lstStyle/>
          <a:p>
            <a:pPr>
              <a:defRPr/>
            </a:pPr>
            <a:fld id="{9F2B584F-E4C8-7C4B-9EEE-E69BC5F67972}" type="slidenum">
              <a:rPr lang="en-US" smtClean="0"/>
              <a:pPr>
                <a:defRPr/>
              </a:pPr>
              <a:t>21</a:t>
            </a:fld>
            <a:endParaRPr lang="en-US"/>
          </a:p>
        </p:txBody>
      </p:sp>
    </p:spTree>
    <p:extLst>
      <p:ext uri="{BB962C8B-B14F-4D97-AF65-F5344CB8AC3E}">
        <p14:creationId xmlns:p14="http://schemas.microsoft.com/office/powerpoint/2010/main" val="1793571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Classic image processing problem</a:t>
            </a:r>
          </a:p>
          <a:p>
            <a:r>
              <a:rPr lang="en-US" dirty="0" smtClean="0"/>
              <a:t>Good</a:t>
            </a:r>
            <a:r>
              <a:rPr lang="en-US" baseline="0" dirty="0" smtClean="0"/>
              <a:t> example: numeric computation, </a:t>
            </a:r>
            <a:r>
              <a:rPr lang="en-US" baseline="0" dirty="0" smtClean="0"/>
              <a:t>arrays  -- No floating point</a:t>
            </a:r>
            <a:endParaRPr lang="is-IS" baseline="0" dirty="0" smtClean="0"/>
          </a:p>
          <a:p>
            <a:endParaRPr lang="is-IS" baseline="0" dirty="0" smtClean="0"/>
          </a:p>
          <a:p>
            <a:r>
              <a:rPr lang="is-IS" baseline="0" dirty="0" smtClean="0"/>
              <a:t>More detail in Nova broadcast – Google Nova BAE ARGUS to find it</a:t>
            </a:r>
            <a:endParaRPr lang="en-US" dirty="0"/>
          </a:p>
        </p:txBody>
      </p:sp>
      <p:sp>
        <p:nvSpPr>
          <p:cNvPr id="4" name="Slide Number Placeholder 3"/>
          <p:cNvSpPr>
            <a:spLocks noGrp="1"/>
          </p:cNvSpPr>
          <p:nvPr>
            <p:ph type="sldNum" sz="quarter" idx="10"/>
          </p:nvPr>
        </p:nvSpPr>
        <p:spPr/>
        <p:txBody>
          <a:bodyPr/>
          <a:lstStyle/>
          <a:p>
            <a:fld id="{3DCEEC78-3AC2-4E4A-9A44-42FCECF3D10F}" type="slidenum">
              <a:rPr lang="en-US" smtClean="0"/>
              <a:t>2</a:t>
            </a:fld>
            <a:endParaRPr lang="en-US"/>
          </a:p>
        </p:txBody>
      </p:sp>
    </p:spTree>
    <p:extLst>
      <p:ext uri="{BB962C8B-B14F-4D97-AF65-F5344CB8AC3E}">
        <p14:creationId xmlns:p14="http://schemas.microsoft.com/office/powerpoint/2010/main" val="1714105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tLang="en-US"/>
          </a:p>
        </p:txBody>
      </p:sp>
      <p:sp>
        <p:nvSpPr>
          <p:cNvPr id="8196"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0275">
              <a:defRPr baseline="-25000">
                <a:solidFill>
                  <a:schemeClr val="tx1"/>
                </a:solidFill>
                <a:latin typeface="Arial" charset="0"/>
                <a:ea typeface="Arial" charset="0"/>
                <a:cs typeface="Arial" charset="0"/>
              </a:defRPr>
            </a:lvl1pPr>
            <a:lvl2pPr marL="742950" indent="-285750" defTabSz="930275">
              <a:defRPr baseline="-25000">
                <a:solidFill>
                  <a:schemeClr val="tx1"/>
                </a:solidFill>
                <a:latin typeface="Arial" charset="0"/>
                <a:ea typeface="Arial" charset="0"/>
                <a:cs typeface="Arial" charset="0"/>
              </a:defRPr>
            </a:lvl2pPr>
            <a:lvl3pPr marL="1143000" indent="-228600" defTabSz="930275">
              <a:defRPr baseline="-25000">
                <a:solidFill>
                  <a:schemeClr val="tx1"/>
                </a:solidFill>
                <a:latin typeface="Arial" charset="0"/>
                <a:ea typeface="Arial" charset="0"/>
                <a:cs typeface="Arial" charset="0"/>
              </a:defRPr>
            </a:lvl3pPr>
            <a:lvl4pPr marL="1600200" indent="-228600" defTabSz="930275">
              <a:defRPr baseline="-25000">
                <a:solidFill>
                  <a:schemeClr val="tx1"/>
                </a:solidFill>
                <a:latin typeface="Arial" charset="0"/>
                <a:ea typeface="Arial" charset="0"/>
                <a:cs typeface="Arial" charset="0"/>
              </a:defRPr>
            </a:lvl4pPr>
            <a:lvl5pPr marL="2057400" indent="-228600" defTabSz="930275">
              <a:defRPr baseline="-25000">
                <a:solidFill>
                  <a:schemeClr val="tx1"/>
                </a:solidFill>
                <a:latin typeface="Arial" charset="0"/>
                <a:ea typeface="Arial" charset="0"/>
                <a:cs typeface="Arial" charset="0"/>
              </a:defRPr>
            </a:lvl5pPr>
            <a:lvl6pPr marL="2514600" indent="-228600" defTabSz="930275" eaLnBrk="0" fontAlgn="base" hangingPunct="0">
              <a:spcBef>
                <a:spcPct val="0"/>
              </a:spcBef>
              <a:spcAft>
                <a:spcPct val="0"/>
              </a:spcAft>
              <a:defRPr baseline="-25000">
                <a:solidFill>
                  <a:schemeClr val="tx1"/>
                </a:solidFill>
                <a:latin typeface="Arial" charset="0"/>
                <a:ea typeface="Arial" charset="0"/>
                <a:cs typeface="Arial" charset="0"/>
              </a:defRPr>
            </a:lvl6pPr>
            <a:lvl7pPr marL="2971800" indent="-228600" defTabSz="930275" eaLnBrk="0" fontAlgn="base" hangingPunct="0">
              <a:spcBef>
                <a:spcPct val="0"/>
              </a:spcBef>
              <a:spcAft>
                <a:spcPct val="0"/>
              </a:spcAft>
              <a:defRPr baseline="-25000">
                <a:solidFill>
                  <a:schemeClr val="tx1"/>
                </a:solidFill>
                <a:latin typeface="Arial" charset="0"/>
                <a:ea typeface="Arial" charset="0"/>
                <a:cs typeface="Arial" charset="0"/>
              </a:defRPr>
            </a:lvl7pPr>
            <a:lvl8pPr marL="3429000" indent="-228600" defTabSz="930275" eaLnBrk="0" fontAlgn="base" hangingPunct="0">
              <a:spcBef>
                <a:spcPct val="0"/>
              </a:spcBef>
              <a:spcAft>
                <a:spcPct val="0"/>
              </a:spcAft>
              <a:defRPr baseline="-25000">
                <a:solidFill>
                  <a:schemeClr val="tx1"/>
                </a:solidFill>
                <a:latin typeface="Arial" charset="0"/>
                <a:ea typeface="Arial" charset="0"/>
                <a:cs typeface="Arial" charset="0"/>
              </a:defRPr>
            </a:lvl8pPr>
            <a:lvl9pPr marL="3886200" indent="-228600" defTabSz="930275" eaLnBrk="0" fontAlgn="base" hangingPunct="0">
              <a:spcBef>
                <a:spcPct val="0"/>
              </a:spcBef>
              <a:spcAft>
                <a:spcPct val="0"/>
              </a:spcAft>
              <a:defRPr baseline="-25000">
                <a:solidFill>
                  <a:schemeClr val="tx1"/>
                </a:solidFill>
                <a:latin typeface="Arial" charset="0"/>
                <a:ea typeface="Arial" charset="0"/>
                <a:cs typeface="Arial" charset="0"/>
              </a:defRPr>
            </a:lvl9pPr>
          </a:lstStyle>
          <a:p>
            <a:fld id="{103463E3-4F76-F749-920C-923A7754604A}" type="slidenum">
              <a:rPr lang="en-GB" altLang="en-US" baseline="0"/>
              <a:pPr/>
              <a:t>22</a:t>
            </a:fld>
            <a:endParaRPr lang="en-GB" altLang="en-US" baseline="0"/>
          </a:p>
        </p:txBody>
      </p:sp>
    </p:spTree>
    <p:extLst>
      <p:ext uri="{BB962C8B-B14F-4D97-AF65-F5344CB8AC3E}">
        <p14:creationId xmlns:p14="http://schemas.microsoft.com/office/powerpoint/2010/main" val="777707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ABDA36-1C8F-4DB7-A278-FACA4D45E669}" type="slidenum">
              <a:rPr lang="en-US" smtClean="0"/>
              <a:pPr/>
              <a:t>23</a:t>
            </a:fld>
            <a:endParaRPr lang="en-US"/>
          </a:p>
        </p:txBody>
      </p:sp>
    </p:spTree>
    <p:extLst>
      <p:ext uri="{BB962C8B-B14F-4D97-AF65-F5344CB8AC3E}">
        <p14:creationId xmlns:p14="http://schemas.microsoft.com/office/powerpoint/2010/main" val="1678737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r>
              <a:rPr lang="en-US" altLang="en-US" dirty="0" smtClean="0"/>
              <a:t>Gimbals</a:t>
            </a:r>
            <a:r>
              <a:rPr lang="en-US" altLang="en-US" baseline="0" dirty="0" smtClean="0"/>
              <a:t> more than 2 feet across.</a:t>
            </a:r>
            <a:endParaRPr lang="en-US" altLang="en-US" dirty="0"/>
          </a:p>
        </p:txBody>
      </p:sp>
      <p:sp>
        <p:nvSpPr>
          <p:cNvPr id="6148"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0275">
              <a:defRPr baseline="-25000">
                <a:solidFill>
                  <a:schemeClr val="tx1"/>
                </a:solidFill>
                <a:latin typeface="Arial" charset="0"/>
                <a:ea typeface="Arial" charset="0"/>
                <a:cs typeface="Arial" charset="0"/>
              </a:defRPr>
            </a:lvl1pPr>
            <a:lvl2pPr marL="742950" indent="-285750" defTabSz="930275">
              <a:defRPr baseline="-25000">
                <a:solidFill>
                  <a:schemeClr val="tx1"/>
                </a:solidFill>
                <a:latin typeface="Arial" charset="0"/>
                <a:ea typeface="Arial" charset="0"/>
                <a:cs typeface="Arial" charset="0"/>
              </a:defRPr>
            </a:lvl2pPr>
            <a:lvl3pPr marL="1143000" indent="-228600" defTabSz="930275">
              <a:defRPr baseline="-25000">
                <a:solidFill>
                  <a:schemeClr val="tx1"/>
                </a:solidFill>
                <a:latin typeface="Arial" charset="0"/>
                <a:ea typeface="Arial" charset="0"/>
                <a:cs typeface="Arial" charset="0"/>
              </a:defRPr>
            </a:lvl3pPr>
            <a:lvl4pPr marL="1600200" indent="-228600" defTabSz="930275">
              <a:defRPr baseline="-25000">
                <a:solidFill>
                  <a:schemeClr val="tx1"/>
                </a:solidFill>
                <a:latin typeface="Arial" charset="0"/>
                <a:ea typeface="Arial" charset="0"/>
                <a:cs typeface="Arial" charset="0"/>
              </a:defRPr>
            </a:lvl4pPr>
            <a:lvl5pPr marL="2057400" indent="-228600" defTabSz="930275">
              <a:defRPr baseline="-25000">
                <a:solidFill>
                  <a:schemeClr val="tx1"/>
                </a:solidFill>
                <a:latin typeface="Arial" charset="0"/>
                <a:ea typeface="Arial" charset="0"/>
                <a:cs typeface="Arial" charset="0"/>
              </a:defRPr>
            </a:lvl5pPr>
            <a:lvl6pPr marL="2514600" indent="-228600" defTabSz="930275" eaLnBrk="0" fontAlgn="base" hangingPunct="0">
              <a:spcBef>
                <a:spcPct val="0"/>
              </a:spcBef>
              <a:spcAft>
                <a:spcPct val="0"/>
              </a:spcAft>
              <a:defRPr baseline="-25000">
                <a:solidFill>
                  <a:schemeClr val="tx1"/>
                </a:solidFill>
                <a:latin typeface="Arial" charset="0"/>
                <a:ea typeface="Arial" charset="0"/>
                <a:cs typeface="Arial" charset="0"/>
              </a:defRPr>
            </a:lvl6pPr>
            <a:lvl7pPr marL="2971800" indent="-228600" defTabSz="930275" eaLnBrk="0" fontAlgn="base" hangingPunct="0">
              <a:spcBef>
                <a:spcPct val="0"/>
              </a:spcBef>
              <a:spcAft>
                <a:spcPct val="0"/>
              </a:spcAft>
              <a:defRPr baseline="-25000">
                <a:solidFill>
                  <a:schemeClr val="tx1"/>
                </a:solidFill>
                <a:latin typeface="Arial" charset="0"/>
                <a:ea typeface="Arial" charset="0"/>
                <a:cs typeface="Arial" charset="0"/>
              </a:defRPr>
            </a:lvl7pPr>
            <a:lvl8pPr marL="3429000" indent="-228600" defTabSz="930275" eaLnBrk="0" fontAlgn="base" hangingPunct="0">
              <a:spcBef>
                <a:spcPct val="0"/>
              </a:spcBef>
              <a:spcAft>
                <a:spcPct val="0"/>
              </a:spcAft>
              <a:defRPr baseline="-25000">
                <a:solidFill>
                  <a:schemeClr val="tx1"/>
                </a:solidFill>
                <a:latin typeface="Arial" charset="0"/>
                <a:ea typeface="Arial" charset="0"/>
                <a:cs typeface="Arial" charset="0"/>
              </a:defRPr>
            </a:lvl8pPr>
            <a:lvl9pPr marL="3886200" indent="-228600" defTabSz="930275" eaLnBrk="0" fontAlgn="base" hangingPunct="0">
              <a:spcBef>
                <a:spcPct val="0"/>
              </a:spcBef>
              <a:spcAft>
                <a:spcPct val="0"/>
              </a:spcAft>
              <a:defRPr baseline="-25000">
                <a:solidFill>
                  <a:schemeClr val="tx1"/>
                </a:solidFill>
                <a:latin typeface="Arial" charset="0"/>
                <a:ea typeface="Arial" charset="0"/>
                <a:cs typeface="Arial" charset="0"/>
              </a:defRPr>
            </a:lvl9pPr>
          </a:lstStyle>
          <a:p>
            <a:fld id="{B5F0395C-3E34-B64F-B5FF-23CF727BC3C4}" type="slidenum">
              <a:rPr lang="en-GB" altLang="en-US" baseline="0"/>
              <a:pPr/>
              <a:t>3</a:t>
            </a:fld>
            <a:endParaRPr lang="en-GB" altLang="en-US" baseline="0"/>
          </a:p>
        </p:txBody>
      </p:sp>
    </p:spTree>
    <p:extLst>
      <p:ext uri="{BB962C8B-B14F-4D97-AF65-F5344CB8AC3E}">
        <p14:creationId xmlns:p14="http://schemas.microsoft.com/office/powerpoint/2010/main" val="1083239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a:t>
            </a:r>
            <a:r>
              <a:rPr lang="en-US" baseline="0" dirty="0" smtClean="0"/>
              <a:t>  </a:t>
            </a:r>
            <a:r>
              <a:rPr lang="en-US" dirty="0" smtClean="0"/>
              <a:t> techniques.</a:t>
            </a:r>
            <a:r>
              <a:rPr lang="en-US" baseline="0" dirty="0" smtClean="0"/>
              <a:t>  Lower voltage is well known, but leads to more errors, and slower performance, we fix that with Light Weight Checks and parallelism.  Continuous Hierarchy Memory is a general technique for FPGAs, which has not been used before. </a:t>
            </a:r>
            <a:endParaRPr lang="en-US" dirty="0"/>
          </a:p>
        </p:txBody>
      </p:sp>
      <p:sp>
        <p:nvSpPr>
          <p:cNvPr id="4" name="Slide Number Placeholder 3"/>
          <p:cNvSpPr>
            <a:spLocks noGrp="1"/>
          </p:cNvSpPr>
          <p:nvPr>
            <p:ph type="sldNum" sz="quarter" idx="10"/>
          </p:nvPr>
        </p:nvSpPr>
        <p:spPr/>
        <p:txBody>
          <a:bodyPr/>
          <a:lstStyle/>
          <a:p>
            <a:fld id="{3DCEEC78-3AC2-4E4A-9A44-42FCECF3D10F}" type="slidenum">
              <a:rPr lang="en-US" smtClean="0"/>
              <a:t>4</a:t>
            </a:fld>
            <a:endParaRPr lang="en-US"/>
          </a:p>
        </p:txBody>
      </p:sp>
    </p:spTree>
    <p:extLst>
      <p:ext uri="{BB962C8B-B14F-4D97-AF65-F5344CB8AC3E}">
        <p14:creationId xmlns:p14="http://schemas.microsoft.com/office/powerpoint/2010/main" val="885431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smtClean="0"/>
              <a:t>Complete</a:t>
            </a:r>
            <a:r>
              <a:rPr lang="en-US" baseline="0" dirty="0" smtClean="0"/>
              <a:t> WAMI flow</a:t>
            </a:r>
          </a:p>
          <a:p>
            <a:pPr marL="342900" indent="-342900">
              <a:buFont typeface="Arial" panose="020B0604020202020204" pitchFamily="34" charset="0"/>
              <a:buChar char="•"/>
            </a:pPr>
            <a:r>
              <a:rPr lang="en-US" baseline="0" dirty="0" smtClean="0"/>
              <a:t>LK functional and </a:t>
            </a:r>
            <a:r>
              <a:rPr lang="en-US" baseline="0" dirty="0" smtClean="0"/>
              <a:t>connected</a:t>
            </a:r>
          </a:p>
          <a:p>
            <a:pPr marL="342900" indent="-342900">
              <a:buFont typeface="Arial" panose="020B0604020202020204" pitchFamily="34" charset="0"/>
              <a:buChar char="•"/>
            </a:pPr>
            <a:r>
              <a:rPr lang="en-US" baseline="0" dirty="0" smtClean="0"/>
              <a:t>- describe Lucas-</a:t>
            </a:r>
            <a:r>
              <a:rPr lang="en-US" baseline="0" dirty="0" err="1" smtClean="0"/>
              <a:t>Kanade</a:t>
            </a:r>
            <a:endParaRPr lang="en-US" baseline="0" dirty="0" smtClean="0"/>
          </a:p>
          <a:p>
            <a:pPr marL="342900" indent="-342900">
              <a:buFont typeface="Arial" panose="020B0604020202020204" pitchFamily="34" charset="0"/>
              <a:buChar char="•"/>
            </a:pPr>
            <a:r>
              <a:rPr lang="en-US" dirty="0" smtClean="0"/>
              <a:t>Worked out meaningful comparison with Argus → Highly optimized </a:t>
            </a:r>
            <a:r>
              <a:rPr lang="en-US" dirty="0" smtClean="0"/>
              <a:t>custom FPGA </a:t>
            </a:r>
            <a:r>
              <a:rPr lang="en-US" dirty="0" smtClean="0"/>
              <a:t>vs. highly optimized CUDA architectures with same data and algorithms</a:t>
            </a:r>
          </a:p>
          <a:p>
            <a:pPr marL="800100" lvl="1" indent="-342900">
              <a:buFont typeface="Arial" panose="020B0604020202020204" pitchFamily="34" charset="0"/>
              <a:buChar char="•"/>
            </a:pPr>
            <a:r>
              <a:rPr lang="en-US" dirty="0" smtClean="0"/>
              <a:t>Approach</a:t>
            </a:r>
          </a:p>
          <a:p>
            <a:pPr lvl="2">
              <a:buFont typeface="Arial" panose="020B0604020202020204" pitchFamily="34" charset="0"/>
              <a:buChar char="−"/>
            </a:pPr>
            <a:r>
              <a:rPr lang="en-US" dirty="0" smtClean="0"/>
              <a:t>Use same dataset that was also used </a:t>
            </a:r>
            <a:r>
              <a:rPr lang="en-US" dirty="0" smtClean="0"/>
              <a:t>multiple technologies</a:t>
            </a:r>
            <a:r>
              <a:rPr lang="en-US" baseline="0" dirty="0" smtClean="0"/>
              <a:t> -- UPSIDE</a:t>
            </a:r>
            <a:endParaRPr lang="en-US" dirty="0" smtClean="0">
              <a:solidFill>
                <a:srgbClr val="FF0000"/>
              </a:solidFill>
            </a:endParaRPr>
          </a:p>
          <a:p>
            <a:pPr lvl="2">
              <a:buFont typeface="Arial" panose="020B0604020202020204" pitchFamily="34" charset="0"/>
              <a:buChar char="−"/>
            </a:pPr>
            <a:r>
              <a:rPr lang="en-US" dirty="0" smtClean="0"/>
              <a:t>Use same nominal specifications for actual flight tests (e.g. cooling budgets, power supply overhead, etc.)</a:t>
            </a:r>
          </a:p>
          <a:p>
            <a:pPr marL="0" indent="0">
              <a:buFont typeface="Arial" panose="020B0604020202020204" pitchFamily="34" charset="0"/>
              <a:buNone/>
            </a:pPr>
            <a:r>
              <a:rPr lang="en-US" baseline="0" dirty="0" smtClean="0"/>
              <a:t>_____________________</a:t>
            </a:r>
            <a:endParaRPr lang="en-US" dirty="0" smtClean="0"/>
          </a:p>
          <a:p>
            <a:pPr marL="342900" indent="-342900">
              <a:buFont typeface="Arial" panose="020B0604020202020204" pitchFamily="34" charset="0"/>
              <a:buChar char="•"/>
            </a:pPr>
            <a:r>
              <a:rPr lang="en-US" dirty="0" smtClean="0"/>
              <a:t>Real measurements against real ARGUS</a:t>
            </a:r>
            <a:r>
              <a:rPr lang="en-US" baseline="0" dirty="0" smtClean="0"/>
              <a:t> testbed starting with Blackhawk derived images</a:t>
            </a:r>
          </a:p>
          <a:p>
            <a:pPr marL="800100" lvl="1" indent="-342900">
              <a:buFont typeface="Arial" panose="020B0604020202020204" pitchFamily="34" charset="0"/>
              <a:buChar char="•"/>
            </a:pPr>
            <a:r>
              <a:rPr lang="en-US" baseline="0" dirty="0" err="1" smtClean="0"/>
              <a:t>Demosaic</a:t>
            </a:r>
            <a:r>
              <a:rPr lang="en-US" baseline="0" dirty="0" smtClean="0"/>
              <a:t> color</a:t>
            </a:r>
          </a:p>
          <a:p>
            <a:pPr marL="800100" lvl="1" indent="-342900">
              <a:buFont typeface="Arial" panose="020B0604020202020204" pitchFamily="34" charset="0"/>
              <a:buChar char="•"/>
            </a:pPr>
            <a:r>
              <a:rPr lang="en-US" baseline="0" dirty="0" smtClean="0"/>
              <a:t>LK+, </a:t>
            </a:r>
            <a:r>
              <a:rPr lang="en-US" baseline="0" dirty="0" err="1" smtClean="0"/>
              <a:t>georeg</a:t>
            </a:r>
            <a:endParaRPr lang="en-US" baseline="0" dirty="0" smtClean="0"/>
          </a:p>
          <a:p>
            <a:pPr marL="800100" lvl="1" indent="-342900">
              <a:buFont typeface="Arial" panose="020B0604020202020204" pitchFamily="34" charset="0"/>
              <a:buChar char="•"/>
            </a:pPr>
            <a:r>
              <a:rPr lang="en-US" baseline="0" dirty="0" smtClean="0"/>
              <a:t>Frame-frame change</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Only PERFECT performer with a full implementation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F2B584F-E4C8-7C4B-9EEE-E69BC5F67972}" type="slidenum">
              <a:rPr lang="en-US" smtClean="0"/>
              <a:pPr>
                <a:defRPr/>
              </a:pPr>
              <a:t>5</a:t>
            </a:fld>
            <a:endParaRPr lang="en-US"/>
          </a:p>
        </p:txBody>
      </p:sp>
    </p:spTree>
    <p:extLst>
      <p:ext uri="{BB962C8B-B14F-4D97-AF65-F5344CB8AC3E}">
        <p14:creationId xmlns:p14="http://schemas.microsoft.com/office/powerpoint/2010/main" val="1883882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899404" eaLnBrk="0" fontAlgn="base" hangingPunct="0">
              <a:spcBef>
                <a:spcPct val="30000"/>
              </a:spcBef>
              <a:spcAft>
                <a:spcPct val="0"/>
              </a:spcAft>
              <a:defRPr/>
            </a:pPr>
            <a:r>
              <a:rPr lang="en-US" dirty="0">
                <a:solidFill>
                  <a:srgbClr val="FF0000"/>
                </a:solidFill>
              </a:rPr>
              <a:t>H</a:t>
            </a:r>
            <a:r>
              <a:rPr lang="en-US" dirty="0">
                <a:solidFill>
                  <a:srgbClr val="0000FF"/>
                </a:solidFill>
              </a:rPr>
              <a:t>ard core data is from 512x512, but it’s parallel (and linear, and decomposable), so these metrics should hold for larger image.  It’s a good estimate for larger image w/out brute force running the larger image.  </a:t>
            </a:r>
          </a:p>
          <a:p>
            <a:pPr defTabSz="899404" eaLnBrk="0" fontAlgn="base" hangingPunct="0">
              <a:spcBef>
                <a:spcPct val="30000"/>
              </a:spcBef>
              <a:spcAft>
                <a:spcPct val="0"/>
              </a:spcAft>
              <a:defRPr/>
            </a:pPr>
            <a:endParaRPr lang="en-US" dirty="0">
              <a:solidFill>
                <a:srgbClr val="0000FF"/>
              </a:solidFill>
            </a:endParaRPr>
          </a:p>
          <a:p>
            <a:pPr defTabSz="899404" eaLnBrk="0" fontAlgn="base" hangingPunct="0">
              <a:spcBef>
                <a:spcPct val="30000"/>
              </a:spcBef>
              <a:spcAft>
                <a:spcPct val="0"/>
              </a:spcAft>
              <a:defRPr/>
            </a:pPr>
            <a:r>
              <a:rPr lang="en-US" dirty="0">
                <a:solidFill>
                  <a:srgbClr val="0000FF"/>
                </a:solidFill>
              </a:rPr>
              <a:t>Full WAMI consumes little </a:t>
            </a:r>
            <a:r>
              <a:rPr lang="en-US" dirty="0" smtClean="0">
                <a:solidFill>
                  <a:srgbClr val="0000FF"/>
                </a:solidFill>
              </a:rPr>
              <a:t>area</a:t>
            </a:r>
          </a:p>
          <a:p>
            <a:pPr defTabSz="899404" eaLnBrk="0" fontAlgn="base" hangingPunct="0">
              <a:spcBef>
                <a:spcPct val="30000"/>
              </a:spcBef>
              <a:spcAft>
                <a:spcPct val="0"/>
              </a:spcAft>
              <a:defRPr/>
            </a:pPr>
            <a:endParaRPr lang="en-US" dirty="0" smtClean="0">
              <a:solidFill>
                <a:srgbClr val="0000FF"/>
              </a:solidFill>
            </a:endParaRPr>
          </a:p>
          <a:p>
            <a:pPr defTabSz="899404" eaLnBrk="0" fontAlgn="base" hangingPunct="0">
              <a:spcBef>
                <a:spcPct val="30000"/>
              </a:spcBef>
              <a:spcAft>
                <a:spcPct val="0"/>
              </a:spcAft>
              <a:defRPr/>
            </a:pPr>
            <a:r>
              <a:rPr lang="en-US" dirty="0" err="1" smtClean="0">
                <a:solidFill>
                  <a:srgbClr val="0000FF"/>
                </a:solidFill>
              </a:rPr>
              <a:t>Vdd</a:t>
            </a:r>
            <a:r>
              <a:rPr lang="en-US" dirty="0" smtClean="0">
                <a:solidFill>
                  <a:srgbClr val="0000FF"/>
                </a:solidFill>
              </a:rPr>
              <a:t> is nominal operating voltage</a:t>
            </a:r>
          </a:p>
          <a:p>
            <a:pPr defTabSz="899404" eaLnBrk="0" fontAlgn="base" hangingPunct="0">
              <a:spcBef>
                <a:spcPct val="30000"/>
              </a:spcBef>
              <a:spcAft>
                <a:spcPct val="0"/>
              </a:spcAft>
              <a:defRPr/>
            </a:pPr>
            <a:endParaRPr lang="en-US" dirty="0" smtClean="0">
              <a:solidFill>
                <a:srgbClr val="0000FF"/>
              </a:solidFill>
            </a:endParaRPr>
          </a:p>
          <a:p>
            <a:pPr defTabSz="899404" eaLnBrk="0" fontAlgn="base" hangingPunct="0">
              <a:spcBef>
                <a:spcPct val="30000"/>
              </a:spcBef>
              <a:spcAft>
                <a:spcPct val="0"/>
              </a:spcAft>
              <a:defRPr/>
            </a:pPr>
            <a:r>
              <a:rPr lang="en-US" dirty="0" smtClean="0">
                <a:solidFill>
                  <a:srgbClr val="0000FF"/>
                </a:solidFill>
              </a:rPr>
              <a:t>14nm process</a:t>
            </a:r>
            <a:endParaRPr lang="en-US" dirty="0">
              <a:solidFill>
                <a:srgbClr val="0000FF"/>
              </a:solidFill>
            </a:endParaRPr>
          </a:p>
          <a:p>
            <a:pPr defTabSz="899404" eaLnBrk="0" fontAlgn="base" hangingPunct="0">
              <a:spcBef>
                <a:spcPct val="30000"/>
              </a:spcBef>
              <a:spcAft>
                <a:spcPct val="0"/>
              </a:spcAft>
              <a:defRPr/>
            </a:pPr>
            <a:endParaRPr lang="en-US" dirty="0">
              <a:solidFill>
                <a:srgbClr val="0000FF"/>
              </a:solidFill>
            </a:endParaRPr>
          </a:p>
          <a:p>
            <a:pPr defTabSz="899404" eaLnBrk="0" fontAlgn="base" hangingPunct="0">
              <a:spcBef>
                <a:spcPct val="30000"/>
              </a:spcBef>
              <a:spcAft>
                <a:spcPct val="0"/>
              </a:spcAft>
              <a:defRPr/>
            </a:pPr>
            <a:r>
              <a:rPr lang="en-US" dirty="0">
                <a:solidFill>
                  <a:srgbClr val="0000FF"/>
                </a:solidFill>
              </a:rPr>
              <a:t>Architecture point chosen for optimal parallel </a:t>
            </a:r>
            <a:r>
              <a:rPr lang="en-US" dirty="0" smtClean="0">
                <a:solidFill>
                  <a:srgbClr val="0000FF"/>
                </a:solidFill>
              </a:rPr>
              <a:t>kernel</a:t>
            </a:r>
          </a:p>
          <a:p>
            <a:pPr defTabSz="899404" eaLnBrk="0" fontAlgn="base" hangingPunct="0">
              <a:spcBef>
                <a:spcPct val="30000"/>
              </a:spcBef>
              <a:spcAft>
                <a:spcPct val="0"/>
              </a:spcAft>
              <a:defRPr/>
            </a:pPr>
            <a:endParaRPr lang="en-US" dirty="0" smtClean="0">
              <a:solidFill>
                <a:srgbClr val="0000FF"/>
              </a:solidFill>
            </a:endParaRPr>
          </a:p>
          <a:p>
            <a:pPr defTabSz="899404" eaLnBrk="0" fontAlgn="base" hangingPunct="0">
              <a:spcBef>
                <a:spcPct val="30000"/>
              </a:spcBef>
              <a:spcAft>
                <a:spcPct val="0"/>
              </a:spcAft>
              <a:defRPr/>
            </a:pPr>
            <a:r>
              <a:rPr lang="en-US" dirty="0" smtClean="0">
                <a:solidFill>
                  <a:srgbClr val="0000FF"/>
                </a:solidFill>
              </a:rPr>
              <a:t>each kernel achieves the best energy efficiency at different parallelism level.  Trade off between them, we chose 4 elements for each kernel.</a:t>
            </a:r>
            <a:endParaRPr lang="en-US" dirty="0">
              <a:solidFill>
                <a:srgbClr val="0000FF"/>
              </a:solidFill>
            </a:endParaRPr>
          </a:p>
          <a:p>
            <a:pPr defTabSz="899404" eaLnBrk="0" fontAlgn="base" hangingPunct="0">
              <a:spcBef>
                <a:spcPct val="30000"/>
              </a:spcBef>
              <a:spcAft>
                <a:spcPct val="0"/>
              </a:spcAft>
              <a:defRPr/>
            </a:pPr>
            <a:endParaRPr lang="en-US" dirty="0">
              <a:solidFill>
                <a:srgbClr val="0000FF"/>
              </a:solidFill>
            </a:endParaRPr>
          </a:p>
          <a:p>
            <a:pPr defTabSz="899404" eaLnBrk="0" fontAlgn="base" hangingPunct="0">
              <a:spcBef>
                <a:spcPct val="30000"/>
              </a:spcBef>
              <a:spcAft>
                <a:spcPct val="0"/>
              </a:spcAft>
              <a:defRPr/>
            </a:pPr>
            <a:r>
              <a:rPr lang="en-US" dirty="0">
                <a:solidFill>
                  <a:srgbClr val="0000FF"/>
                </a:solidFill>
              </a:rPr>
              <a:t>Increasing memory size and #’s still hold for different architectures</a:t>
            </a:r>
          </a:p>
          <a:p>
            <a:endParaRPr lang="en-US" dirty="0" smtClean="0"/>
          </a:p>
          <a:p>
            <a:r>
              <a:rPr lang="en-US" dirty="0">
                <a:latin typeface="Arial" charset="0"/>
                <a:cs typeface="Arial" charset="0"/>
              </a:rPr>
              <a:t>The numbers quoted for the kernels/application assume the same architecture (i.e. mem size). The size of the memory is supposed to be for the </a:t>
            </a:r>
            <a:r>
              <a:rPr lang="en-US" b="1" dirty="0">
                <a:latin typeface="Arial" charset="0"/>
                <a:cs typeface="Arial" charset="0"/>
              </a:rPr>
              <a:t>best architecture </a:t>
            </a:r>
            <a:r>
              <a:rPr lang="en-US" dirty="0">
                <a:latin typeface="Arial" charset="0"/>
                <a:cs typeface="Arial" charset="0"/>
              </a:rPr>
              <a:t>shown on the previous slide, which happens to be </a:t>
            </a:r>
            <a:r>
              <a:rPr lang="en-US" b="1" dirty="0">
                <a:latin typeface="Arial" charset="0"/>
                <a:cs typeface="Arial" charset="0"/>
              </a:rPr>
              <a:t>128Kb memories placed every 2 columns for all kernels</a:t>
            </a:r>
            <a:r>
              <a:rPr lang="en-US" dirty="0">
                <a:latin typeface="Arial" charset="0"/>
                <a:cs typeface="Arial" charset="0"/>
              </a:rPr>
              <a:t>. The answer would have probably been different between the different kernels if we had pushed this to a higher PE count and lower memory sizes.</a:t>
            </a:r>
          </a:p>
          <a:p>
            <a:endParaRPr lang="en-US" dirty="0"/>
          </a:p>
        </p:txBody>
      </p:sp>
      <p:sp>
        <p:nvSpPr>
          <p:cNvPr id="4" name="Slide Number Placeholder 3"/>
          <p:cNvSpPr>
            <a:spLocks noGrp="1"/>
          </p:cNvSpPr>
          <p:nvPr>
            <p:ph type="sldNum" sz="quarter" idx="10"/>
          </p:nvPr>
        </p:nvSpPr>
        <p:spPr/>
        <p:txBody>
          <a:bodyPr/>
          <a:lstStyle/>
          <a:p>
            <a:pPr>
              <a:defRPr/>
            </a:pPr>
            <a:fld id="{9F2B584F-E4C8-7C4B-9EEE-E69BC5F67972}" type="slidenum">
              <a:rPr lang="en-US" smtClean="0"/>
              <a:pPr>
                <a:defRPr/>
              </a:pPr>
              <a:t>6</a:t>
            </a:fld>
            <a:endParaRPr lang="en-US"/>
          </a:p>
        </p:txBody>
      </p:sp>
    </p:spTree>
    <p:extLst>
      <p:ext uri="{BB962C8B-B14F-4D97-AF65-F5344CB8AC3E}">
        <p14:creationId xmlns:p14="http://schemas.microsoft.com/office/powerpoint/2010/main" val="3705025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Energy of accessing a memory ~ </a:t>
            </a:r>
            <a:r>
              <a:rPr lang="en-US" dirty="0" err="1" smtClean="0"/>
              <a:t>sq</a:t>
            </a:r>
            <a:r>
              <a:rPr lang="en-US" dirty="0" smtClean="0"/>
              <a:t> root of mem size</a:t>
            </a:r>
            <a:r>
              <a:rPr lang="en-US" baseline="0" dirty="0" smtClean="0"/>
              <a:t> so e</a:t>
            </a:r>
            <a:r>
              <a:rPr lang="en-US" sz="1200" b="0" i="0" u="none" strike="noStrike" kern="1200" baseline="0" dirty="0" smtClean="0">
                <a:solidFill>
                  <a:schemeClr val="tx1"/>
                </a:solidFill>
                <a:latin typeface="+mn-lt"/>
                <a:ea typeface="+mn-ea"/>
                <a:cs typeface="+mn-cs"/>
              </a:rPr>
              <a:t>xcessively large memories increase the energy cost. </a:t>
            </a:r>
          </a:p>
          <a:p>
            <a:r>
              <a:rPr lang="en-US" sz="1200" b="0" i="0" u="none" strike="noStrike" kern="1200" baseline="0" dirty="0" smtClean="0">
                <a:solidFill>
                  <a:schemeClr val="tx1"/>
                </a:solidFill>
                <a:latin typeface="+mn-lt"/>
                <a:ea typeface="+mn-ea"/>
                <a:cs typeface="+mn-cs"/>
              </a:rPr>
              <a:t>* Excessively small memories – long wires dominate energy </a:t>
            </a:r>
          </a:p>
          <a:p>
            <a:pPr marL="171450" indent="-171450">
              <a:buFont typeface="Arial" charset="0"/>
              <a:buChar char="•"/>
            </a:pPr>
            <a:r>
              <a:rPr lang="en-US" sz="1200" b="0" i="0" u="none" strike="noStrike" kern="1200" baseline="0" dirty="0" smtClean="0">
                <a:solidFill>
                  <a:schemeClr val="tx1"/>
                </a:solidFill>
                <a:latin typeface="+mn-lt"/>
                <a:ea typeface="+mn-ea"/>
                <a:cs typeface="+mn-cs"/>
              </a:rPr>
              <a:t>CHM </a:t>
            </a:r>
            <a:r>
              <a:rPr lang="en-US" sz="1200" b="0" i="0" u="none" strike="noStrike" kern="1200" baseline="0" dirty="0" smtClean="0">
                <a:solidFill>
                  <a:schemeClr val="tx1"/>
                </a:solidFill>
                <a:latin typeface="+mn-lt"/>
                <a:ea typeface="+mn-ea"/>
                <a:cs typeface="+mn-cs"/>
              </a:rPr>
              <a:t>minimizes the energy cost by dividing memory blocks into several smaller blocks, allowing the designer to use an optimal number of memory blocks. </a:t>
            </a:r>
            <a:endParaRPr lang="en-US" sz="1200" b="0" i="0" u="none" strike="noStrike" kern="1200" baseline="0" dirty="0" smtClean="0">
              <a:solidFill>
                <a:schemeClr val="tx1"/>
              </a:solidFill>
              <a:latin typeface="+mn-lt"/>
              <a:ea typeface="+mn-ea"/>
              <a:cs typeface="+mn-cs"/>
            </a:endParaRPr>
          </a:p>
          <a:p>
            <a:pPr marL="171450" indent="-171450">
              <a:buFont typeface="Arial" charset="0"/>
              <a:buChar char="•"/>
            </a:pPr>
            <a:r>
              <a:rPr lang="en-US" sz="1200" b="0" i="0" u="none" strike="noStrike" kern="1200" baseline="0" dirty="0" smtClean="0">
                <a:solidFill>
                  <a:schemeClr val="tx1"/>
                </a:solidFill>
                <a:latin typeface="+mn-lt"/>
                <a:ea typeface="+mn-ea"/>
                <a:cs typeface="+mn-cs"/>
              </a:rPr>
              <a:t> put most often accessed memory closer.</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One can further optimize power consumption by choosing the appropriate-size memory blocks when the FPGA is made.</a:t>
            </a:r>
            <a:endParaRPr lang="en-US" dirty="0"/>
          </a:p>
        </p:txBody>
      </p:sp>
      <p:sp>
        <p:nvSpPr>
          <p:cNvPr id="4" name="Slide Number Placeholder 3"/>
          <p:cNvSpPr>
            <a:spLocks noGrp="1"/>
          </p:cNvSpPr>
          <p:nvPr>
            <p:ph type="sldNum" sz="quarter" idx="10"/>
          </p:nvPr>
        </p:nvSpPr>
        <p:spPr/>
        <p:txBody>
          <a:bodyPr/>
          <a:lstStyle/>
          <a:p>
            <a:fld id="{3DCEEC78-3AC2-4E4A-9A44-42FCECF3D10F}" type="slidenum">
              <a:rPr lang="en-US" smtClean="0"/>
              <a:t>7</a:t>
            </a:fld>
            <a:endParaRPr lang="en-US"/>
          </a:p>
        </p:txBody>
      </p:sp>
    </p:spTree>
    <p:extLst>
      <p:ext uri="{BB962C8B-B14F-4D97-AF65-F5344CB8AC3E}">
        <p14:creationId xmlns:p14="http://schemas.microsoft.com/office/powerpoint/2010/main" val="1940870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 voltage scaled to near threshold, but that increases required time too much, so we only reduce voltage from .95V</a:t>
            </a:r>
            <a:r>
              <a:rPr lang="en-US" baseline="0" dirty="0" smtClean="0"/>
              <a:t> to .75V</a:t>
            </a:r>
          </a:p>
          <a:p>
            <a:r>
              <a:rPr lang="en-US" baseline="0" dirty="0" smtClean="0"/>
              <a:t>22 nm process</a:t>
            </a:r>
            <a:endParaRPr lang="en-US" dirty="0"/>
          </a:p>
        </p:txBody>
      </p:sp>
      <p:sp>
        <p:nvSpPr>
          <p:cNvPr id="4" name="Slide Number Placeholder 3"/>
          <p:cNvSpPr>
            <a:spLocks noGrp="1"/>
          </p:cNvSpPr>
          <p:nvPr>
            <p:ph type="sldNum" sz="quarter" idx="10"/>
          </p:nvPr>
        </p:nvSpPr>
        <p:spPr/>
        <p:txBody>
          <a:bodyPr/>
          <a:lstStyle/>
          <a:p>
            <a:fld id="{3DCEEC78-3AC2-4E4A-9A44-42FCECF3D10F}" type="slidenum">
              <a:rPr lang="en-US" smtClean="0"/>
              <a:t>8</a:t>
            </a:fld>
            <a:endParaRPr lang="en-US"/>
          </a:p>
        </p:txBody>
      </p:sp>
    </p:spTree>
    <p:extLst>
      <p:ext uri="{BB962C8B-B14F-4D97-AF65-F5344CB8AC3E}">
        <p14:creationId xmlns:p14="http://schemas.microsoft.com/office/powerpoint/2010/main" val="839255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t>
            </a:r>
            <a:r>
              <a:rPr lang="en-US" dirty="0" smtClean="0"/>
              <a:t>that even with low voltage, we only have a few errors per billion hours</a:t>
            </a:r>
            <a:r>
              <a:rPr lang="en-US" baseline="0" dirty="0" smtClean="0"/>
              <a:t> of computation, so dealing with errors takes negligible total </a:t>
            </a:r>
            <a:r>
              <a:rPr lang="en-US" baseline="0" dirty="0" smtClean="0"/>
              <a:t>time</a:t>
            </a:r>
          </a:p>
          <a:p>
            <a:endParaRPr lang="en-US" baseline="0" dirty="0" smtClean="0"/>
          </a:p>
          <a:p>
            <a:r>
              <a:rPr lang="en-US" dirty="0" err="1" smtClean="0"/>
              <a:t>mulitple</a:t>
            </a:r>
            <a:r>
              <a:rPr lang="en-US" dirty="0" smtClean="0"/>
              <a:t> classes of lightweight checks  -- LWCs are not always possible,  must be hand-crafted for each problem.   Taylor series expansion – check first few terms</a:t>
            </a:r>
            <a:endParaRPr lang="en-US" dirty="0"/>
          </a:p>
        </p:txBody>
      </p:sp>
      <p:sp>
        <p:nvSpPr>
          <p:cNvPr id="4" name="Slide Number Placeholder 3"/>
          <p:cNvSpPr>
            <a:spLocks noGrp="1"/>
          </p:cNvSpPr>
          <p:nvPr>
            <p:ph type="sldNum" sz="quarter" idx="10"/>
          </p:nvPr>
        </p:nvSpPr>
        <p:spPr/>
        <p:txBody>
          <a:bodyPr/>
          <a:lstStyle/>
          <a:p>
            <a:fld id="{3DCEEC78-3AC2-4E4A-9A44-42FCECF3D10F}" type="slidenum">
              <a:rPr lang="en-US" smtClean="0"/>
              <a:t>9</a:t>
            </a:fld>
            <a:endParaRPr lang="en-US"/>
          </a:p>
        </p:txBody>
      </p:sp>
    </p:spTree>
    <p:extLst>
      <p:ext uri="{BB962C8B-B14F-4D97-AF65-F5344CB8AC3E}">
        <p14:creationId xmlns:p14="http://schemas.microsoft.com/office/powerpoint/2010/main" val="144006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C5E6AC-9076-AB46-BBC4-860B1DBBF1F0}" type="datetimeFigureOut">
              <a:rPr lang="en-US" smtClean="0"/>
              <a:t>9/6/16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BE60E-A420-6B4F-BC19-F8AD97640A72}" type="slidenum">
              <a:rPr lang="en-US" smtClean="0"/>
              <a:t>‹#›</a:t>
            </a:fld>
            <a:endParaRPr lang="en-US"/>
          </a:p>
        </p:txBody>
      </p:sp>
    </p:spTree>
    <p:extLst>
      <p:ext uri="{BB962C8B-B14F-4D97-AF65-F5344CB8AC3E}">
        <p14:creationId xmlns:p14="http://schemas.microsoft.com/office/powerpoint/2010/main" val="1448203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C5E6AC-9076-AB46-BBC4-860B1DBBF1F0}" type="datetimeFigureOut">
              <a:rPr lang="en-US" smtClean="0"/>
              <a:t>9/6/16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BE60E-A420-6B4F-BC19-F8AD97640A72}" type="slidenum">
              <a:rPr lang="en-US" smtClean="0"/>
              <a:t>‹#›</a:t>
            </a:fld>
            <a:endParaRPr lang="en-US"/>
          </a:p>
        </p:txBody>
      </p:sp>
    </p:spTree>
    <p:extLst>
      <p:ext uri="{BB962C8B-B14F-4D97-AF65-F5344CB8AC3E}">
        <p14:creationId xmlns:p14="http://schemas.microsoft.com/office/powerpoint/2010/main" val="1286375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C5E6AC-9076-AB46-BBC4-860B1DBBF1F0}" type="datetimeFigureOut">
              <a:rPr lang="en-US" smtClean="0"/>
              <a:t>9/6/16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BE60E-A420-6B4F-BC19-F8AD97640A72}" type="slidenum">
              <a:rPr lang="en-US" smtClean="0"/>
              <a:t>‹#›</a:t>
            </a:fld>
            <a:endParaRPr lang="en-US"/>
          </a:p>
        </p:txBody>
      </p:sp>
    </p:spTree>
    <p:extLst>
      <p:ext uri="{BB962C8B-B14F-4D97-AF65-F5344CB8AC3E}">
        <p14:creationId xmlns:p14="http://schemas.microsoft.com/office/powerpoint/2010/main" val="1396162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15"/>
          <p:cNvSpPr>
            <a:spLocks noGrp="1"/>
          </p:cNvSpPr>
          <p:nvPr>
            <p:ph type="body" sz="quarter" idx="17" hasCustomPrompt="1"/>
          </p:nvPr>
        </p:nvSpPr>
        <p:spPr>
          <a:xfrm>
            <a:off x="336552" y="244385"/>
            <a:ext cx="9023349" cy="228600"/>
          </a:xfrm>
        </p:spPr>
        <p:txBody>
          <a:bodyPr/>
          <a:lstStyle>
            <a:lvl1pPr marL="0" marR="0" indent="0" algn="l" defTabSz="914400" rtl="0" eaLnBrk="1" fontAlgn="base" latinLnBrk="0" hangingPunct="1">
              <a:lnSpc>
                <a:spcPct val="100000"/>
              </a:lnSpc>
              <a:spcBef>
                <a:spcPct val="0"/>
              </a:spcBef>
              <a:spcAft>
                <a:spcPct val="0"/>
              </a:spcAft>
              <a:buClrTx/>
              <a:buSzTx/>
              <a:buFontTx/>
              <a:buNone/>
              <a:tabLst/>
              <a:defRPr kumimoji="0" lang="en-US" sz="1500" b="1" i="0" u="none" strike="noStrike" kern="1200" cap="none" normalizeH="0" baseline="0" dirty="0" smtClean="0">
                <a:ln>
                  <a:noFill/>
                </a:ln>
                <a:solidFill>
                  <a:schemeClr val="tx1"/>
                </a:solidFill>
                <a:effectLst/>
                <a:latin typeface="Arial" pitchFamily="34" charset="0"/>
                <a:ea typeface="+mn-ea"/>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t>CLICK TO EDIT MASTER TEXT STYLES</a:t>
            </a:r>
          </a:p>
        </p:txBody>
      </p:sp>
      <p:sp>
        <p:nvSpPr>
          <p:cNvPr id="8" name="Rectangle 5"/>
          <p:cNvSpPr>
            <a:spLocks noGrp="1" noChangeArrowheads="1"/>
          </p:cNvSpPr>
          <p:nvPr>
            <p:ph type="ftr" sz="quarter" idx="3"/>
          </p:nvPr>
        </p:nvSpPr>
        <p:spPr bwMode="auto">
          <a:xfrm>
            <a:off x="336552" y="6613525"/>
            <a:ext cx="758824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700">
                <a:solidFill>
                  <a:schemeClr val="tx2"/>
                </a:solidFill>
              </a:defRPr>
            </a:lvl1pPr>
          </a:lstStyle>
          <a:p>
            <a:r>
              <a:rPr lang="en-US" dirty="0" smtClean="0"/>
              <a:t>© BAE Systems 2013</a:t>
            </a:r>
            <a:endParaRPr lang="en-US" dirty="0"/>
          </a:p>
        </p:txBody>
      </p:sp>
    </p:spTree>
    <p:extLst>
      <p:ext uri="{BB962C8B-B14F-4D97-AF65-F5344CB8AC3E}">
        <p14:creationId xmlns:p14="http://schemas.microsoft.com/office/powerpoint/2010/main" val="4555131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15"/>
          <p:cNvSpPr>
            <a:spLocks noGrp="1"/>
          </p:cNvSpPr>
          <p:nvPr>
            <p:ph type="body" sz="quarter" idx="17" hasCustomPrompt="1"/>
          </p:nvPr>
        </p:nvSpPr>
        <p:spPr>
          <a:xfrm>
            <a:off x="336552" y="244385"/>
            <a:ext cx="9023349" cy="228600"/>
          </a:xfrm>
        </p:spPr>
        <p:txBody>
          <a:bodyPr/>
          <a:lstStyle>
            <a:lvl1pPr marL="0" marR="0" indent="0" algn="l" defTabSz="914108" rtl="0" eaLnBrk="1" fontAlgn="base" latinLnBrk="0" hangingPunct="1">
              <a:lnSpc>
                <a:spcPct val="100000"/>
              </a:lnSpc>
              <a:spcBef>
                <a:spcPct val="0"/>
              </a:spcBef>
              <a:spcAft>
                <a:spcPct val="0"/>
              </a:spcAft>
              <a:buClrTx/>
              <a:buSzTx/>
              <a:buFontTx/>
              <a:buNone/>
              <a:tabLst/>
              <a:defRPr kumimoji="0" lang="en-US" sz="1500" b="1" i="0" u="none" strike="noStrike" kern="1200" cap="none" normalizeH="0" baseline="0" dirty="0" smtClean="0">
                <a:ln>
                  <a:noFill/>
                </a:ln>
                <a:solidFill>
                  <a:schemeClr val="tx1"/>
                </a:solidFill>
                <a:effectLst/>
                <a:latin typeface="Arial" pitchFamily="34" charset="0"/>
                <a:ea typeface="+mn-ea"/>
                <a:cs typeface="Arial" pitchFamily="34" charset="0"/>
              </a:defRPr>
            </a:lvl1pPr>
            <a:lvl2pPr marL="457054" indent="0">
              <a:buFontTx/>
              <a:buNone/>
              <a:defRPr/>
            </a:lvl2pPr>
            <a:lvl3pPr marL="914108" indent="0">
              <a:buFontTx/>
              <a:buNone/>
              <a:defRPr/>
            </a:lvl3pPr>
            <a:lvl4pPr marL="1371162" indent="0">
              <a:buFontTx/>
              <a:buNone/>
              <a:defRPr/>
            </a:lvl4pPr>
            <a:lvl5pPr marL="1828215" indent="0">
              <a:buFontTx/>
              <a:buNone/>
              <a:defRPr/>
            </a:lvl5pPr>
          </a:lstStyle>
          <a:p>
            <a:pPr marL="0" marR="0" lvl="0" indent="0" algn="l" defTabSz="914108" rtl="0" eaLnBrk="1" fontAlgn="base" latinLnBrk="0" hangingPunct="1">
              <a:lnSpc>
                <a:spcPct val="100000"/>
              </a:lnSpc>
              <a:spcBef>
                <a:spcPct val="0"/>
              </a:spcBef>
              <a:spcAft>
                <a:spcPct val="0"/>
              </a:spcAft>
              <a:buClrTx/>
              <a:buSzTx/>
              <a:buFontTx/>
              <a:buNone/>
              <a:tabLst/>
            </a:pPr>
            <a:r>
              <a:rPr lang="en-US" dirty="0" smtClean="0"/>
              <a:t>CLICK TO EDIT MASTER TEXT STYLES</a:t>
            </a:r>
          </a:p>
        </p:txBody>
      </p:sp>
    </p:spTree>
    <p:extLst>
      <p:ext uri="{BB962C8B-B14F-4D97-AF65-F5344CB8AC3E}">
        <p14:creationId xmlns:p14="http://schemas.microsoft.com/office/powerpoint/2010/main" val="167745427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15"/>
          <p:cNvSpPr>
            <a:spLocks noGrp="1"/>
          </p:cNvSpPr>
          <p:nvPr>
            <p:ph type="body" sz="quarter" idx="17" hasCustomPrompt="1"/>
          </p:nvPr>
        </p:nvSpPr>
        <p:spPr>
          <a:xfrm>
            <a:off x="336552" y="244385"/>
            <a:ext cx="9023349" cy="228600"/>
          </a:xfrm>
        </p:spPr>
        <p:txBody>
          <a:bodyPr/>
          <a:lstStyle>
            <a:lvl1pPr marL="0" marR="0" indent="0" algn="l" defTabSz="914108" rtl="0" eaLnBrk="1" fontAlgn="base" latinLnBrk="0" hangingPunct="1">
              <a:lnSpc>
                <a:spcPct val="100000"/>
              </a:lnSpc>
              <a:spcBef>
                <a:spcPct val="0"/>
              </a:spcBef>
              <a:spcAft>
                <a:spcPct val="0"/>
              </a:spcAft>
              <a:buClrTx/>
              <a:buSzTx/>
              <a:buFontTx/>
              <a:buNone/>
              <a:tabLst/>
              <a:defRPr kumimoji="0" lang="en-US" sz="1500" b="1" i="0" u="none" strike="noStrike" kern="1200" cap="none" normalizeH="0" baseline="0" dirty="0" smtClean="0">
                <a:ln>
                  <a:noFill/>
                </a:ln>
                <a:solidFill>
                  <a:schemeClr val="tx1"/>
                </a:solidFill>
                <a:effectLst/>
                <a:latin typeface="Arial" pitchFamily="34" charset="0"/>
                <a:ea typeface="+mn-ea"/>
                <a:cs typeface="Arial" pitchFamily="34" charset="0"/>
              </a:defRPr>
            </a:lvl1pPr>
            <a:lvl2pPr marL="457054" indent="0">
              <a:buFontTx/>
              <a:buNone/>
              <a:defRPr/>
            </a:lvl2pPr>
            <a:lvl3pPr marL="914108" indent="0">
              <a:buFontTx/>
              <a:buNone/>
              <a:defRPr/>
            </a:lvl3pPr>
            <a:lvl4pPr marL="1371162" indent="0">
              <a:buFontTx/>
              <a:buNone/>
              <a:defRPr/>
            </a:lvl4pPr>
            <a:lvl5pPr marL="1828215" indent="0">
              <a:buFontTx/>
              <a:buNone/>
              <a:defRPr/>
            </a:lvl5pPr>
          </a:lstStyle>
          <a:p>
            <a:pPr marL="0" marR="0" lvl="0" indent="0" algn="l" defTabSz="914108" rtl="0" eaLnBrk="1" fontAlgn="base" latinLnBrk="0" hangingPunct="1">
              <a:lnSpc>
                <a:spcPct val="100000"/>
              </a:lnSpc>
              <a:spcBef>
                <a:spcPct val="0"/>
              </a:spcBef>
              <a:spcAft>
                <a:spcPct val="0"/>
              </a:spcAft>
              <a:buClrTx/>
              <a:buSzTx/>
              <a:buFontTx/>
              <a:buNone/>
              <a:tabLst/>
            </a:pPr>
            <a:r>
              <a:rPr lang="en-US" dirty="0" smtClean="0"/>
              <a:t>CLICK TO EDIT MASTER TEXT STYLES</a:t>
            </a:r>
          </a:p>
        </p:txBody>
      </p:sp>
    </p:spTree>
    <p:extLst>
      <p:ext uri="{BB962C8B-B14F-4D97-AF65-F5344CB8AC3E}">
        <p14:creationId xmlns:p14="http://schemas.microsoft.com/office/powerpoint/2010/main" val="16557013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C5E6AC-9076-AB46-BBC4-860B1DBBF1F0}" type="datetimeFigureOut">
              <a:rPr lang="en-US" smtClean="0"/>
              <a:t>9/6/16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BE60E-A420-6B4F-BC19-F8AD97640A72}" type="slidenum">
              <a:rPr lang="en-US" smtClean="0"/>
              <a:t>‹#›</a:t>
            </a:fld>
            <a:endParaRPr lang="en-US"/>
          </a:p>
        </p:txBody>
      </p:sp>
    </p:spTree>
    <p:extLst>
      <p:ext uri="{BB962C8B-B14F-4D97-AF65-F5344CB8AC3E}">
        <p14:creationId xmlns:p14="http://schemas.microsoft.com/office/powerpoint/2010/main" val="37948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C5E6AC-9076-AB46-BBC4-860B1DBBF1F0}" type="datetimeFigureOut">
              <a:rPr lang="en-US" smtClean="0"/>
              <a:t>9/6/16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BE60E-A420-6B4F-BC19-F8AD97640A72}" type="slidenum">
              <a:rPr lang="en-US" smtClean="0"/>
              <a:t>‹#›</a:t>
            </a:fld>
            <a:endParaRPr lang="en-US"/>
          </a:p>
        </p:txBody>
      </p:sp>
    </p:spTree>
    <p:extLst>
      <p:ext uri="{BB962C8B-B14F-4D97-AF65-F5344CB8AC3E}">
        <p14:creationId xmlns:p14="http://schemas.microsoft.com/office/powerpoint/2010/main" val="1779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C5E6AC-9076-AB46-BBC4-860B1DBBF1F0}" type="datetimeFigureOut">
              <a:rPr lang="en-US" smtClean="0"/>
              <a:t>9/6/16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BE60E-A420-6B4F-BC19-F8AD97640A72}" type="slidenum">
              <a:rPr lang="en-US" smtClean="0"/>
              <a:t>‹#›</a:t>
            </a:fld>
            <a:endParaRPr lang="en-US"/>
          </a:p>
        </p:txBody>
      </p:sp>
    </p:spTree>
    <p:extLst>
      <p:ext uri="{BB962C8B-B14F-4D97-AF65-F5344CB8AC3E}">
        <p14:creationId xmlns:p14="http://schemas.microsoft.com/office/powerpoint/2010/main" val="199244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C5E6AC-9076-AB46-BBC4-860B1DBBF1F0}" type="datetimeFigureOut">
              <a:rPr lang="en-US" smtClean="0"/>
              <a:t>9/6/16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CBE60E-A420-6B4F-BC19-F8AD97640A72}" type="slidenum">
              <a:rPr lang="en-US" smtClean="0"/>
              <a:t>‹#›</a:t>
            </a:fld>
            <a:endParaRPr lang="en-US"/>
          </a:p>
        </p:txBody>
      </p:sp>
    </p:spTree>
    <p:extLst>
      <p:ext uri="{BB962C8B-B14F-4D97-AF65-F5344CB8AC3E}">
        <p14:creationId xmlns:p14="http://schemas.microsoft.com/office/powerpoint/2010/main" val="1391096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C5E6AC-9076-AB46-BBC4-860B1DBBF1F0}" type="datetimeFigureOut">
              <a:rPr lang="en-US" smtClean="0"/>
              <a:t>9/6/16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CBE60E-A420-6B4F-BC19-F8AD97640A72}" type="slidenum">
              <a:rPr lang="en-US" smtClean="0"/>
              <a:t>‹#›</a:t>
            </a:fld>
            <a:endParaRPr lang="en-US"/>
          </a:p>
        </p:txBody>
      </p:sp>
    </p:spTree>
    <p:extLst>
      <p:ext uri="{BB962C8B-B14F-4D97-AF65-F5344CB8AC3E}">
        <p14:creationId xmlns:p14="http://schemas.microsoft.com/office/powerpoint/2010/main" val="496881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C5E6AC-9076-AB46-BBC4-860B1DBBF1F0}" type="datetimeFigureOut">
              <a:rPr lang="en-US" smtClean="0"/>
              <a:t>9/6/16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CBE60E-A420-6B4F-BC19-F8AD97640A72}" type="slidenum">
              <a:rPr lang="en-US" smtClean="0"/>
              <a:t>‹#›</a:t>
            </a:fld>
            <a:endParaRPr lang="en-US"/>
          </a:p>
        </p:txBody>
      </p:sp>
    </p:spTree>
    <p:extLst>
      <p:ext uri="{BB962C8B-B14F-4D97-AF65-F5344CB8AC3E}">
        <p14:creationId xmlns:p14="http://schemas.microsoft.com/office/powerpoint/2010/main" val="1663807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C5E6AC-9076-AB46-BBC4-860B1DBBF1F0}" type="datetimeFigureOut">
              <a:rPr lang="en-US" smtClean="0"/>
              <a:t>9/6/16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BE60E-A420-6B4F-BC19-F8AD97640A72}" type="slidenum">
              <a:rPr lang="en-US" smtClean="0"/>
              <a:t>‹#›</a:t>
            </a:fld>
            <a:endParaRPr lang="en-US"/>
          </a:p>
        </p:txBody>
      </p:sp>
    </p:spTree>
    <p:extLst>
      <p:ext uri="{BB962C8B-B14F-4D97-AF65-F5344CB8AC3E}">
        <p14:creationId xmlns:p14="http://schemas.microsoft.com/office/powerpoint/2010/main" val="1236303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C5E6AC-9076-AB46-BBC4-860B1DBBF1F0}" type="datetimeFigureOut">
              <a:rPr lang="en-US" smtClean="0"/>
              <a:t>9/6/16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BE60E-A420-6B4F-BC19-F8AD97640A72}" type="slidenum">
              <a:rPr lang="en-US" smtClean="0"/>
              <a:t>‹#›</a:t>
            </a:fld>
            <a:endParaRPr lang="en-US"/>
          </a:p>
        </p:txBody>
      </p:sp>
    </p:spTree>
    <p:extLst>
      <p:ext uri="{BB962C8B-B14F-4D97-AF65-F5344CB8AC3E}">
        <p14:creationId xmlns:p14="http://schemas.microsoft.com/office/powerpoint/2010/main" val="16492448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C5E6AC-9076-AB46-BBC4-860B1DBBF1F0}" type="datetimeFigureOut">
              <a:rPr lang="en-US" smtClean="0"/>
              <a:t>9/6/16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CBE60E-A420-6B4F-BC19-F8AD97640A72}" type="slidenum">
              <a:rPr lang="en-US" smtClean="0"/>
              <a:t>‹#›</a:t>
            </a:fld>
            <a:endParaRPr lang="en-US"/>
          </a:p>
        </p:txBody>
      </p:sp>
    </p:spTree>
    <p:extLst>
      <p:ext uri="{BB962C8B-B14F-4D97-AF65-F5344CB8AC3E}">
        <p14:creationId xmlns:p14="http://schemas.microsoft.com/office/powerpoint/2010/main" val="1448906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4" Type="http://schemas.openxmlformats.org/officeDocument/2006/relationships/image" Target="../media/image21.gif"/><Relationship Id="rId5" Type="http://schemas.openxmlformats.org/officeDocument/2006/relationships/image" Target="../media/image22.gif"/><Relationship Id="rId6" Type="http://schemas.openxmlformats.org/officeDocument/2006/relationships/image" Target="../media/image23.gif"/><Relationship Id="rId7" Type="http://schemas.openxmlformats.org/officeDocument/2006/relationships/image" Target="../media/image24.gif"/><Relationship Id="rId8" Type="http://schemas.openxmlformats.org/officeDocument/2006/relationships/image" Target="../media/image25.gif"/><Relationship Id="rId9" Type="http://schemas.openxmlformats.org/officeDocument/2006/relationships/image" Target="../media/image26.gif"/><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4.emf"/></Relationships>
</file>

<file path=ppt/slides/_rels/slide23.xml.rels><?xml version="1.0" encoding="UTF-8" standalone="yes"?>
<Relationships xmlns="http://schemas.openxmlformats.org/package/2006/relationships"><Relationship Id="rId3" Type="http://schemas.openxmlformats.org/officeDocument/2006/relationships/hyperlink" Target="http://ic.ese.upenn.edu/pdf/meme_fpga2015.pdf" TargetMode="External"/><Relationship Id="rId4" Type="http://schemas.openxmlformats.org/officeDocument/2006/relationships/hyperlink" Target="http://dl.acm.org/citation.cfm?doid=2593069.2593105" TargetMode="External"/><Relationship Id="rId5" Type="http://schemas.openxmlformats.org/officeDocument/2006/relationships/hyperlink" Target="http://ieeexplore.ieee.org/xpl/articleDetails.jsp?arnumber=7086421" TargetMode="External"/><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jpeg"/><Relationship Id="rId11"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PERFECT Case Studies Demonstrating Order of Magnitude Reduction in Power Consumption</a:t>
            </a:r>
            <a:endParaRPr lang="en-US" dirty="0"/>
          </a:p>
        </p:txBody>
      </p:sp>
      <p:sp>
        <p:nvSpPr>
          <p:cNvPr id="3" name="Subtitle 2"/>
          <p:cNvSpPr>
            <a:spLocks noGrp="1"/>
          </p:cNvSpPr>
          <p:nvPr>
            <p:ph type="subTitle" idx="1"/>
          </p:nvPr>
        </p:nvSpPr>
        <p:spPr>
          <a:xfrm>
            <a:off x="1524000" y="4495800"/>
            <a:ext cx="9144000" cy="1574800"/>
          </a:xfrm>
        </p:spPr>
        <p:txBody>
          <a:bodyPr/>
          <a:lstStyle/>
          <a:p>
            <a:r>
              <a:rPr lang="en-US" dirty="0" smtClean="0"/>
              <a:t>David K. Wittenberg, </a:t>
            </a:r>
            <a:r>
              <a:rPr lang="en-US" dirty="0" err="1" smtClean="0"/>
              <a:t>Edin</a:t>
            </a:r>
            <a:r>
              <a:rPr lang="en-US" dirty="0" smtClean="0"/>
              <a:t> </a:t>
            </a:r>
            <a:r>
              <a:rPr lang="en-US" dirty="0" err="1" smtClean="0"/>
              <a:t>Kadric</a:t>
            </a:r>
            <a:r>
              <a:rPr lang="en-US" dirty="0" smtClean="0"/>
              <a:t>, Andre </a:t>
            </a:r>
            <a:r>
              <a:rPr lang="en-US" dirty="0" err="1" smtClean="0"/>
              <a:t>DeHon</a:t>
            </a:r>
            <a:r>
              <a:rPr lang="en-US" dirty="0" smtClean="0"/>
              <a:t>, Jonathan Edwards, Jeffrey Smith, and </a:t>
            </a:r>
            <a:r>
              <a:rPr lang="en-US" dirty="0" err="1" smtClean="0"/>
              <a:t>Silviu</a:t>
            </a:r>
            <a:r>
              <a:rPr lang="en-US" dirty="0" smtClean="0"/>
              <a:t> </a:t>
            </a:r>
            <a:r>
              <a:rPr lang="en-US" dirty="0" err="1" smtClean="0"/>
              <a:t>Chiricescu</a:t>
            </a:r>
            <a:endParaRPr lang="en-US" dirty="0"/>
          </a:p>
        </p:txBody>
      </p:sp>
    </p:spTree>
    <p:extLst>
      <p:ext uri="{BB962C8B-B14F-4D97-AF65-F5344CB8AC3E}">
        <p14:creationId xmlns:p14="http://schemas.microsoft.com/office/powerpoint/2010/main" val="370787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5961737" y="1330920"/>
            <a:ext cx="6108859" cy="4246216"/>
          </a:xfrm>
          <a:prstGeom prst="rect">
            <a:avLst/>
          </a:prstGeom>
        </p:spPr>
      </p:pic>
      <p:sp>
        <p:nvSpPr>
          <p:cNvPr id="2" name="Title 1"/>
          <p:cNvSpPr>
            <a:spLocks noGrp="1"/>
          </p:cNvSpPr>
          <p:nvPr>
            <p:ph type="title"/>
          </p:nvPr>
        </p:nvSpPr>
        <p:spPr>
          <a:xfrm>
            <a:off x="609600" y="152718"/>
            <a:ext cx="10668000" cy="705822"/>
          </a:xfrm>
        </p:spPr>
        <p:txBody>
          <a:bodyPr/>
          <a:lstStyle/>
          <a:p>
            <a:r>
              <a:rPr lang="en-US" dirty="0" smtClean="0"/>
              <a:t>Differential vs. Single Voltage </a:t>
            </a:r>
            <a:r>
              <a:rPr lang="en-US" sz="2000" dirty="0" smtClean="0"/>
              <a:t>(22nm example)</a:t>
            </a:r>
            <a:endParaRPr lang="en-US" dirty="0"/>
          </a:p>
        </p:txBody>
      </p:sp>
      <p:sp>
        <p:nvSpPr>
          <p:cNvPr id="5" name="Slide Number Placeholder 4"/>
          <p:cNvSpPr>
            <a:spLocks noGrp="1"/>
          </p:cNvSpPr>
          <p:nvPr>
            <p:ph type="sldNum" sz="quarter" idx="4294967295"/>
          </p:nvPr>
        </p:nvSpPr>
        <p:spPr>
          <a:xfrm>
            <a:off x="10400453" y="6515399"/>
            <a:ext cx="1754295" cy="365125"/>
          </a:xfrm>
          <a:prstGeom prst="rect">
            <a:avLst/>
          </a:prstGeom>
        </p:spPr>
        <p:txBody>
          <a:bodyPr/>
          <a:lstStyle/>
          <a:p>
            <a:pPr>
              <a:defRPr/>
            </a:pPr>
            <a:fld id="{BB921141-706A-D742-9CE7-16C1F66AF0D7}" type="slidenum">
              <a:rPr lang="en-US" smtClean="0"/>
              <a:pPr>
                <a:defRPr/>
              </a:pPr>
              <a:t>10</a:t>
            </a:fld>
            <a:endParaRPr lang="en-US" dirty="0"/>
          </a:p>
        </p:txBody>
      </p:sp>
      <p:pic>
        <p:nvPicPr>
          <p:cNvPr id="8" name="Picture 7"/>
          <p:cNvPicPr>
            <a:picLocks noChangeAspect="1"/>
          </p:cNvPicPr>
          <p:nvPr/>
        </p:nvPicPr>
        <p:blipFill>
          <a:blip r:embed="rId4"/>
          <a:stretch>
            <a:fillRect/>
          </a:stretch>
        </p:blipFill>
        <p:spPr>
          <a:xfrm>
            <a:off x="1" y="1530915"/>
            <a:ext cx="6362076" cy="4304358"/>
          </a:xfrm>
          <a:prstGeom prst="rect">
            <a:avLst/>
          </a:prstGeom>
        </p:spPr>
      </p:pic>
      <p:pic>
        <p:nvPicPr>
          <p:cNvPr id="10" name="Picture 9"/>
          <p:cNvPicPr>
            <a:picLocks noChangeAspect="1"/>
          </p:cNvPicPr>
          <p:nvPr/>
        </p:nvPicPr>
        <p:blipFill>
          <a:blip r:embed="rId5"/>
          <a:stretch>
            <a:fillRect/>
          </a:stretch>
        </p:blipFill>
        <p:spPr>
          <a:xfrm>
            <a:off x="1598432" y="4243359"/>
            <a:ext cx="3831913" cy="957978"/>
          </a:xfrm>
          <a:prstGeom prst="rect">
            <a:avLst/>
          </a:prstGeom>
        </p:spPr>
      </p:pic>
      <p:sp>
        <p:nvSpPr>
          <p:cNvPr id="11" name="TextBox 10"/>
          <p:cNvSpPr txBox="1"/>
          <p:nvPr/>
        </p:nvSpPr>
        <p:spPr>
          <a:xfrm>
            <a:off x="2975301" y="5768911"/>
            <a:ext cx="751296" cy="523220"/>
          </a:xfrm>
          <a:prstGeom prst="rect">
            <a:avLst/>
          </a:prstGeom>
          <a:noFill/>
        </p:spPr>
        <p:txBody>
          <a:bodyPr wrap="none" rtlCol="0">
            <a:spAutoFit/>
          </a:bodyPr>
          <a:lstStyle/>
          <a:p>
            <a:r>
              <a:rPr lang="en-US" sz="2800" dirty="0" err="1" smtClean="0"/>
              <a:t>Vdd</a:t>
            </a:r>
            <a:endParaRPr lang="en-US" sz="2800" dirty="0"/>
          </a:p>
        </p:txBody>
      </p:sp>
      <p:sp>
        <p:nvSpPr>
          <p:cNvPr id="12" name="TextBox 11"/>
          <p:cNvSpPr txBox="1"/>
          <p:nvPr/>
        </p:nvSpPr>
        <p:spPr>
          <a:xfrm>
            <a:off x="9255707" y="5850090"/>
            <a:ext cx="751296" cy="523220"/>
          </a:xfrm>
          <a:prstGeom prst="rect">
            <a:avLst/>
          </a:prstGeom>
          <a:noFill/>
        </p:spPr>
        <p:txBody>
          <a:bodyPr wrap="none" rtlCol="0">
            <a:spAutoFit/>
          </a:bodyPr>
          <a:lstStyle/>
          <a:p>
            <a:r>
              <a:rPr lang="en-US" sz="2800" dirty="0" err="1" smtClean="0"/>
              <a:t>Vdd</a:t>
            </a:r>
            <a:endParaRPr lang="en-US" sz="2800" dirty="0"/>
          </a:p>
        </p:txBody>
      </p:sp>
      <p:cxnSp>
        <p:nvCxnSpPr>
          <p:cNvPr id="14" name="Straight Connector 13"/>
          <p:cNvCxnSpPr/>
          <p:nvPr/>
        </p:nvCxnSpPr>
        <p:spPr bwMode="auto">
          <a:xfrm rot="5400000">
            <a:off x="8358131" y="3080049"/>
            <a:ext cx="249274" cy="2117"/>
          </a:xfrm>
          <a:prstGeom prst="line">
            <a:avLst/>
          </a:prstGeom>
          <a:solidFill>
            <a:schemeClr val="accent1"/>
          </a:solidFill>
          <a:ln w="571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Oval 14"/>
          <p:cNvSpPr/>
          <p:nvPr/>
        </p:nvSpPr>
        <p:spPr bwMode="auto">
          <a:xfrm>
            <a:off x="2278953" y="5377195"/>
            <a:ext cx="538087" cy="284885"/>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smtClean="0">
              <a:ln>
                <a:noFill/>
              </a:ln>
              <a:solidFill>
                <a:schemeClr val="tx1"/>
              </a:solidFill>
              <a:effectLst/>
              <a:latin typeface="Arial" charset="0"/>
              <a:cs typeface="Arial" charset="0"/>
            </a:endParaRPr>
          </a:p>
        </p:txBody>
      </p:sp>
      <p:sp>
        <p:nvSpPr>
          <p:cNvPr id="16" name="Oval 15"/>
          <p:cNvSpPr/>
          <p:nvPr/>
        </p:nvSpPr>
        <p:spPr bwMode="auto">
          <a:xfrm>
            <a:off x="8227011" y="5339672"/>
            <a:ext cx="538087" cy="284885"/>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smtClean="0">
              <a:ln>
                <a:noFill/>
              </a:ln>
              <a:solidFill>
                <a:schemeClr val="tx1"/>
              </a:solidFill>
              <a:effectLst/>
              <a:latin typeface="Arial" charset="0"/>
              <a:cs typeface="Arial" charset="0"/>
            </a:endParaRPr>
          </a:p>
        </p:txBody>
      </p:sp>
      <p:sp>
        <p:nvSpPr>
          <p:cNvPr id="4" name="Rectangle 3"/>
          <p:cNvSpPr/>
          <p:nvPr/>
        </p:nvSpPr>
        <p:spPr bwMode="auto">
          <a:xfrm>
            <a:off x="9022080" y="1357046"/>
            <a:ext cx="818605" cy="3150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smtClean="0">
              <a:ln>
                <a:noFill/>
              </a:ln>
              <a:solidFill>
                <a:schemeClr val="tx1"/>
              </a:solidFill>
              <a:effectLst/>
              <a:latin typeface="Arial" charset="0"/>
              <a:cs typeface="Arial" charset="0"/>
            </a:endParaRPr>
          </a:p>
        </p:txBody>
      </p:sp>
      <p:sp>
        <p:nvSpPr>
          <p:cNvPr id="13" name="Rectangle 12"/>
          <p:cNvSpPr/>
          <p:nvPr/>
        </p:nvSpPr>
        <p:spPr bwMode="auto">
          <a:xfrm>
            <a:off x="2785106" y="1373415"/>
            <a:ext cx="1336951" cy="3150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16839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6" presetClass="entr" presetSubtype="16"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circle(in)">
                                      <p:cBhvr>
                                        <p:cTn id="9" dur="2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xfrm>
            <a:off x="9451976" y="6541406"/>
            <a:ext cx="1076325" cy="273050"/>
          </a:xfrm>
        </p:spPr>
        <p:txBody>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defRPr/>
            </a:pPr>
            <a:fld id="{E57EBEFE-65CD-43CF-9242-8067F283C05B}" type="slidenum">
              <a:rPr lang="en-GB" altLang="en-US" sz="1050"/>
              <a:pPr>
                <a:spcBef>
                  <a:spcPct val="0"/>
                </a:spcBef>
                <a:buFontTx/>
                <a:buNone/>
                <a:defRPr/>
              </a:pPr>
              <a:t>11</a:t>
            </a:fld>
            <a:endParaRPr lang="en-GB" altLang="en-US" sz="1050"/>
          </a:p>
        </p:txBody>
      </p:sp>
      <p:sp>
        <p:nvSpPr>
          <p:cNvPr id="23555" name="Rectangle 2"/>
          <p:cNvSpPr>
            <a:spLocks noGrp="1" noChangeArrowheads="1"/>
          </p:cNvSpPr>
          <p:nvPr>
            <p:ph type="title"/>
          </p:nvPr>
        </p:nvSpPr>
        <p:spPr>
          <a:xfrm>
            <a:off x="1409798" y="334814"/>
            <a:ext cx="9701212" cy="546100"/>
          </a:xfrm>
        </p:spPr>
        <p:txBody>
          <a:bodyPr>
            <a:normAutofit fontScale="90000"/>
          </a:bodyPr>
          <a:lstStyle/>
          <a:p>
            <a:pPr eaLnBrk="1" hangingPunct="1"/>
            <a:r>
              <a:rPr lang="en-US" altLang="en-US" dirty="0" smtClean="0"/>
              <a:t>PERFECT </a:t>
            </a:r>
            <a:r>
              <a:rPr lang="en-US" altLang="en-US" dirty="0" smtClean="0"/>
              <a:t>Results </a:t>
            </a:r>
            <a:r>
              <a:rPr lang="en-US" altLang="en-US" dirty="0" smtClean="0"/>
              <a:t>and Comparison with ARGUS</a:t>
            </a:r>
            <a:endParaRPr lang="en-US" altLang="en-US" b="1" dirty="0" smtClean="0">
              <a:solidFill>
                <a:schemeClr val="accent1"/>
              </a:solidFill>
            </a:endParaRPr>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009" y="4469031"/>
            <a:ext cx="9924679" cy="1685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12"/>
          <p:cNvSpPr txBox="1">
            <a:spLocks noChangeArrowheads="1"/>
          </p:cNvSpPr>
          <p:nvPr/>
        </p:nvSpPr>
        <p:spPr bwMode="auto">
          <a:xfrm>
            <a:off x="1728788" y="1336675"/>
            <a:ext cx="8724900"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spcBef>
                <a:spcPct val="0"/>
              </a:spcBef>
            </a:pPr>
            <a:r>
              <a:rPr lang="en-US" altLang="en-US" b="1" dirty="0"/>
              <a:t>PERFECT Simulated Output for WAMI Pipeline</a:t>
            </a:r>
          </a:p>
          <a:p>
            <a:pPr lvl="1">
              <a:spcBef>
                <a:spcPct val="0"/>
              </a:spcBef>
              <a:buFont typeface="Arial" panose="020B0604020202020204" pitchFamily="34" charset="0"/>
              <a:buChar char="–"/>
            </a:pPr>
            <a:r>
              <a:rPr lang="en-US" altLang="en-US" dirty="0"/>
              <a:t>Scaled 512x512 pixel 5 </a:t>
            </a:r>
            <a:r>
              <a:rPr lang="en-US" altLang="en-US" dirty="0" err="1"/>
              <a:t>Mpixel</a:t>
            </a:r>
            <a:r>
              <a:rPr lang="en-US" altLang="en-US" dirty="0"/>
              <a:t> and further scaled to achieve 3000 frame run</a:t>
            </a:r>
          </a:p>
          <a:p>
            <a:pPr lvl="2">
              <a:spcBef>
                <a:spcPct val="0"/>
              </a:spcBef>
            </a:pPr>
            <a:r>
              <a:rPr lang="en-US" altLang="en-US" dirty="0"/>
              <a:t>7 nm process technology assumed as best-case</a:t>
            </a:r>
          </a:p>
          <a:p>
            <a:pPr lvl="1">
              <a:spcBef>
                <a:spcPct val="0"/>
              </a:spcBef>
              <a:buFont typeface="Arial" panose="020B0604020202020204" pitchFamily="34" charset="0"/>
              <a:buChar char="–"/>
            </a:pPr>
            <a:r>
              <a:rPr lang="en-US" altLang="en-US" dirty="0"/>
              <a:t>Varying </a:t>
            </a:r>
            <a:r>
              <a:rPr lang="en-US" altLang="en-US" dirty="0" err="1"/>
              <a:t>Vdd</a:t>
            </a:r>
            <a:r>
              <a:rPr lang="en-US" altLang="en-US" dirty="0"/>
              <a:t> and Mem-size led to optimized GOPS / W</a:t>
            </a:r>
          </a:p>
          <a:p>
            <a:pPr lvl="2">
              <a:spcBef>
                <a:spcPct val="0"/>
              </a:spcBef>
            </a:pPr>
            <a:r>
              <a:rPr lang="en-US" altLang="en-US" dirty="0" err="1"/>
              <a:t>Vdd</a:t>
            </a:r>
            <a:r>
              <a:rPr lang="en-US" altLang="en-US" dirty="0"/>
              <a:t> = 0.7, Mem size = 64k </a:t>
            </a:r>
          </a:p>
          <a:p>
            <a:pPr>
              <a:spcBef>
                <a:spcPct val="0"/>
              </a:spcBef>
            </a:pPr>
            <a:r>
              <a:rPr lang="en-US" altLang="en-US" b="1" dirty="0"/>
              <a:t>Key Results:</a:t>
            </a:r>
          </a:p>
          <a:p>
            <a:pPr lvl="1">
              <a:spcBef>
                <a:spcPct val="0"/>
              </a:spcBef>
              <a:buFont typeface="Arial" panose="020B0604020202020204" pitchFamily="34" charset="0"/>
              <a:buChar char="–"/>
            </a:pPr>
            <a:r>
              <a:rPr lang="en-US" altLang="en-US" dirty="0"/>
              <a:t>237X GOPS/W increase even with memory intensive pipeline</a:t>
            </a:r>
          </a:p>
          <a:p>
            <a:pPr lvl="1">
              <a:spcBef>
                <a:spcPct val="0"/>
              </a:spcBef>
              <a:buFont typeface="Arial" panose="020B0604020202020204" pitchFamily="34" charset="0"/>
              <a:buChar char="–"/>
            </a:pPr>
            <a:r>
              <a:rPr lang="en-US" altLang="en-US" dirty="0"/>
              <a:t>Performed 4X more operations due to differences in implementation</a:t>
            </a:r>
          </a:p>
        </p:txBody>
      </p:sp>
      <p:sp>
        <p:nvSpPr>
          <p:cNvPr id="23559" name="TextBox 7"/>
          <p:cNvSpPr txBox="1">
            <a:spLocks noChangeArrowheads="1"/>
          </p:cNvSpPr>
          <p:nvPr/>
        </p:nvSpPr>
        <p:spPr bwMode="auto">
          <a:xfrm>
            <a:off x="2771776" y="3977908"/>
            <a:ext cx="5943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dirty="0"/>
              <a:t>Comparison of ARGUS-IS GPU and PERFECT output</a:t>
            </a:r>
          </a:p>
        </p:txBody>
      </p:sp>
    </p:spTree>
    <p:extLst>
      <p:ext uri="{BB962C8B-B14F-4D97-AF65-F5344CB8AC3E}">
        <p14:creationId xmlns:p14="http://schemas.microsoft.com/office/powerpoint/2010/main" val="1447526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72473388"/>
              </p:ext>
            </p:extLst>
          </p:nvPr>
        </p:nvGraphicFramePr>
        <p:xfrm>
          <a:off x="557213" y="1957386"/>
          <a:ext cx="10515603" cy="3077221"/>
        </p:xfrm>
        <a:graphic>
          <a:graphicData uri="http://schemas.openxmlformats.org/drawingml/2006/table">
            <a:tbl>
              <a:tblPr firstRow="1" bandRow="1">
                <a:tableStyleId>{5C22544A-7EE6-4342-B048-85BDC9FD1C3A}</a:tableStyleId>
              </a:tblPr>
              <a:tblGrid>
                <a:gridCol w="2871787"/>
                <a:gridCol w="1328739"/>
                <a:gridCol w="1500188"/>
                <a:gridCol w="1114425"/>
                <a:gridCol w="1485900"/>
                <a:gridCol w="985838"/>
                <a:gridCol w="1228726"/>
              </a:tblGrid>
              <a:tr h="475926">
                <a:tc>
                  <a:txBody>
                    <a:bodyPr/>
                    <a:lstStyle/>
                    <a:p>
                      <a:endParaRPr lang="en-US" dirty="0"/>
                    </a:p>
                  </a:txBody>
                  <a:tcPr>
                    <a:lnR w="12700" cmpd="sng">
                      <a:noFill/>
                    </a:lnR>
                  </a:tcPr>
                </a:tc>
                <a:tc gridSpan="2">
                  <a:txBody>
                    <a:bodyPr/>
                    <a:lstStyle/>
                    <a:p>
                      <a:r>
                        <a:rPr lang="en-US" dirty="0" smtClean="0"/>
                        <a:t>TAILWIND SYSTEM</a:t>
                      </a:r>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4">
                  <a:txBody>
                    <a:bodyPr/>
                    <a:lstStyle/>
                    <a:p>
                      <a:r>
                        <a:rPr lang="en-US" dirty="0" smtClean="0"/>
                        <a:t>PERFECT  SYSTEM</a:t>
                      </a:r>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1173517">
                <a:tc>
                  <a:txBody>
                    <a:bodyPr/>
                    <a:lstStyle/>
                    <a:p>
                      <a:endParaRPr lang="en-US" dirty="0"/>
                    </a:p>
                  </a:txBody>
                  <a:tcPr/>
                </a:tc>
                <a:tc>
                  <a:txBody>
                    <a:bodyPr/>
                    <a:lstStyle/>
                    <a:p>
                      <a:r>
                        <a:rPr lang="en-US" dirty="0" smtClean="0"/>
                        <a:t>Image Registration</a:t>
                      </a:r>
                      <a:r>
                        <a:rPr lang="en-US" baseline="0" dirty="0" smtClean="0"/>
                        <a:t>  (SLAM)</a:t>
                      </a:r>
                      <a:endParaRPr lang="en-US" dirty="0"/>
                    </a:p>
                  </a:txBody>
                  <a:tcPr>
                    <a:lnT w="38100" cmpd="sng">
                      <a:noFill/>
                    </a:lnT>
                  </a:tcPr>
                </a:tc>
                <a:tc>
                  <a:txBody>
                    <a:bodyPr/>
                    <a:lstStyle/>
                    <a:p>
                      <a:r>
                        <a:rPr lang="en-US" dirty="0" smtClean="0"/>
                        <a:t>Motion Detection (RFD)</a:t>
                      </a:r>
                      <a:endParaRPr lang="en-US" dirty="0"/>
                    </a:p>
                  </a:txBody>
                  <a:tcPr>
                    <a:lnT w="38100" cmpd="sng">
                      <a:noFill/>
                    </a:lnT>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a:t>
                      </a:r>
                      <a:r>
                        <a:rPr lang="en-US" dirty="0" smtClean="0"/>
                        <a:t>Registration</a:t>
                      </a:r>
                      <a:endParaRPr lang="en-US" dirty="0" smtClean="0"/>
                    </a:p>
                    <a:p>
                      <a:r>
                        <a:rPr lang="en-US" dirty="0" smtClean="0"/>
                        <a:t>(LK)</a:t>
                      </a:r>
                      <a:endParaRPr lang="en-US" dirty="0"/>
                    </a:p>
                  </a:txBody>
                  <a:tcPr>
                    <a:lnT w="38100" cmpd="sng">
                      <a:noFill/>
                    </a:lnT>
                  </a:tcPr>
                </a:tc>
                <a:tc hMerge="1">
                  <a:txBody>
                    <a:bodyPr/>
                    <a:lstStyle/>
                    <a:p>
                      <a:endParaRPr lang="en-US" dirty="0"/>
                    </a:p>
                  </a:txBody>
                  <a:tcPr>
                    <a:lnT w="38100" cmpd="sng">
                      <a:noFill/>
                    </a:lnT>
                  </a:tcPr>
                </a:tc>
                <a:tc gridSpan="2">
                  <a:txBody>
                    <a:bodyPr/>
                    <a:lstStyle/>
                    <a:p>
                      <a:r>
                        <a:rPr lang="en-US" dirty="0" smtClean="0"/>
                        <a:t>Motion  Detection</a:t>
                      </a:r>
                    </a:p>
                    <a:p>
                      <a:r>
                        <a:rPr lang="en-US" dirty="0" smtClean="0"/>
                        <a:t>(GMM)</a:t>
                      </a:r>
                      <a:endParaRPr lang="en-US" dirty="0"/>
                    </a:p>
                  </a:txBody>
                  <a:tcPr>
                    <a:lnT w="38100" cmpd="sng">
                      <a:noFill/>
                    </a:lnT>
                  </a:tcPr>
                </a:tc>
                <a:tc hMerge="1">
                  <a:txBody>
                    <a:bodyPr/>
                    <a:lstStyle/>
                    <a:p>
                      <a:endParaRPr lang="en-US" dirty="0"/>
                    </a:p>
                  </a:txBody>
                  <a:tcPr>
                    <a:lnT w="38100" cmpd="sng">
                      <a:noFill/>
                    </a:lnT>
                  </a:tcPr>
                </a:tc>
              </a:tr>
              <a:tr h="475926">
                <a:tc>
                  <a:txBody>
                    <a:bodyPr/>
                    <a:lstStyle/>
                    <a:p>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r>
                        <a:rPr lang="en-US" dirty="0" smtClean="0"/>
                        <a:t>STD</a:t>
                      </a:r>
                      <a:endParaRPr lang="en-US" dirty="0"/>
                    </a:p>
                  </a:txBody>
                  <a:tcPr/>
                </a:tc>
                <a:tc>
                  <a:txBody>
                    <a:bodyPr/>
                    <a:lstStyle/>
                    <a:p>
                      <a:pPr algn="ctr"/>
                      <a:r>
                        <a:rPr lang="en-US" dirty="0" smtClean="0"/>
                        <a:t>CHM</a:t>
                      </a:r>
                      <a:endParaRPr lang="en-US" dirty="0"/>
                    </a:p>
                  </a:txBody>
                  <a:tcPr/>
                </a:tc>
                <a:tc>
                  <a:txBody>
                    <a:bodyPr/>
                    <a:lstStyle/>
                    <a:p>
                      <a:pPr algn="ctr"/>
                      <a:r>
                        <a:rPr lang="en-US" dirty="0" smtClean="0"/>
                        <a:t>STD</a:t>
                      </a:r>
                      <a:endParaRPr lang="en-US" dirty="0"/>
                    </a:p>
                  </a:txBody>
                  <a:tcPr/>
                </a:tc>
                <a:tc>
                  <a:txBody>
                    <a:bodyPr/>
                    <a:lstStyle/>
                    <a:p>
                      <a:pPr algn="ctr"/>
                      <a:r>
                        <a:rPr lang="en-US" dirty="0" smtClean="0"/>
                        <a:t>CHM</a:t>
                      </a:r>
                      <a:endParaRPr lang="en-US" dirty="0"/>
                    </a:p>
                  </a:txBody>
                  <a:tcPr/>
                </a:tc>
              </a:tr>
              <a:tr h="475926">
                <a:tc>
                  <a:txBody>
                    <a:bodyPr/>
                    <a:lstStyle/>
                    <a:p>
                      <a:r>
                        <a:rPr lang="en-US" dirty="0" smtClean="0"/>
                        <a:t>Energy/Frame (</a:t>
                      </a:r>
                      <a:r>
                        <a:rPr lang="en-US" dirty="0" err="1" smtClean="0"/>
                        <a:t>mJ</a:t>
                      </a:r>
                      <a:r>
                        <a:rPr lang="en-US" dirty="0" smtClean="0"/>
                        <a:t>)</a:t>
                      </a:r>
                      <a:endParaRPr lang="en-US" dirty="0"/>
                    </a:p>
                  </a:txBody>
                  <a:tcPr/>
                </a:tc>
                <a:tc>
                  <a:txBody>
                    <a:bodyPr/>
                    <a:lstStyle/>
                    <a:p>
                      <a:pPr algn="ctr"/>
                      <a:r>
                        <a:rPr lang="en-US" dirty="0" smtClean="0"/>
                        <a:t>752</a:t>
                      </a:r>
                      <a:endParaRPr lang="en-US" dirty="0"/>
                    </a:p>
                  </a:txBody>
                  <a:tcPr/>
                </a:tc>
                <a:tc>
                  <a:txBody>
                    <a:bodyPr/>
                    <a:lstStyle/>
                    <a:p>
                      <a:pPr algn="ctr"/>
                      <a:r>
                        <a:rPr lang="en-US" dirty="0" smtClean="0"/>
                        <a:t>237</a:t>
                      </a:r>
                      <a:endParaRPr lang="en-US" dirty="0"/>
                    </a:p>
                  </a:txBody>
                  <a:tcPr/>
                </a:tc>
                <a:tc>
                  <a:txBody>
                    <a:bodyPr/>
                    <a:lstStyle/>
                    <a:p>
                      <a:pPr algn="ctr"/>
                      <a:r>
                        <a:rPr lang="en-US" dirty="0" smtClean="0"/>
                        <a:t>175</a:t>
                      </a:r>
                      <a:endParaRPr lang="en-US" dirty="0"/>
                    </a:p>
                  </a:txBody>
                  <a:tcPr/>
                </a:tc>
                <a:tc>
                  <a:txBody>
                    <a:bodyPr/>
                    <a:lstStyle/>
                    <a:p>
                      <a:pPr algn="ctr"/>
                      <a:r>
                        <a:rPr lang="en-US" dirty="0" smtClean="0"/>
                        <a:t>129</a:t>
                      </a:r>
                      <a:endParaRPr lang="en-US" dirty="0"/>
                    </a:p>
                  </a:txBody>
                  <a:tcPr/>
                </a:tc>
                <a:tc>
                  <a:txBody>
                    <a:bodyPr/>
                    <a:lstStyle/>
                    <a:p>
                      <a:pPr algn="ctr"/>
                      <a:r>
                        <a:rPr lang="en-US" dirty="0" smtClean="0"/>
                        <a:t>19</a:t>
                      </a:r>
                      <a:endParaRPr lang="en-US" dirty="0"/>
                    </a:p>
                  </a:txBody>
                  <a:tcPr/>
                </a:tc>
                <a:tc>
                  <a:txBody>
                    <a:bodyPr/>
                    <a:lstStyle/>
                    <a:p>
                      <a:pPr algn="ctr"/>
                      <a:r>
                        <a:rPr lang="en-US" dirty="0" smtClean="0"/>
                        <a:t>14</a:t>
                      </a:r>
                      <a:endParaRPr lang="en-US" dirty="0"/>
                    </a:p>
                  </a:txBody>
                  <a:tcPr/>
                </a:tc>
              </a:tr>
              <a:tr h="475926">
                <a:tc>
                  <a:txBody>
                    <a:bodyPr/>
                    <a:lstStyle/>
                    <a:p>
                      <a:r>
                        <a:rPr lang="en-US" dirty="0" smtClean="0"/>
                        <a:t>Time/Frame (</a:t>
                      </a:r>
                      <a:r>
                        <a:rPr lang="en-US" dirty="0" err="1" smtClean="0"/>
                        <a:t>ms</a:t>
                      </a:r>
                      <a:r>
                        <a:rPr lang="en-US" dirty="0" smtClean="0"/>
                        <a:t>)</a:t>
                      </a:r>
                      <a:endParaRPr lang="en-US" dirty="0"/>
                    </a:p>
                  </a:txBody>
                  <a:tcPr/>
                </a:tc>
                <a:tc>
                  <a:txBody>
                    <a:bodyPr/>
                    <a:lstStyle/>
                    <a:p>
                      <a:pPr algn="ctr"/>
                      <a:r>
                        <a:rPr lang="en-US" dirty="0" smtClean="0"/>
                        <a:t>253</a:t>
                      </a:r>
                      <a:endParaRPr lang="en-US" dirty="0"/>
                    </a:p>
                  </a:txBody>
                  <a:tcPr/>
                </a:tc>
                <a:tc>
                  <a:txBody>
                    <a:bodyPr/>
                    <a:lstStyle/>
                    <a:p>
                      <a:pPr algn="ctr"/>
                      <a:r>
                        <a:rPr lang="en-US" dirty="0" smtClean="0"/>
                        <a:t>83</a:t>
                      </a:r>
                      <a:endParaRPr lang="en-US" dirty="0"/>
                    </a:p>
                  </a:txBody>
                  <a:tcPr/>
                </a:tc>
                <a:tc>
                  <a:txBody>
                    <a:bodyPr/>
                    <a:lstStyle/>
                    <a:p>
                      <a:pPr algn="ctr"/>
                      <a:r>
                        <a:rPr lang="en-US" dirty="0" smtClean="0"/>
                        <a:t>444</a:t>
                      </a:r>
                      <a:endParaRPr lang="en-US" dirty="0"/>
                    </a:p>
                  </a:txBody>
                  <a:tcPr/>
                </a:tc>
                <a:tc>
                  <a:txBody>
                    <a:bodyPr/>
                    <a:lstStyle/>
                    <a:p>
                      <a:pPr algn="ctr"/>
                      <a:endParaRPr lang="en-US" dirty="0"/>
                    </a:p>
                  </a:txBody>
                  <a:tcPr/>
                </a:tc>
                <a:tc>
                  <a:txBody>
                    <a:bodyPr/>
                    <a:lstStyle/>
                    <a:p>
                      <a:pPr algn="ctr"/>
                      <a:r>
                        <a:rPr lang="en-US" dirty="0" smtClean="0"/>
                        <a:t>37</a:t>
                      </a:r>
                      <a:endParaRPr lang="en-US" dirty="0"/>
                    </a:p>
                  </a:txBody>
                  <a:tcPr/>
                </a:tc>
                <a:tc>
                  <a:txBody>
                    <a:bodyPr/>
                    <a:lstStyle/>
                    <a:p>
                      <a:pPr algn="ctr"/>
                      <a:endParaRPr lang="en-US" dirty="0"/>
                    </a:p>
                  </a:txBody>
                  <a:tcPr/>
                </a:tc>
              </a:tr>
            </a:tbl>
          </a:graphicData>
        </a:graphic>
      </p:graphicFrame>
      <p:sp>
        <p:nvSpPr>
          <p:cNvPr id="7" name="TextBox 6"/>
          <p:cNvSpPr txBox="1"/>
          <p:nvPr/>
        </p:nvSpPr>
        <p:spPr>
          <a:xfrm>
            <a:off x="1285875" y="728663"/>
            <a:ext cx="5952270" cy="738664"/>
          </a:xfrm>
          <a:prstGeom prst="rect">
            <a:avLst/>
          </a:prstGeom>
          <a:noFill/>
        </p:spPr>
        <p:txBody>
          <a:bodyPr wrap="none" rtlCol="0">
            <a:spAutoFit/>
          </a:bodyPr>
          <a:lstStyle/>
          <a:p>
            <a:r>
              <a:rPr lang="en-US" altLang="en-US" sz="2400" kern="0" dirty="0"/>
              <a:t>TAILWIND: </a:t>
            </a:r>
            <a:r>
              <a:rPr lang="en-US" altLang="en-US" sz="2400" kern="0" dirty="0" smtClean="0"/>
              <a:t>PERFECT </a:t>
            </a:r>
            <a:r>
              <a:rPr lang="en-US" altLang="en-US" sz="2400" kern="0" dirty="0"/>
              <a:t>gives </a:t>
            </a:r>
            <a:r>
              <a:rPr lang="en-US" altLang="en-US" sz="2400" kern="0" dirty="0" smtClean="0"/>
              <a:t>6-15X Improvement</a:t>
            </a:r>
            <a:endParaRPr lang="en-US" altLang="en-US" sz="2400" b="1" kern="0" dirty="0"/>
          </a:p>
          <a:p>
            <a:endParaRPr lang="en-US" dirty="0"/>
          </a:p>
        </p:txBody>
      </p:sp>
      <p:sp>
        <p:nvSpPr>
          <p:cNvPr id="9" name="TextBox 8"/>
          <p:cNvSpPr txBox="1"/>
          <p:nvPr/>
        </p:nvSpPr>
        <p:spPr>
          <a:xfrm>
            <a:off x="1000125" y="5772150"/>
            <a:ext cx="9911239" cy="923330"/>
          </a:xfrm>
          <a:prstGeom prst="rect">
            <a:avLst/>
          </a:prstGeom>
          <a:noFill/>
        </p:spPr>
        <p:txBody>
          <a:bodyPr wrap="none" rtlCol="0">
            <a:spAutoFit/>
          </a:bodyPr>
          <a:lstStyle/>
          <a:p>
            <a:pPr marL="112713" indent="-112713">
              <a:buSzPct val="45000"/>
              <a:buFont typeface="Arial" panose="020B0604020202020204" pitchFamily="34" charset="0"/>
              <a:buChar char="•"/>
            </a:pPr>
            <a:r>
              <a:rPr lang="en-US" dirty="0" smtClean="0">
                <a:latin typeface="Arial"/>
              </a:rPr>
              <a:t>Motion </a:t>
            </a:r>
            <a:r>
              <a:rPr lang="en-US" dirty="0">
                <a:latin typeface="Arial"/>
              </a:rPr>
              <a:t>Detection – PERFECT kernel consumes </a:t>
            </a:r>
            <a:r>
              <a:rPr lang="en-US" b="1" i="1" dirty="0">
                <a:latin typeface="Arial"/>
              </a:rPr>
              <a:t>≈ 15X </a:t>
            </a:r>
            <a:r>
              <a:rPr lang="en-US" dirty="0">
                <a:latin typeface="Arial"/>
              </a:rPr>
              <a:t>less energy than the TAILWIND kernel</a:t>
            </a:r>
            <a:endParaRPr lang="en-US" dirty="0"/>
          </a:p>
          <a:p>
            <a:pPr marL="112713" indent="-112713">
              <a:buSzPct val="45000"/>
              <a:buFont typeface="Arial" panose="020B0604020202020204" pitchFamily="34" charset="0"/>
              <a:buChar char="•"/>
            </a:pPr>
            <a:r>
              <a:rPr lang="en-US" dirty="0">
                <a:latin typeface="Arial"/>
              </a:rPr>
              <a:t>Image Registration – PERFECT kernel consumes </a:t>
            </a:r>
            <a:r>
              <a:rPr lang="en-US" b="1" i="1" dirty="0">
                <a:latin typeface="Arial"/>
              </a:rPr>
              <a:t>≈ 6X </a:t>
            </a:r>
            <a:r>
              <a:rPr lang="en-US" dirty="0">
                <a:latin typeface="Arial"/>
              </a:rPr>
              <a:t>less energy than the TAILWIND kernel</a:t>
            </a:r>
          </a:p>
          <a:p>
            <a:endParaRPr lang="en-US" dirty="0"/>
          </a:p>
        </p:txBody>
      </p:sp>
    </p:spTree>
    <p:extLst>
      <p:ext uri="{BB962C8B-B14F-4D97-AF65-F5344CB8AC3E}">
        <p14:creationId xmlns:p14="http://schemas.microsoft.com/office/powerpoint/2010/main" val="17627257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652590" y="1418759"/>
            <a:ext cx="8901110" cy="4969947"/>
          </a:xfrm>
        </p:spPr>
        <p:txBody>
          <a:bodyPr>
            <a:normAutofit fontScale="92500" lnSpcReduction="10000"/>
          </a:bodyPr>
          <a:lstStyle/>
          <a:p>
            <a:pPr>
              <a:buFont typeface="+mj-lt"/>
              <a:buAutoNum type="arabicPeriod"/>
            </a:pPr>
            <a:r>
              <a:rPr lang="en-US" dirty="0" smtClean="0"/>
              <a:t>Exceeded </a:t>
            </a:r>
            <a:r>
              <a:rPr lang="en-US" dirty="0" smtClean="0"/>
              <a:t>PERFECT energy </a:t>
            </a:r>
            <a:r>
              <a:rPr lang="en-US" dirty="0" smtClean="0"/>
              <a:t>efficiency goals by up to 10x </a:t>
            </a:r>
            <a:r>
              <a:rPr lang="en-US" dirty="0" smtClean="0"/>
              <a:t>(440-680 </a:t>
            </a:r>
            <a:r>
              <a:rPr lang="en-US" dirty="0" err="1" smtClean="0"/>
              <a:t>Gops</a:t>
            </a:r>
            <a:r>
              <a:rPr lang="en-US" dirty="0" smtClean="0"/>
              <a:t>/W) on common set of Wide </a:t>
            </a:r>
            <a:r>
              <a:rPr lang="en-US" dirty="0"/>
              <a:t>Area Motion Imagery (WAMI) kernels </a:t>
            </a:r>
            <a:endParaRPr lang="en-US" dirty="0" smtClean="0"/>
          </a:p>
          <a:p>
            <a:pPr>
              <a:buFont typeface="+mj-lt"/>
              <a:buAutoNum type="arabicPeriod"/>
            </a:pPr>
            <a:r>
              <a:rPr lang="en-US" dirty="0" smtClean="0"/>
              <a:t>The projected </a:t>
            </a:r>
            <a:r>
              <a:rPr lang="en-US" dirty="0" smtClean="0"/>
              <a:t>Argus </a:t>
            </a:r>
            <a:r>
              <a:rPr lang="en-US" dirty="0" smtClean="0"/>
              <a:t>power consumption reduction enables:</a:t>
            </a:r>
          </a:p>
          <a:p>
            <a:pPr marL="457200" lvl="1" indent="-168275"/>
            <a:r>
              <a:rPr lang="en-US" dirty="0" smtClean="0"/>
              <a:t> Airborne, real-time </a:t>
            </a:r>
            <a:r>
              <a:rPr lang="en-US" dirty="0"/>
              <a:t>3D situational awareness to the </a:t>
            </a:r>
            <a:r>
              <a:rPr lang="en-US" dirty="0" smtClean="0"/>
              <a:t>warfighter along with:</a:t>
            </a:r>
          </a:p>
          <a:p>
            <a:pPr marL="746125" lvl="2">
              <a:buFont typeface="Arial" panose="020B0604020202020204" pitchFamily="34" charset="0"/>
              <a:buChar char="–"/>
            </a:pPr>
            <a:r>
              <a:rPr lang="en-US" dirty="0"/>
              <a:t>M</a:t>
            </a:r>
            <a:r>
              <a:rPr lang="en-US" dirty="0" smtClean="0"/>
              <a:t>iniaturization </a:t>
            </a:r>
            <a:r>
              <a:rPr lang="en-US" dirty="0"/>
              <a:t>of 3D mapping technology currently housed in multiple server </a:t>
            </a:r>
            <a:r>
              <a:rPr lang="en-US" dirty="0" smtClean="0"/>
              <a:t>racks</a:t>
            </a:r>
          </a:p>
          <a:p>
            <a:pPr marL="746125" lvl="2">
              <a:buFont typeface="Arial" panose="020B0604020202020204" pitchFamily="34" charset="0"/>
              <a:buChar char="–"/>
            </a:pPr>
            <a:r>
              <a:rPr lang="en-US" dirty="0" smtClean="0"/>
              <a:t>Increased </a:t>
            </a:r>
            <a:r>
              <a:rPr lang="en-US" dirty="0"/>
              <a:t>the flight mission </a:t>
            </a:r>
            <a:r>
              <a:rPr lang="en-US" dirty="0" smtClean="0"/>
              <a:t>time and track detection accuracy with improved data compression in manned flights</a:t>
            </a:r>
          </a:p>
          <a:p>
            <a:pPr marL="457200" lvl="1" indent="-168275">
              <a:buFont typeface="Arial" panose="020B0604020202020204" pitchFamily="34" charset="0"/>
              <a:buChar char="•"/>
            </a:pPr>
            <a:r>
              <a:rPr lang="en-US" dirty="0"/>
              <a:t>A</a:t>
            </a:r>
            <a:r>
              <a:rPr lang="en-US" dirty="0" smtClean="0"/>
              <a:t>utonomous threat detection, tracking and multi-sensor fusion</a:t>
            </a:r>
          </a:p>
          <a:p>
            <a:pPr>
              <a:buFont typeface="+mj-lt"/>
              <a:buAutoNum type="arabicPeriod"/>
            </a:pPr>
            <a:r>
              <a:rPr lang="en-US" dirty="0"/>
              <a:t>Designed a novel </a:t>
            </a:r>
            <a:r>
              <a:rPr lang="en-US" dirty="0" smtClean="0"/>
              <a:t>FPGA based architecture that combines </a:t>
            </a:r>
            <a:r>
              <a:rPr lang="en-US" dirty="0"/>
              <a:t>ultra low power operation with high </a:t>
            </a:r>
            <a:r>
              <a:rPr lang="en-US" dirty="0" smtClean="0"/>
              <a:t>reliability </a:t>
            </a:r>
          </a:p>
          <a:p>
            <a:pPr marL="457200" lvl="1" indent="-168275">
              <a:buFont typeface="Arial" panose="020B0604020202020204" pitchFamily="34" charset="0"/>
              <a:buChar char="•"/>
            </a:pPr>
            <a:r>
              <a:rPr lang="en-US" dirty="0"/>
              <a:t>O</a:t>
            </a:r>
            <a:r>
              <a:rPr lang="en-US" dirty="0" smtClean="0"/>
              <a:t>ptimize the substrate and design mapping to minimize communication energy</a:t>
            </a:r>
          </a:p>
          <a:p>
            <a:pPr marL="0" indent="0">
              <a:buNone/>
            </a:pPr>
            <a:endParaRPr lang="en-US" sz="2200" dirty="0"/>
          </a:p>
          <a:p>
            <a:pPr marL="0" indent="0">
              <a:buNone/>
            </a:pPr>
            <a:endParaRPr lang="en-US" dirty="0"/>
          </a:p>
        </p:txBody>
      </p:sp>
      <p:sp>
        <p:nvSpPr>
          <p:cNvPr id="7" name="Text Placeholder 6"/>
          <p:cNvSpPr>
            <a:spLocks noGrp="1"/>
          </p:cNvSpPr>
          <p:nvPr>
            <p:ph type="body" sz="quarter" idx="17"/>
          </p:nvPr>
        </p:nvSpPr>
        <p:spPr>
          <a:xfrm>
            <a:off x="3351215" y="244385"/>
            <a:ext cx="9023349" cy="228600"/>
          </a:xfrm>
        </p:spPr>
        <p:txBody>
          <a:bodyPr>
            <a:noAutofit/>
          </a:bodyPr>
          <a:lstStyle/>
          <a:p>
            <a:r>
              <a:rPr lang="en-US" sz="2400" smtClean="0"/>
              <a:t>Summary</a:t>
            </a:r>
            <a:endParaRPr lang="en-US" sz="2400" dirty="0"/>
          </a:p>
        </p:txBody>
      </p:sp>
    </p:spTree>
    <p:extLst>
      <p:ext uri="{BB962C8B-B14F-4D97-AF65-F5344CB8AC3E}">
        <p14:creationId xmlns:p14="http://schemas.microsoft.com/office/powerpoint/2010/main" val="279407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Acronyms Used</a:t>
            </a:r>
            <a:endParaRPr lang="en-US" dirty="0"/>
          </a:p>
        </p:txBody>
      </p:sp>
      <p:sp>
        <p:nvSpPr>
          <p:cNvPr id="3" name="Content Placeholder 2"/>
          <p:cNvSpPr>
            <a:spLocks noGrp="1"/>
          </p:cNvSpPr>
          <p:nvPr>
            <p:ph idx="1"/>
          </p:nvPr>
        </p:nvSpPr>
        <p:spPr/>
        <p:txBody>
          <a:bodyPr>
            <a:normAutofit fontScale="77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ARGUS		Autonomous Real-time Ground-Ubiquitous Surveillance-Imaging System</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CHM		Continuous Hierarchy </a:t>
            </a:r>
            <a:r>
              <a:rPr lang="en-US" dirty="0" smtClean="0"/>
              <a:t>Memory</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FIT		Failures In Time</a:t>
            </a: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FPGA		Field Programmable Gate Array</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GMM		Gaussian Mixture Model</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LEARN		Low-Energy Architecture of Reconfigurable Nodes</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L-K		Lucas-</a:t>
            </a:r>
            <a:r>
              <a:rPr lang="en-US" dirty="0" err="1" smtClean="0"/>
              <a:t>Kanade</a:t>
            </a: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LWC		Light Weight Checks</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PERFECT</a:t>
            </a:r>
            <a:r>
              <a:rPr lang="en-US" dirty="0" smtClean="0"/>
              <a:t>	Power Efficiency Revolution for Embedded Computing Technology</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RANSAC	</a:t>
            </a:r>
            <a:r>
              <a:rPr lang="en-US" dirty="0" err="1" smtClean="0"/>
              <a:t>RANdom</a:t>
            </a:r>
            <a:r>
              <a:rPr lang="en-US" dirty="0" smtClean="0"/>
              <a:t> </a:t>
            </a:r>
            <a:r>
              <a:rPr lang="en-US" dirty="0" err="1" smtClean="0"/>
              <a:t>SAmple</a:t>
            </a:r>
            <a:r>
              <a:rPr lang="en-US" dirty="0" smtClean="0"/>
              <a:t> Consensus</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RFD		Robust Frame Differences</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SLAM		Simultaneous Location And Mapping</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TAILWIND	Tactical Aircraft to Increase Long Wave Infrared Nighttime Detection</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UAV		Unmanned Aerial Vehicle </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WAMI		Wide Area Motion Imagery</a:t>
            </a:r>
            <a:endParaRPr lang="en-US" dirty="0"/>
          </a:p>
        </p:txBody>
      </p:sp>
    </p:spTree>
    <p:extLst>
      <p:ext uri="{BB962C8B-B14F-4D97-AF65-F5344CB8AC3E}">
        <p14:creationId xmlns:p14="http://schemas.microsoft.com/office/powerpoint/2010/main" val="16473245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Tree>
    <p:extLst>
      <p:ext uri="{BB962C8B-B14F-4D97-AF65-F5344CB8AC3E}">
        <p14:creationId xmlns:p14="http://schemas.microsoft.com/office/powerpoint/2010/main" val="1069585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2293" y="224907"/>
            <a:ext cx="10464800" cy="837882"/>
          </a:xfrm>
        </p:spPr>
        <p:txBody>
          <a:bodyPr>
            <a:normAutofit fontScale="90000"/>
          </a:bodyPr>
          <a:lstStyle/>
          <a:p>
            <a:r>
              <a:rPr lang="en-US" dirty="0" smtClean="0"/>
              <a:t>Minimal </a:t>
            </a:r>
            <a:br>
              <a:rPr lang="en-US" dirty="0" smtClean="0"/>
            </a:br>
            <a:r>
              <a:rPr lang="en-US" dirty="0" smtClean="0"/>
              <a:t>Streaming</a:t>
            </a:r>
            <a:br>
              <a:rPr lang="en-US" dirty="0" smtClean="0"/>
            </a:br>
            <a:r>
              <a:rPr lang="en-US" dirty="0" smtClean="0"/>
              <a:t>Design</a:t>
            </a:r>
            <a:endParaRPr lang="en-US" dirty="0"/>
          </a:p>
        </p:txBody>
      </p:sp>
      <p:sp>
        <p:nvSpPr>
          <p:cNvPr id="6" name="Slide Number Placeholder 5"/>
          <p:cNvSpPr>
            <a:spLocks noGrp="1"/>
          </p:cNvSpPr>
          <p:nvPr>
            <p:ph type="sldNum" sz="quarter" idx="4294967295"/>
          </p:nvPr>
        </p:nvSpPr>
        <p:spPr>
          <a:xfrm>
            <a:off x="10352507" y="6535469"/>
            <a:ext cx="1754295" cy="365125"/>
          </a:xfrm>
          <a:prstGeom prst="rect">
            <a:avLst/>
          </a:prstGeom>
        </p:spPr>
        <p:txBody>
          <a:bodyPr/>
          <a:lstStyle/>
          <a:p>
            <a:pPr>
              <a:defRPr/>
            </a:pPr>
            <a:fld id="{7DB62B24-C2A0-034C-9059-C73DB2542FFC}" type="slidenum">
              <a:rPr lang="en-US" smtClean="0"/>
              <a:pPr>
                <a:defRPr/>
              </a:pPr>
              <a:t>16</a:t>
            </a:fld>
            <a:endParaRPr lang="en-US" dirty="0"/>
          </a:p>
        </p:txBody>
      </p:sp>
      <p:sp>
        <p:nvSpPr>
          <p:cNvPr id="9" name="TextBox 8"/>
          <p:cNvSpPr txBox="1"/>
          <p:nvPr/>
        </p:nvSpPr>
        <p:spPr>
          <a:xfrm>
            <a:off x="4857429" y="742267"/>
            <a:ext cx="5181600" cy="369332"/>
          </a:xfrm>
          <a:prstGeom prst="rect">
            <a:avLst/>
          </a:prstGeom>
          <a:noFill/>
        </p:spPr>
        <p:txBody>
          <a:bodyPr wrap="square" rtlCol="0">
            <a:spAutoFit/>
          </a:bodyPr>
          <a:lstStyle/>
          <a:p>
            <a:r>
              <a:rPr lang="en-US" b="1" dirty="0" smtClean="0">
                <a:latin typeface="+mn-lt"/>
              </a:rPr>
              <a:t>Fully functional pipeline</a:t>
            </a:r>
            <a:endParaRPr lang="en-US" dirty="0">
              <a:latin typeface="+mn-lt"/>
            </a:endParaRPr>
          </a:p>
        </p:txBody>
      </p:sp>
      <p:grpSp>
        <p:nvGrpSpPr>
          <p:cNvPr id="2" name="Group 33"/>
          <p:cNvGrpSpPr/>
          <p:nvPr/>
        </p:nvGrpSpPr>
        <p:grpSpPr>
          <a:xfrm>
            <a:off x="3043401" y="20054"/>
            <a:ext cx="6608328" cy="938456"/>
            <a:chOff x="1767400" y="2668030"/>
            <a:chExt cx="4956246" cy="938456"/>
          </a:xfrm>
        </p:grpSpPr>
        <p:pic>
          <p:nvPicPr>
            <p:cNvPr id="25" name="Picture 24"/>
            <p:cNvPicPr>
              <a:picLocks noChangeAspect="1"/>
            </p:cNvPicPr>
            <p:nvPr/>
          </p:nvPicPr>
          <p:blipFill>
            <a:blip r:embed="rId3"/>
            <a:stretch>
              <a:fillRect/>
            </a:stretch>
          </p:blipFill>
          <p:spPr>
            <a:xfrm>
              <a:off x="1767400" y="2668030"/>
              <a:ext cx="1125415" cy="731520"/>
            </a:xfrm>
            <a:prstGeom prst="rect">
              <a:avLst/>
            </a:prstGeom>
          </p:spPr>
        </p:pic>
        <p:pic>
          <p:nvPicPr>
            <p:cNvPr id="26" name="Picture 25"/>
            <p:cNvPicPr>
              <a:picLocks noChangeAspect="1"/>
            </p:cNvPicPr>
            <p:nvPr/>
          </p:nvPicPr>
          <p:blipFill>
            <a:blip r:embed="rId4"/>
            <a:stretch>
              <a:fillRect/>
            </a:stretch>
          </p:blipFill>
          <p:spPr>
            <a:xfrm>
              <a:off x="5950889" y="2773462"/>
              <a:ext cx="772757" cy="607636"/>
            </a:xfrm>
            <a:prstGeom prst="rect">
              <a:avLst/>
            </a:prstGeom>
          </p:spPr>
        </p:pic>
        <p:pic>
          <p:nvPicPr>
            <p:cNvPr id="27" name="Picture 26"/>
            <p:cNvPicPr>
              <a:picLocks noChangeAspect="1"/>
            </p:cNvPicPr>
            <p:nvPr/>
          </p:nvPicPr>
          <p:blipFill>
            <a:blip r:embed="rId5"/>
            <a:stretch>
              <a:fillRect/>
            </a:stretch>
          </p:blipFill>
          <p:spPr>
            <a:xfrm>
              <a:off x="5210335" y="2764318"/>
              <a:ext cx="757659" cy="612648"/>
            </a:xfrm>
            <a:prstGeom prst="rect">
              <a:avLst/>
            </a:prstGeom>
          </p:spPr>
        </p:pic>
        <p:sp>
          <p:nvSpPr>
            <p:cNvPr id="28" name="TextBox 27"/>
            <p:cNvSpPr txBox="1"/>
            <p:nvPr/>
          </p:nvSpPr>
          <p:spPr>
            <a:xfrm>
              <a:off x="1767400" y="3311199"/>
              <a:ext cx="738424" cy="276999"/>
            </a:xfrm>
            <a:prstGeom prst="rect">
              <a:avLst/>
            </a:prstGeom>
            <a:noFill/>
          </p:spPr>
          <p:txBody>
            <a:bodyPr wrap="none" rtlCol="0">
              <a:spAutoFit/>
            </a:bodyPr>
            <a:lstStyle/>
            <a:p>
              <a:r>
                <a:rPr lang="en-US" sz="1200" dirty="0" smtClean="0"/>
                <a:t>Demosaicing</a:t>
              </a:r>
              <a:endParaRPr lang="en-US" sz="1200" dirty="0"/>
            </a:p>
          </p:txBody>
        </p:sp>
        <p:sp>
          <p:nvSpPr>
            <p:cNvPr id="29" name="TextBox 28"/>
            <p:cNvSpPr txBox="1"/>
            <p:nvPr/>
          </p:nvSpPr>
          <p:spPr>
            <a:xfrm>
              <a:off x="3615460" y="3326505"/>
              <a:ext cx="698028" cy="276999"/>
            </a:xfrm>
            <a:prstGeom prst="rect">
              <a:avLst/>
            </a:prstGeom>
            <a:noFill/>
          </p:spPr>
          <p:txBody>
            <a:bodyPr wrap="none" rtlCol="0">
              <a:spAutoFit/>
            </a:bodyPr>
            <a:lstStyle/>
            <a:p>
              <a:r>
                <a:rPr lang="en-US" sz="1200" dirty="0" smtClean="0"/>
                <a:t>Registration</a:t>
              </a:r>
              <a:endParaRPr lang="en-US" sz="1200" dirty="0"/>
            </a:p>
          </p:txBody>
        </p:sp>
        <p:sp>
          <p:nvSpPr>
            <p:cNvPr id="30" name="TextBox 29"/>
            <p:cNvSpPr txBox="1"/>
            <p:nvPr/>
          </p:nvSpPr>
          <p:spPr>
            <a:xfrm>
              <a:off x="4904103" y="3329487"/>
              <a:ext cx="1583029" cy="276999"/>
            </a:xfrm>
            <a:prstGeom prst="rect">
              <a:avLst/>
            </a:prstGeom>
            <a:noFill/>
          </p:spPr>
          <p:txBody>
            <a:bodyPr wrap="none" rtlCol="0">
              <a:spAutoFit/>
            </a:bodyPr>
            <a:lstStyle/>
            <a:p>
              <a:r>
                <a:rPr lang="en-US" sz="1200" dirty="0" smtClean="0"/>
                <a:t>Motion Detection and Tracking</a:t>
              </a:r>
              <a:endParaRPr lang="en-US" sz="1200" dirty="0"/>
            </a:p>
          </p:txBody>
        </p:sp>
        <p:sp>
          <p:nvSpPr>
            <p:cNvPr id="31" name="Pentagon 30"/>
            <p:cNvSpPr/>
            <p:nvPr/>
          </p:nvSpPr>
          <p:spPr>
            <a:xfrm>
              <a:off x="3048159" y="2977234"/>
              <a:ext cx="409678" cy="219788"/>
            </a:xfrm>
            <a:prstGeom prst="homePlat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2" name="Pentagon 31"/>
            <p:cNvSpPr/>
            <p:nvPr/>
          </p:nvSpPr>
          <p:spPr>
            <a:xfrm>
              <a:off x="4739511" y="2977234"/>
              <a:ext cx="409678" cy="219788"/>
            </a:xfrm>
            <a:prstGeom prst="homePlat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pic>
          <p:nvPicPr>
            <p:cNvPr id="33" name="Picture 2" descr="http://imagebank.osa.org/getImage.xqy?img=LmxhcmdlLG9lLTIwLTE5LTIxMDUzLWcwMDQ"/>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60820" y="2681552"/>
              <a:ext cx="909549" cy="6858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6" name="Table 35"/>
          <p:cNvGraphicFramePr>
            <a:graphicFrameLocks noGrp="1"/>
          </p:cNvGraphicFramePr>
          <p:nvPr>
            <p:extLst>
              <p:ext uri="{D42A27DB-BD31-4B8C-83A1-F6EECF244321}">
                <p14:modId xmlns:p14="http://schemas.microsoft.com/office/powerpoint/2010/main" val="1888025010"/>
              </p:ext>
            </p:extLst>
          </p:nvPr>
        </p:nvGraphicFramePr>
        <p:xfrm>
          <a:off x="406400" y="1652335"/>
          <a:ext cx="11443366" cy="4391144"/>
        </p:xfrm>
        <a:graphic>
          <a:graphicData uri="http://schemas.openxmlformats.org/drawingml/2006/table">
            <a:tbl>
              <a:tblPr firstRow="1" bandRow="1">
                <a:tableStyleId>{5C22544A-7EE6-4342-B048-85BDC9FD1C3A}</a:tableStyleId>
              </a:tblPr>
              <a:tblGrid>
                <a:gridCol w="958209"/>
                <a:gridCol w="2189777"/>
                <a:gridCol w="1573993"/>
                <a:gridCol w="1573993"/>
                <a:gridCol w="2794553"/>
                <a:gridCol w="2352841"/>
              </a:tblGrid>
              <a:tr h="425116">
                <a:tc>
                  <a:txBody>
                    <a:bodyPr/>
                    <a:lstStyle/>
                    <a:p>
                      <a:endParaRPr lang="en-US" sz="1800" dirty="0"/>
                    </a:p>
                  </a:txBody>
                  <a:tcPr marL="121920" marR="121920"/>
                </a:tc>
                <a:tc>
                  <a:txBody>
                    <a:bodyPr/>
                    <a:lstStyle/>
                    <a:p>
                      <a:endParaRPr lang="en-US" sz="1800"/>
                    </a:p>
                  </a:txBody>
                  <a:tcPr marL="121920" marR="121920"/>
                </a:tc>
                <a:tc>
                  <a:txBody>
                    <a:bodyPr/>
                    <a:lstStyle/>
                    <a:p>
                      <a:r>
                        <a:rPr lang="en-US" sz="1800" dirty="0" err="1" smtClean="0"/>
                        <a:t>Debayer</a:t>
                      </a:r>
                      <a:endParaRPr lang="en-US" sz="1800" dirty="0"/>
                    </a:p>
                  </a:txBody>
                  <a:tcPr marL="121920" marR="121920"/>
                </a:tc>
                <a:tc>
                  <a:txBody>
                    <a:bodyPr/>
                    <a:lstStyle/>
                    <a:p>
                      <a:r>
                        <a:rPr lang="en-US" sz="1800" dirty="0" smtClean="0"/>
                        <a:t>LK</a:t>
                      </a:r>
                      <a:endParaRPr lang="en-US" sz="1800" dirty="0"/>
                    </a:p>
                  </a:txBody>
                  <a:tcPr marL="121920" marR="121920"/>
                </a:tc>
                <a:tc>
                  <a:txBody>
                    <a:bodyPr/>
                    <a:lstStyle/>
                    <a:p>
                      <a:r>
                        <a:rPr lang="en-US" sz="1800" dirty="0" smtClean="0"/>
                        <a:t>GMM</a:t>
                      </a:r>
                      <a:endParaRPr lang="en-US" sz="1800" dirty="0"/>
                    </a:p>
                  </a:txBody>
                  <a:tcPr marL="121920" marR="121920"/>
                </a:tc>
                <a:tc>
                  <a:txBody>
                    <a:bodyPr/>
                    <a:lstStyle/>
                    <a:p>
                      <a:r>
                        <a:rPr lang="en-US" sz="1800" dirty="0" smtClean="0"/>
                        <a:t>WAMI</a:t>
                      </a:r>
                      <a:endParaRPr lang="en-US" sz="1800" dirty="0"/>
                    </a:p>
                  </a:txBody>
                  <a:tcPr marL="121920" marR="121920"/>
                </a:tc>
              </a:tr>
              <a:tr h="511447">
                <a:tc>
                  <a:txBody>
                    <a:bodyPr/>
                    <a:lstStyle/>
                    <a:p>
                      <a:endParaRPr lang="en-US" sz="1800"/>
                    </a:p>
                  </a:txBody>
                  <a:tcPr marL="121920" marR="121920"/>
                </a:tc>
                <a:tc>
                  <a:txBody>
                    <a:bodyPr/>
                    <a:lstStyle/>
                    <a:p>
                      <a:r>
                        <a:rPr lang="en-US" sz="1800" dirty="0" err="1" smtClean="0"/>
                        <a:t>PEs</a:t>
                      </a:r>
                      <a:endParaRPr lang="en-US" sz="1800" dirty="0"/>
                    </a:p>
                  </a:txBody>
                  <a:tcPr marL="121920" marR="121920"/>
                </a:tc>
                <a:tc>
                  <a:txBody>
                    <a:bodyPr/>
                    <a:lstStyle/>
                    <a:p>
                      <a:pPr algn="ctr"/>
                      <a:r>
                        <a:rPr lang="en-US" sz="1800" dirty="0" smtClean="0"/>
                        <a:t>1</a:t>
                      </a:r>
                      <a:endParaRPr lang="en-US" sz="1800" dirty="0"/>
                    </a:p>
                  </a:txBody>
                  <a:tcPr marL="121920" marR="121920"/>
                </a:tc>
                <a:tc>
                  <a:txBody>
                    <a:bodyPr/>
                    <a:lstStyle/>
                    <a:p>
                      <a:pPr algn="ctr"/>
                      <a:r>
                        <a:rPr lang="en-US" sz="1800" dirty="0" smtClean="0"/>
                        <a:t>1</a:t>
                      </a:r>
                      <a:endParaRPr lang="en-US" sz="1800" dirty="0"/>
                    </a:p>
                  </a:txBody>
                  <a:tcPr marL="121920" marR="121920"/>
                </a:tc>
                <a:tc>
                  <a:txBody>
                    <a:bodyPr/>
                    <a:lstStyle/>
                    <a:p>
                      <a:pPr algn="ctr"/>
                      <a:r>
                        <a:rPr lang="en-US" sz="1800" dirty="0" smtClean="0"/>
                        <a:t>1</a:t>
                      </a:r>
                      <a:endParaRPr lang="en-US" sz="1800" dirty="0"/>
                    </a:p>
                  </a:txBody>
                  <a:tcPr marL="121920" marR="121920"/>
                </a:tc>
                <a:tc>
                  <a:txBody>
                    <a:bodyPr/>
                    <a:lstStyle/>
                    <a:p>
                      <a:pPr algn="ctr"/>
                      <a:r>
                        <a:rPr lang="en-US" sz="1800" dirty="0" smtClean="0"/>
                        <a:t>(1,1,1)</a:t>
                      </a:r>
                      <a:endParaRPr lang="en-US" sz="1800" dirty="0"/>
                    </a:p>
                  </a:txBody>
                  <a:tcPr marL="121920" marR="121920"/>
                </a:tc>
              </a:tr>
              <a:tr h="511447">
                <a:tc>
                  <a:txBody>
                    <a:bodyPr/>
                    <a:lstStyle/>
                    <a:p>
                      <a:endParaRPr lang="en-US" sz="1800"/>
                    </a:p>
                  </a:txBody>
                  <a:tcPr marL="121920" marR="121920"/>
                </a:tc>
                <a:tc>
                  <a:txBody>
                    <a:bodyPr/>
                    <a:lstStyle/>
                    <a:p>
                      <a:r>
                        <a:rPr lang="en-US" sz="1800" dirty="0" smtClean="0"/>
                        <a:t>Ops/Cycle</a:t>
                      </a:r>
                      <a:endParaRPr lang="en-US" sz="1800" dirty="0"/>
                    </a:p>
                  </a:txBody>
                  <a:tcPr marL="121920" marR="121920"/>
                </a:tc>
                <a:tc>
                  <a:txBody>
                    <a:bodyPr/>
                    <a:lstStyle/>
                    <a:p>
                      <a:pPr algn="ctr" fontAlgn="b"/>
                      <a:r>
                        <a:rPr lang="en-US" sz="1800" b="0" i="0" u="none" strike="noStrike">
                          <a:latin typeface="Arial"/>
                        </a:rPr>
                        <a:t>20</a:t>
                      </a:r>
                    </a:p>
                  </a:txBody>
                  <a:tcPr marL="16933" marR="16933" marT="12700" marB="0" anchor="b"/>
                </a:tc>
                <a:tc>
                  <a:txBody>
                    <a:bodyPr/>
                    <a:lstStyle/>
                    <a:p>
                      <a:pPr algn="ctr" fontAlgn="b"/>
                      <a:r>
                        <a:rPr lang="en-US" sz="1800" b="0" i="0" u="none" strike="noStrike">
                          <a:latin typeface="Arial"/>
                        </a:rPr>
                        <a:t>55</a:t>
                      </a:r>
                    </a:p>
                  </a:txBody>
                  <a:tcPr marL="16933" marR="16933" marT="12700" marB="0" anchor="b"/>
                </a:tc>
                <a:tc>
                  <a:txBody>
                    <a:bodyPr/>
                    <a:lstStyle/>
                    <a:p>
                      <a:pPr algn="ctr" fontAlgn="b"/>
                      <a:r>
                        <a:rPr lang="en-US" sz="1800" b="0" i="0" u="none" strike="noStrike">
                          <a:latin typeface="Arial"/>
                        </a:rPr>
                        <a:t>85</a:t>
                      </a:r>
                    </a:p>
                  </a:txBody>
                  <a:tcPr marL="16933" marR="16933" marT="12700" marB="0" anchor="b"/>
                </a:tc>
                <a:tc>
                  <a:txBody>
                    <a:bodyPr/>
                    <a:lstStyle/>
                    <a:p>
                      <a:pPr algn="ctr" fontAlgn="b"/>
                      <a:r>
                        <a:rPr lang="en-US" sz="1800" b="0" i="0" u="none" strike="noStrike">
                          <a:latin typeface="Arial"/>
                        </a:rPr>
                        <a:t>90</a:t>
                      </a:r>
                    </a:p>
                  </a:txBody>
                  <a:tcPr marL="16933" marR="16933" marT="12700" marB="0" anchor="b"/>
                </a:tc>
              </a:tr>
              <a:tr h="511447">
                <a:tc>
                  <a:txBody>
                    <a:bodyPr/>
                    <a:lstStyle/>
                    <a:p>
                      <a:endParaRPr lang="en-US" sz="1800"/>
                    </a:p>
                  </a:txBody>
                  <a:tcPr marL="121920" marR="121920"/>
                </a:tc>
                <a:tc>
                  <a:txBody>
                    <a:bodyPr/>
                    <a:lstStyle/>
                    <a:p>
                      <a:r>
                        <a:rPr lang="en-US" sz="1800" dirty="0" smtClean="0"/>
                        <a:t>Area (cm</a:t>
                      </a:r>
                      <a:r>
                        <a:rPr lang="en-US" sz="1800" baseline="30000" dirty="0" smtClean="0"/>
                        <a:t>2</a:t>
                      </a:r>
                      <a:r>
                        <a:rPr lang="en-US" sz="1800" dirty="0" smtClean="0"/>
                        <a:t>)</a:t>
                      </a:r>
                      <a:endParaRPr lang="en-US" sz="1800" dirty="0"/>
                    </a:p>
                  </a:txBody>
                  <a:tcPr marL="121920" marR="121920"/>
                </a:tc>
                <a:tc>
                  <a:txBody>
                    <a:bodyPr/>
                    <a:lstStyle/>
                    <a:p>
                      <a:pPr algn="ctr" fontAlgn="b"/>
                      <a:r>
                        <a:rPr lang="en-US" sz="1800" b="0" i="0" u="none" strike="noStrike">
                          <a:latin typeface="Arial"/>
                        </a:rPr>
                        <a:t>0.0046</a:t>
                      </a:r>
                    </a:p>
                  </a:txBody>
                  <a:tcPr marL="16933" marR="16933" marT="12700" marB="0" anchor="b"/>
                </a:tc>
                <a:tc>
                  <a:txBody>
                    <a:bodyPr/>
                    <a:lstStyle/>
                    <a:p>
                      <a:pPr algn="ctr" fontAlgn="b"/>
                      <a:r>
                        <a:rPr lang="en-US" sz="1800" b="0" i="0" u="none" strike="noStrike">
                          <a:latin typeface="Arial"/>
                        </a:rPr>
                        <a:t>0.13</a:t>
                      </a:r>
                    </a:p>
                  </a:txBody>
                  <a:tcPr marL="16933" marR="16933" marT="12700" marB="0" anchor="b"/>
                </a:tc>
                <a:tc>
                  <a:txBody>
                    <a:bodyPr/>
                    <a:lstStyle/>
                    <a:p>
                      <a:pPr algn="ctr" fontAlgn="b"/>
                      <a:r>
                        <a:rPr lang="en-US" sz="1800" b="0" i="0" u="none" strike="noStrike">
                          <a:latin typeface="Arial"/>
                        </a:rPr>
                        <a:t>0.034</a:t>
                      </a:r>
                    </a:p>
                  </a:txBody>
                  <a:tcPr marL="16933" marR="16933" marT="12700" marB="0" anchor="b"/>
                </a:tc>
                <a:tc>
                  <a:txBody>
                    <a:bodyPr/>
                    <a:lstStyle/>
                    <a:p>
                      <a:pPr algn="ctr" fontAlgn="b"/>
                      <a:r>
                        <a:rPr lang="en-US" sz="1800" b="0" i="0" u="none" strike="noStrike" dirty="0">
                          <a:latin typeface="Arial"/>
                        </a:rPr>
                        <a:t>0.17</a:t>
                      </a:r>
                    </a:p>
                  </a:txBody>
                  <a:tcPr marL="16933" marR="16933" marT="12700" marB="0" anchor="b"/>
                </a:tc>
              </a:tr>
              <a:tr h="511447">
                <a:tc>
                  <a:txBody>
                    <a:bodyPr/>
                    <a:lstStyle/>
                    <a:p>
                      <a:r>
                        <a:rPr lang="en-US" sz="1800" dirty="0" smtClean="0"/>
                        <a:t>0.7V </a:t>
                      </a:r>
                      <a:r>
                        <a:rPr lang="en-US" sz="1800" dirty="0" err="1" smtClean="0"/>
                        <a:t>V</a:t>
                      </a:r>
                      <a:r>
                        <a:rPr lang="en-US" sz="1800" baseline="-25000" dirty="0" err="1" smtClean="0"/>
                        <a:t>dd</a:t>
                      </a:r>
                      <a:endParaRPr lang="en-US" sz="1800" baseline="-25000" dirty="0"/>
                    </a:p>
                  </a:txBody>
                  <a:tcPr marL="121920" marR="121920"/>
                </a:tc>
                <a:tc>
                  <a:txBody>
                    <a:bodyPr/>
                    <a:lstStyle/>
                    <a:p>
                      <a:r>
                        <a:rPr lang="en-US" sz="1800" dirty="0" smtClean="0"/>
                        <a:t>Throughput (fps)</a:t>
                      </a:r>
                      <a:endParaRPr lang="en-US" sz="1800" dirty="0"/>
                    </a:p>
                  </a:txBody>
                  <a:tcPr marL="121920" marR="121920"/>
                </a:tc>
                <a:tc>
                  <a:txBody>
                    <a:bodyPr/>
                    <a:lstStyle/>
                    <a:p>
                      <a:pPr algn="ctr" fontAlgn="b"/>
                      <a:r>
                        <a:rPr lang="en-US" sz="1800" b="0" i="0" u="none" strike="noStrike">
                          <a:latin typeface="Arial"/>
                        </a:rPr>
                        <a:t>540</a:t>
                      </a:r>
                    </a:p>
                  </a:txBody>
                  <a:tcPr marL="16933" marR="16933" marT="12700" marB="0" anchor="b"/>
                </a:tc>
                <a:tc>
                  <a:txBody>
                    <a:bodyPr/>
                    <a:lstStyle/>
                    <a:p>
                      <a:pPr algn="ctr" fontAlgn="b"/>
                      <a:r>
                        <a:rPr lang="en-US" sz="1800" b="0" i="0" u="none" strike="noStrike">
                          <a:latin typeface="Arial"/>
                        </a:rPr>
                        <a:t>58</a:t>
                      </a:r>
                    </a:p>
                  </a:txBody>
                  <a:tcPr marL="16933" marR="16933" marT="12700" marB="0" anchor="b"/>
                </a:tc>
                <a:tc>
                  <a:txBody>
                    <a:bodyPr/>
                    <a:lstStyle/>
                    <a:p>
                      <a:pPr algn="ctr" fontAlgn="b"/>
                      <a:r>
                        <a:rPr lang="en-US" sz="1800" b="0" i="0" u="none" strike="noStrike">
                          <a:latin typeface="Arial"/>
                        </a:rPr>
                        <a:t>430</a:t>
                      </a:r>
                    </a:p>
                  </a:txBody>
                  <a:tcPr marL="16933" marR="16933" marT="12700" marB="0" anchor="b"/>
                </a:tc>
                <a:tc>
                  <a:txBody>
                    <a:bodyPr/>
                    <a:lstStyle/>
                    <a:p>
                      <a:pPr algn="ctr" fontAlgn="b"/>
                      <a:r>
                        <a:rPr lang="en-US" sz="1800" b="0" i="0" u="none" strike="noStrike">
                          <a:latin typeface="Arial"/>
                        </a:rPr>
                        <a:t>57</a:t>
                      </a:r>
                    </a:p>
                  </a:txBody>
                  <a:tcPr marL="16933" marR="16933" marT="12700" marB="0" anchor="b"/>
                </a:tc>
              </a:tr>
              <a:tr h="511447">
                <a:tc>
                  <a:txBody>
                    <a:bodyPr/>
                    <a:lstStyle/>
                    <a:p>
                      <a:endParaRPr lang="en-US" sz="1800"/>
                    </a:p>
                  </a:txBody>
                  <a:tcPr marL="121920" marR="121920"/>
                </a:tc>
                <a:tc>
                  <a:txBody>
                    <a:bodyPr/>
                    <a:lstStyle/>
                    <a:p>
                      <a:r>
                        <a:rPr lang="en-US" sz="1800" dirty="0" smtClean="0"/>
                        <a:t>Efficiency (</a:t>
                      </a:r>
                      <a:r>
                        <a:rPr lang="en-US" sz="1800" dirty="0" err="1" smtClean="0"/>
                        <a:t>Gops</a:t>
                      </a:r>
                      <a:r>
                        <a:rPr lang="en-US" sz="1800" dirty="0" smtClean="0"/>
                        <a:t>/W)</a:t>
                      </a:r>
                      <a:endParaRPr lang="en-US" sz="1800" dirty="0"/>
                    </a:p>
                  </a:txBody>
                  <a:tcPr marL="121920" marR="121920"/>
                </a:tc>
                <a:tc>
                  <a:txBody>
                    <a:bodyPr/>
                    <a:lstStyle/>
                    <a:p>
                      <a:pPr algn="ctr" fontAlgn="b"/>
                      <a:r>
                        <a:rPr lang="en-US" sz="1800" b="0" i="0" u="none" strike="noStrike">
                          <a:latin typeface="Arial"/>
                        </a:rPr>
                        <a:t>740</a:t>
                      </a:r>
                    </a:p>
                  </a:txBody>
                  <a:tcPr marL="16933" marR="16933" marT="12700" marB="0" anchor="b"/>
                </a:tc>
                <a:tc>
                  <a:txBody>
                    <a:bodyPr/>
                    <a:lstStyle/>
                    <a:p>
                      <a:pPr algn="ctr" fontAlgn="b"/>
                      <a:r>
                        <a:rPr lang="en-US" sz="1800" b="0" i="0" u="none" strike="noStrike">
                          <a:latin typeface="Arial"/>
                        </a:rPr>
                        <a:t>250</a:t>
                      </a:r>
                    </a:p>
                  </a:txBody>
                  <a:tcPr marL="16933" marR="16933" marT="12700" marB="0" anchor="b"/>
                </a:tc>
                <a:tc>
                  <a:txBody>
                    <a:bodyPr/>
                    <a:lstStyle/>
                    <a:p>
                      <a:pPr algn="ctr" fontAlgn="b"/>
                      <a:r>
                        <a:rPr lang="en-US" sz="1800" b="0" i="0" u="none" strike="noStrike">
                          <a:latin typeface="Arial"/>
                        </a:rPr>
                        <a:t>650</a:t>
                      </a:r>
                    </a:p>
                  </a:txBody>
                  <a:tcPr marL="16933" marR="16933" marT="12700" marB="0" anchor="b"/>
                </a:tc>
                <a:tc>
                  <a:txBody>
                    <a:bodyPr/>
                    <a:lstStyle/>
                    <a:p>
                      <a:pPr algn="ctr" fontAlgn="b"/>
                      <a:r>
                        <a:rPr lang="en-US" sz="1800" b="0" i="0" u="none" strike="noStrike" dirty="0">
                          <a:latin typeface="Arial"/>
                        </a:rPr>
                        <a:t>300</a:t>
                      </a:r>
                    </a:p>
                  </a:txBody>
                  <a:tcPr marL="16933" marR="16933" marT="12700" marB="0" anchor="b"/>
                </a:tc>
              </a:tr>
              <a:tr h="5114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0.5V </a:t>
                      </a:r>
                      <a:r>
                        <a:rPr lang="en-US" sz="1800" dirty="0" err="1" smtClean="0"/>
                        <a:t>V</a:t>
                      </a:r>
                      <a:r>
                        <a:rPr lang="en-US" sz="1800" baseline="-25000" dirty="0" err="1" smtClean="0"/>
                        <a:t>dd</a:t>
                      </a:r>
                      <a:endParaRPr lang="en-US" sz="1800" baseline="-25000" dirty="0" smtClean="0"/>
                    </a:p>
                  </a:txBody>
                  <a:tcPr marL="121920" marR="121920"/>
                </a:tc>
                <a:tc>
                  <a:txBody>
                    <a:bodyPr/>
                    <a:lstStyle/>
                    <a:p>
                      <a:r>
                        <a:rPr lang="en-US" sz="1800" dirty="0" smtClean="0"/>
                        <a:t>Throughput (fps)</a:t>
                      </a:r>
                      <a:endParaRPr lang="en-US" sz="1800" dirty="0"/>
                    </a:p>
                  </a:txBody>
                  <a:tcPr marL="121920" marR="121920"/>
                </a:tc>
                <a:tc>
                  <a:txBody>
                    <a:bodyPr/>
                    <a:lstStyle/>
                    <a:p>
                      <a:pPr algn="ctr" fontAlgn="b"/>
                      <a:r>
                        <a:rPr lang="en-US" sz="1800" b="0" i="0" u="none" strike="noStrike" dirty="0" smtClean="0">
                          <a:latin typeface="Arial"/>
                        </a:rPr>
                        <a:t>110</a:t>
                      </a:r>
                      <a:endParaRPr lang="en-US" sz="1800" b="0" i="0" u="none" strike="noStrike" dirty="0">
                        <a:latin typeface="Arial"/>
                      </a:endParaRPr>
                    </a:p>
                  </a:txBody>
                  <a:tcPr marL="16933" marR="16933" marT="12700" marB="0" anchor="b"/>
                </a:tc>
                <a:tc>
                  <a:txBody>
                    <a:bodyPr/>
                    <a:lstStyle/>
                    <a:p>
                      <a:pPr algn="ctr" fontAlgn="b"/>
                      <a:r>
                        <a:rPr lang="en-US" sz="1800" b="0" i="0" u="none" strike="noStrike" dirty="0" smtClean="0">
                          <a:latin typeface="Arial"/>
                        </a:rPr>
                        <a:t>12</a:t>
                      </a:r>
                      <a:endParaRPr lang="en-US" sz="1800" b="0" i="0" u="none" strike="noStrike" dirty="0">
                        <a:latin typeface="Arial"/>
                      </a:endParaRPr>
                    </a:p>
                  </a:txBody>
                  <a:tcPr marL="16933" marR="16933" marT="12700" marB="0" anchor="b"/>
                </a:tc>
                <a:tc>
                  <a:txBody>
                    <a:bodyPr/>
                    <a:lstStyle/>
                    <a:p>
                      <a:pPr algn="ctr" fontAlgn="b"/>
                      <a:r>
                        <a:rPr lang="en-US" sz="1800" b="0" i="0" u="none" strike="noStrike" dirty="0" smtClean="0">
                          <a:latin typeface="Arial"/>
                        </a:rPr>
                        <a:t>85</a:t>
                      </a:r>
                      <a:endParaRPr lang="en-US" sz="1800" b="0" i="0" u="none" strike="noStrike" dirty="0">
                        <a:latin typeface="Arial"/>
                      </a:endParaRPr>
                    </a:p>
                  </a:txBody>
                  <a:tcPr marL="16933" marR="16933" marT="12700" marB="0" anchor="b"/>
                </a:tc>
                <a:tc>
                  <a:txBody>
                    <a:bodyPr/>
                    <a:lstStyle/>
                    <a:p>
                      <a:pPr algn="ctr" fontAlgn="b"/>
                      <a:r>
                        <a:rPr lang="en-US" sz="1800" b="0" i="0" u="none" strike="noStrike" dirty="0" smtClean="0">
                          <a:latin typeface="Arial"/>
                        </a:rPr>
                        <a:t>11</a:t>
                      </a:r>
                      <a:endParaRPr lang="en-US" sz="1800" b="0" i="0" u="none" strike="noStrike" dirty="0">
                        <a:latin typeface="Arial"/>
                      </a:endParaRPr>
                    </a:p>
                  </a:txBody>
                  <a:tcPr marL="16933" marR="16933" marT="12700" marB="0" anchor="b"/>
                </a:tc>
              </a:tr>
              <a:tr h="511447">
                <a:tc>
                  <a:txBody>
                    <a:bodyPr/>
                    <a:lstStyle/>
                    <a:p>
                      <a:endParaRPr lang="en-US" sz="1800" dirty="0"/>
                    </a:p>
                  </a:txBody>
                  <a:tcPr marL="121920" marR="121920"/>
                </a:tc>
                <a:tc>
                  <a:txBody>
                    <a:bodyPr/>
                    <a:lstStyle/>
                    <a:p>
                      <a:r>
                        <a:rPr lang="en-US" sz="1800" dirty="0" smtClean="0"/>
                        <a:t>Efficiency</a:t>
                      </a:r>
                      <a:endParaRPr lang="en-US" sz="1800" dirty="0"/>
                    </a:p>
                    <a:p>
                      <a:r>
                        <a:rPr lang="en-US" sz="1800" dirty="0" smtClean="0"/>
                        <a:t>(</a:t>
                      </a:r>
                      <a:r>
                        <a:rPr lang="en-US" sz="1800" dirty="0" err="1" smtClean="0"/>
                        <a:t>Gops</a:t>
                      </a:r>
                      <a:r>
                        <a:rPr lang="en-US" sz="1800" dirty="0" smtClean="0"/>
                        <a:t>/W)</a:t>
                      </a:r>
                    </a:p>
                  </a:txBody>
                  <a:tcPr marL="121920" marR="121920"/>
                </a:tc>
                <a:tc>
                  <a:txBody>
                    <a:bodyPr/>
                    <a:lstStyle/>
                    <a:p>
                      <a:pPr algn="ctr" fontAlgn="b"/>
                      <a:r>
                        <a:rPr lang="en-US" sz="1800" b="0" i="0" u="none" strike="noStrike" dirty="0" smtClean="0">
                          <a:latin typeface="Arial"/>
                        </a:rPr>
                        <a:t>1500</a:t>
                      </a:r>
                      <a:endParaRPr lang="en-US" sz="1800" b="0" i="0" u="none" strike="noStrike" dirty="0">
                        <a:latin typeface="Arial"/>
                      </a:endParaRPr>
                    </a:p>
                  </a:txBody>
                  <a:tcPr marL="16933" marR="16933" marT="12700" marB="0" anchor="b"/>
                </a:tc>
                <a:tc>
                  <a:txBody>
                    <a:bodyPr/>
                    <a:lstStyle/>
                    <a:p>
                      <a:pPr algn="ctr" fontAlgn="b"/>
                      <a:r>
                        <a:rPr lang="en-US" sz="1800" b="0" i="0" u="none" strike="noStrike" dirty="0" smtClean="0">
                          <a:latin typeface="Arial"/>
                        </a:rPr>
                        <a:t>500</a:t>
                      </a:r>
                      <a:endParaRPr lang="en-US" sz="1800" b="0" i="0" u="none" strike="noStrike" dirty="0">
                        <a:latin typeface="Arial"/>
                      </a:endParaRPr>
                    </a:p>
                  </a:txBody>
                  <a:tcPr marL="16933" marR="16933" marT="12700" marB="0" anchor="b"/>
                </a:tc>
                <a:tc>
                  <a:txBody>
                    <a:bodyPr/>
                    <a:lstStyle/>
                    <a:p>
                      <a:pPr algn="ctr" fontAlgn="b"/>
                      <a:r>
                        <a:rPr lang="en-US" sz="1800" b="0" i="0" u="none" strike="noStrike" dirty="0" smtClean="0">
                          <a:latin typeface="Arial"/>
                        </a:rPr>
                        <a:t>1300</a:t>
                      </a:r>
                      <a:endParaRPr lang="en-US" sz="1800" b="0" i="0" u="none" strike="noStrike" dirty="0">
                        <a:latin typeface="Arial"/>
                      </a:endParaRPr>
                    </a:p>
                  </a:txBody>
                  <a:tcPr marL="16933" marR="16933" marT="12700" marB="0" anchor="b"/>
                </a:tc>
                <a:tc>
                  <a:txBody>
                    <a:bodyPr/>
                    <a:lstStyle/>
                    <a:p>
                      <a:pPr algn="ctr" fontAlgn="b"/>
                      <a:r>
                        <a:rPr lang="en-US" sz="1800" b="0" i="0" u="none" strike="noStrike" dirty="0" smtClean="0">
                          <a:latin typeface="Arial"/>
                        </a:rPr>
                        <a:t>600</a:t>
                      </a:r>
                      <a:endParaRPr lang="en-US" sz="1800" b="0" i="0" u="none" strike="noStrike" dirty="0">
                        <a:latin typeface="Arial"/>
                      </a:endParaRPr>
                    </a:p>
                  </a:txBody>
                  <a:tcPr marL="16933" marR="16933" marT="12700" marB="0" anchor="b"/>
                </a:tc>
              </a:tr>
            </a:tbl>
          </a:graphicData>
        </a:graphic>
      </p:graphicFrame>
      <p:sp>
        <p:nvSpPr>
          <p:cNvPr id="17" name="TextBox 16"/>
          <p:cNvSpPr txBox="1"/>
          <p:nvPr/>
        </p:nvSpPr>
        <p:spPr>
          <a:xfrm>
            <a:off x="10352507" y="1162211"/>
            <a:ext cx="1683153" cy="369332"/>
          </a:xfrm>
          <a:prstGeom prst="rect">
            <a:avLst/>
          </a:prstGeom>
          <a:noFill/>
        </p:spPr>
        <p:txBody>
          <a:bodyPr wrap="none" rtlCol="0">
            <a:spAutoFit/>
          </a:bodyPr>
          <a:lstStyle/>
          <a:p>
            <a:r>
              <a:rPr lang="en-US" dirty="0" smtClean="0"/>
              <a:t>512×512 Image </a:t>
            </a:r>
          </a:p>
        </p:txBody>
      </p:sp>
    </p:spTree>
    <p:extLst>
      <p:ext uri="{BB962C8B-B14F-4D97-AF65-F5344CB8AC3E}">
        <p14:creationId xmlns:p14="http://schemas.microsoft.com/office/powerpoint/2010/main" val="1287773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285" y="72191"/>
            <a:ext cx="7721600" cy="837882"/>
          </a:xfrm>
        </p:spPr>
        <p:txBody>
          <a:bodyPr/>
          <a:lstStyle/>
          <a:p>
            <a:r>
              <a:rPr lang="en-US" dirty="0" smtClean="0"/>
              <a:t>WAMI on FPGA</a:t>
            </a:r>
            <a:endParaRPr lang="en-US" dirty="0"/>
          </a:p>
        </p:txBody>
      </p:sp>
      <p:sp>
        <p:nvSpPr>
          <p:cNvPr id="4" name="Slide Number Placeholder 3"/>
          <p:cNvSpPr>
            <a:spLocks noGrp="1"/>
          </p:cNvSpPr>
          <p:nvPr>
            <p:ph type="sldNum" sz="quarter" idx="4294967295"/>
          </p:nvPr>
        </p:nvSpPr>
        <p:spPr>
          <a:xfrm>
            <a:off x="10437706" y="6589776"/>
            <a:ext cx="1754295" cy="365125"/>
          </a:xfrm>
          <a:prstGeom prst="rect">
            <a:avLst/>
          </a:prstGeom>
        </p:spPr>
        <p:txBody>
          <a:bodyPr/>
          <a:lstStyle/>
          <a:p>
            <a:pPr>
              <a:defRPr/>
            </a:pPr>
            <a:fld id="{864F5504-8350-F541-BA4B-238592C7A3EE}" type="slidenum">
              <a:rPr lang="en-US" smtClean="0"/>
              <a:pPr>
                <a:defRPr/>
              </a:pPr>
              <a:t>17</a:t>
            </a:fld>
            <a:endParaRPr lang="en-US" dirty="0"/>
          </a:p>
        </p:txBody>
      </p:sp>
      <p:pic>
        <p:nvPicPr>
          <p:cNvPr id="5" name="Picture 4" descr="tile5x3.pdf.gif"/>
          <p:cNvPicPr>
            <a:picLocks noChangeAspect="1"/>
          </p:cNvPicPr>
          <p:nvPr/>
        </p:nvPicPr>
        <p:blipFill>
          <a:blip r:embed="rId3"/>
          <a:stretch>
            <a:fillRect/>
          </a:stretch>
        </p:blipFill>
        <p:spPr>
          <a:xfrm>
            <a:off x="3022600" y="2038350"/>
            <a:ext cx="6146800" cy="2781300"/>
          </a:xfrm>
          <a:prstGeom prst="rect">
            <a:avLst/>
          </a:prstGeom>
        </p:spPr>
      </p:pic>
      <p:pic>
        <p:nvPicPr>
          <p:cNvPr id="6" name="Picture 5" descr="debayer_pe.pdf.gif"/>
          <p:cNvPicPr>
            <a:picLocks noChangeAspect="1"/>
          </p:cNvPicPr>
          <p:nvPr/>
        </p:nvPicPr>
        <p:blipFill>
          <a:blip r:embed="rId4"/>
          <a:stretch>
            <a:fillRect/>
          </a:stretch>
        </p:blipFill>
        <p:spPr>
          <a:xfrm>
            <a:off x="3022600" y="2038350"/>
            <a:ext cx="6146800" cy="2781300"/>
          </a:xfrm>
          <a:prstGeom prst="rect">
            <a:avLst/>
          </a:prstGeom>
        </p:spPr>
      </p:pic>
      <p:pic>
        <p:nvPicPr>
          <p:cNvPr id="7" name="Picture 6" descr="lk_pe.pdf.gif"/>
          <p:cNvPicPr>
            <a:picLocks noChangeAspect="1"/>
          </p:cNvPicPr>
          <p:nvPr/>
        </p:nvPicPr>
        <p:blipFill>
          <a:blip r:embed="rId5"/>
          <a:stretch>
            <a:fillRect/>
          </a:stretch>
        </p:blipFill>
        <p:spPr>
          <a:xfrm>
            <a:off x="3022600" y="2038350"/>
            <a:ext cx="6146800" cy="2781300"/>
          </a:xfrm>
          <a:prstGeom prst="rect">
            <a:avLst/>
          </a:prstGeom>
        </p:spPr>
      </p:pic>
      <p:pic>
        <p:nvPicPr>
          <p:cNvPr id="8" name="Picture 7" descr="gmm_pe.pdf.gif"/>
          <p:cNvPicPr>
            <a:picLocks noChangeAspect="1"/>
          </p:cNvPicPr>
          <p:nvPr/>
        </p:nvPicPr>
        <p:blipFill>
          <a:blip r:embed="rId6"/>
          <a:stretch>
            <a:fillRect/>
          </a:stretch>
        </p:blipFill>
        <p:spPr>
          <a:xfrm>
            <a:off x="3022600" y="2038350"/>
            <a:ext cx="6146800" cy="2781300"/>
          </a:xfrm>
          <a:prstGeom prst="rect">
            <a:avLst/>
          </a:prstGeom>
        </p:spPr>
      </p:pic>
      <p:pic>
        <p:nvPicPr>
          <p:cNvPr id="9" name="Picture 8" descr="tile13x12.pdf.gif"/>
          <p:cNvPicPr>
            <a:picLocks noChangeAspect="1"/>
          </p:cNvPicPr>
          <p:nvPr/>
        </p:nvPicPr>
        <p:blipFill>
          <a:blip r:embed="rId7"/>
          <a:stretch>
            <a:fillRect/>
          </a:stretch>
        </p:blipFill>
        <p:spPr>
          <a:xfrm>
            <a:off x="1142559" y="0"/>
            <a:ext cx="9906883" cy="6858000"/>
          </a:xfrm>
          <a:prstGeom prst="rect">
            <a:avLst/>
          </a:prstGeom>
        </p:spPr>
      </p:pic>
      <p:pic>
        <p:nvPicPr>
          <p:cNvPr id="10" name="Picture 9" descr="tile_one_pe.pdf.gif"/>
          <p:cNvPicPr>
            <a:picLocks noChangeAspect="1"/>
          </p:cNvPicPr>
          <p:nvPr/>
        </p:nvPicPr>
        <p:blipFill>
          <a:blip r:embed="rId8"/>
          <a:stretch>
            <a:fillRect/>
          </a:stretch>
        </p:blipFill>
        <p:spPr>
          <a:xfrm>
            <a:off x="1142559" y="0"/>
            <a:ext cx="9906883" cy="6858000"/>
          </a:xfrm>
          <a:prstGeom prst="rect">
            <a:avLst/>
          </a:prstGeom>
        </p:spPr>
      </p:pic>
      <p:pic>
        <p:nvPicPr>
          <p:cNvPr id="11" name="Picture 10" descr="tile_pe_2_4_8.pdf.gif"/>
          <p:cNvPicPr>
            <a:picLocks noChangeAspect="1"/>
          </p:cNvPicPr>
          <p:nvPr/>
        </p:nvPicPr>
        <p:blipFill>
          <a:blip r:embed="rId9"/>
          <a:stretch>
            <a:fillRect/>
          </a:stretch>
        </p:blipFill>
        <p:spPr>
          <a:xfrm>
            <a:off x="1142559" y="0"/>
            <a:ext cx="9906883" cy="6858000"/>
          </a:xfrm>
          <a:prstGeom prst="rect">
            <a:avLst/>
          </a:prstGeom>
        </p:spPr>
      </p:pic>
    </p:spTree>
    <p:extLst>
      <p:ext uri="{BB962C8B-B14F-4D97-AF65-F5344CB8AC3E}">
        <p14:creationId xmlns:p14="http://schemas.microsoft.com/office/powerpoint/2010/main" val="81133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Lk.png"/>
          <p:cNvPicPr>
            <a:picLocks noChangeAspect="1"/>
          </p:cNvPicPr>
          <p:nvPr/>
        </p:nvPicPr>
        <p:blipFill rotWithShape="1">
          <a:blip r:embed="rId3"/>
          <a:srcRect r="14005"/>
          <a:stretch/>
        </p:blipFill>
        <p:spPr>
          <a:xfrm>
            <a:off x="4185920" y="1066801"/>
            <a:ext cx="3759200" cy="1838039"/>
          </a:xfrm>
          <a:prstGeom prst="rect">
            <a:avLst/>
          </a:prstGeom>
        </p:spPr>
      </p:pic>
      <p:pic>
        <p:nvPicPr>
          <p:cNvPr id="14" name="Picture 13" descr="GMM.png"/>
          <p:cNvPicPr>
            <a:picLocks noChangeAspect="1"/>
          </p:cNvPicPr>
          <p:nvPr/>
        </p:nvPicPr>
        <p:blipFill rotWithShape="1">
          <a:blip r:embed="rId4"/>
          <a:srcRect r="12169"/>
          <a:stretch/>
        </p:blipFill>
        <p:spPr>
          <a:xfrm>
            <a:off x="8128001" y="1066800"/>
            <a:ext cx="3820160" cy="1828800"/>
          </a:xfrm>
          <a:prstGeom prst="rect">
            <a:avLst/>
          </a:prstGeom>
        </p:spPr>
      </p:pic>
      <p:sp>
        <p:nvSpPr>
          <p:cNvPr id="2" name="Title 1"/>
          <p:cNvSpPr>
            <a:spLocks noGrp="1"/>
          </p:cNvSpPr>
          <p:nvPr>
            <p:ph type="title"/>
          </p:nvPr>
        </p:nvSpPr>
        <p:spPr>
          <a:xfrm>
            <a:off x="609600" y="-228600"/>
            <a:ext cx="10363200" cy="990600"/>
          </a:xfrm>
        </p:spPr>
        <p:txBody>
          <a:bodyPr/>
          <a:lstStyle/>
          <a:p>
            <a:r>
              <a:rPr lang="en-US" dirty="0" smtClean="0"/>
              <a:t>Optimizing Parallelism</a:t>
            </a:r>
            <a:endParaRPr lang="en-US" dirty="0"/>
          </a:p>
        </p:txBody>
      </p:sp>
      <p:sp>
        <p:nvSpPr>
          <p:cNvPr id="4" name="Slide Number Placeholder 3"/>
          <p:cNvSpPr>
            <a:spLocks noGrp="1"/>
          </p:cNvSpPr>
          <p:nvPr>
            <p:ph type="sldNum" sz="quarter" idx="4294967295"/>
          </p:nvPr>
        </p:nvSpPr>
        <p:spPr>
          <a:xfrm>
            <a:off x="10302725" y="6573734"/>
            <a:ext cx="1754295" cy="365125"/>
          </a:xfrm>
          <a:prstGeom prst="rect">
            <a:avLst/>
          </a:prstGeom>
        </p:spPr>
        <p:txBody>
          <a:bodyPr/>
          <a:lstStyle/>
          <a:p>
            <a:pPr>
              <a:defRPr/>
            </a:pPr>
            <a:fld id="{864F5504-8350-F541-BA4B-238592C7A3EE}" type="slidenum">
              <a:rPr lang="en-US" smtClean="0"/>
              <a:pPr>
                <a:defRPr/>
              </a:pPr>
              <a:t>18</a:t>
            </a:fld>
            <a:endParaRPr lang="en-US" dirty="0"/>
          </a:p>
        </p:txBody>
      </p:sp>
      <p:pic>
        <p:nvPicPr>
          <p:cNvPr id="11" name="Picture 10" descr="Debayer.png"/>
          <p:cNvPicPr>
            <a:picLocks noChangeAspect="1"/>
          </p:cNvPicPr>
          <p:nvPr/>
        </p:nvPicPr>
        <p:blipFill>
          <a:blip r:embed="rId5"/>
          <a:stretch>
            <a:fillRect/>
          </a:stretch>
        </p:blipFill>
        <p:spPr>
          <a:xfrm>
            <a:off x="0" y="1025184"/>
            <a:ext cx="4267200" cy="1794217"/>
          </a:xfrm>
          <a:prstGeom prst="rect">
            <a:avLst/>
          </a:prstGeom>
        </p:spPr>
      </p:pic>
      <p:pic>
        <p:nvPicPr>
          <p:cNvPr id="12" name="Picture 11" descr="Wami.png"/>
          <p:cNvPicPr>
            <a:picLocks noChangeAspect="1"/>
          </p:cNvPicPr>
          <p:nvPr/>
        </p:nvPicPr>
        <p:blipFill>
          <a:blip r:embed="rId6"/>
          <a:stretch>
            <a:fillRect/>
          </a:stretch>
        </p:blipFill>
        <p:spPr>
          <a:xfrm>
            <a:off x="1828800" y="3124200"/>
            <a:ext cx="7960481" cy="3347120"/>
          </a:xfrm>
          <a:prstGeom prst="rect">
            <a:avLst/>
          </a:prstGeom>
        </p:spPr>
      </p:pic>
      <p:sp>
        <p:nvSpPr>
          <p:cNvPr id="15" name="Rectangle 14"/>
          <p:cNvSpPr/>
          <p:nvPr/>
        </p:nvSpPr>
        <p:spPr>
          <a:xfrm>
            <a:off x="1473200" y="1075885"/>
            <a:ext cx="9652000" cy="304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a:t>
            </a:r>
            <a:endParaRPr lang="en-US" dirty="0"/>
          </a:p>
        </p:txBody>
      </p:sp>
      <p:sp>
        <p:nvSpPr>
          <p:cNvPr id="17" name="TextBox 16"/>
          <p:cNvSpPr txBox="1"/>
          <p:nvPr/>
        </p:nvSpPr>
        <p:spPr>
          <a:xfrm>
            <a:off x="812801" y="914401"/>
            <a:ext cx="971035" cy="369332"/>
          </a:xfrm>
          <a:prstGeom prst="rect">
            <a:avLst/>
          </a:prstGeom>
          <a:noFill/>
        </p:spPr>
        <p:txBody>
          <a:bodyPr wrap="none" rtlCol="0">
            <a:spAutoFit/>
          </a:bodyPr>
          <a:lstStyle/>
          <a:p>
            <a:r>
              <a:rPr lang="en-US" dirty="0" err="1" smtClean="0">
                <a:latin typeface="+mj-lt"/>
              </a:rPr>
              <a:t>DeBayer</a:t>
            </a:r>
            <a:endParaRPr lang="en-US" dirty="0">
              <a:latin typeface="+mj-lt"/>
            </a:endParaRPr>
          </a:p>
        </p:txBody>
      </p:sp>
      <p:sp>
        <p:nvSpPr>
          <p:cNvPr id="18" name="TextBox 17"/>
          <p:cNvSpPr txBox="1"/>
          <p:nvPr/>
        </p:nvSpPr>
        <p:spPr>
          <a:xfrm>
            <a:off x="5994401" y="914401"/>
            <a:ext cx="402674" cy="369332"/>
          </a:xfrm>
          <a:prstGeom prst="rect">
            <a:avLst/>
          </a:prstGeom>
          <a:noFill/>
        </p:spPr>
        <p:txBody>
          <a:bodyPr wrap="none" rtlCol="0">
            <a:spAutoFit/>
          </a:bodyPr>
          <a:lstStyle/>
          <a:p>
            <a:r>
              <a:rPr lang="en-US" dirty="0" smtClean="0">
                <a:latin typeface="+mj-lt"/>
              </a:rPr>
              <a:t>LK</a:t>
            </a:r>
            <a:endParaRPr lang="en-US" dirty="0">
              <a:latin typeface="+mj-lt"/>
            </a:endParaRPr>
          </a:p>
        </p:txBody>
      </p:sp>
      <p:sp>
        <p:nvSpPr>
          <p:cNvPr id="19" name="TextBox 18"/>
          <p:cNvSpPr txBox="1"/>
          <p:nvPr/>
        </p:nvSpPr>
        <p:spPr>
          <a:xfrm>
            <a:off x="9042401" y="914401"/>
            <a:ext cx="724878" cy="369332"/>
          </a:xfrm>
          <a:prstGeom prst="rect">
            <a:avLst/>
          </a:prstGeom>
          <a:noFill/>
        </p:spPr>
        <p:txBody>
          <a:bodyPr wrap="none" rtlCol="0">
            <a:spAutoFit/>
          </a:bodyPr>
          <a:lstStyle/>
          <a:p>
            <a:r>
              <a:rPr lang="en-US" dirty="0" smtClean="0">
                <a:latin typeface="+mj-lt"/>
              </a:rPr>
              <a:t>GMM</a:t>
            </a:r>
            <a:endParaRPr lang="en-US" dirty="0">
              <a:latin typeface="+mj-lt"/>
            </a:endParaRPr>
          </a:p>
        </p:txBody>
      </p:sp>
      <p:sp>
        <p:nvSpPr>
          <p:cNvPr id="20" name="TextBox 19"/>
          <p:cNvSpPr txBox="1"/>
          <p:nvPr/>
        </p:nvSpPr>
        <p:spPr>
          <a:xfrm>
            <a:off x="203201" y="3352801"/>
            <a:ext cx="1002197" cy="646331"/>
          </a:xfrm>
          <a:prstGeom prst="rect">
            <a:avLst/>
          </a:prstGeom>
          <a:noFill/>
        </p:spPr>
        <p:txBody>
          <a:bodyPr wrap="none" rtlCol="0">
            <a:spAutoFit/>
          </a:bodyPr>
          <a:lstStyle/>
          <a:p>
            <a:r>
              <a:rPr lang="en-US" dirty="0" smtClean="0"/>
              <a:t>512×512</a:t>
            </a:r>
          </a:p>
          <a:p>
            <a:r>
              <a:rPr lang="en-US" dirty="0" smtClean="0"/>
              <a:t>Image </a:t>
            </a:r>
          </a:p>
        </p:txBody>
      </p:sp>
    </p:spTree>
    <p:extLst>
      <p:ext uri="{BB962C8B-B14F-4D97-AF65-F5344CB8AC3E}">
        <p14:creationId xmlns:p14="http://schemas.microsoft.com/office/powerpoint/2010/main" val="3543712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9130" y="37552"/>
            <a:ext cx="10117977" cy="5683004"/>
          </a:xfrm>
        </p:spPr>
      </p:pic>
    </p:spTree>
    <p:extLst>
      <p:ext uri="{BB962C8B-B14F-4D97-AF65-F5344CB8AC3E}">
        <p14:creationId xmlns:p14="http://schemas.microsoft.com/office/powerpoint/2010/main" val="1028950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8373"/>
          </a:xfrm>
        </p:spPr>
        <p:txBody>
          <a:bodyPr>
            <a:normAutofit fontScale="90000"/>
          </a:bodyPr>
          <a:lstStyle/>
          <a:p>
            <a:r>
              <a:rPr lang="en-US" dirty="0" smtClean="0"/>
              <a:t>The Problem – Wide Area Motion Imaging </a:t>
            </a:r>
            <a:r>
              <a:rPr lang="en-US" dirty="0" smtClean="0"/>
              <a:t>(WAMI)</a:t>
            </a:r>
            <a:endParaRPr lang="en-US" dirty="0"/>
          </a:p>
        </p:txBody>
      </p:sp>
      <p:sp>
        <p:nvSpPr>
          <p:cNvPr id="3" name="Content Placeholder 2"/>
          <p:cNvSpPr>
            <a:spLocks noGrp="1"/>
          </p:cNvSpPr>
          <p:nvPr>
            <p:ph idx="1"/>
          </p:nvPr>
        </p:nvSpPr>
        <p:spPr/>
        <p:txBody>
          <a:bodyPr/>
          <a:lstStyle/>
          <a:p>
            <a:r>
              <a:rPr lang="en-US" dirty="0" smtClean="0"/>
              <a:t>Want real-time data</a:t>
            </a:r>
          </a:p>
          <a:p>
            <a:r>
              <a:rPr lang="en-US" dirty="0" smtClean="0"/>
              <a:t>High resolution  - 368 Cell phone cameras </a:t>
            </a:r>
          </a:p>
          <a:p>
            <a:r>
              <a:rPr lang="en-US" dirty="0" smtClean="0"/>
              <a:t>1.8 </a:t>
            </a:r>
            <a:r>
              <a:rPr lang="en-US" dirty="0" err="1" smtClean="0"/>
              <a:t>Gpixels</a:t>
            </a:r>
            <a:r>
              <a:rPr lang="en-US" dirty="0" smtClean="0"/>
              <a:t> @ 10 Hz</a:t>
            </a:r>
          </a:p>
          <a:p>
            <a:r>
              <a:rPr lang="en-US" dirty="0" smtClean="0"/>
              <a:t>Airborne</a:t>
            </a:r>
          </a:p>
          <a:p>
            <a:r>
              <a:rPr lang="en-US" dirty="0" smtClean="0"/>
              <a:t>Limited bandwidth to ground</a:t>
            </a:r>
          </a:p>
          <a:p>
            <a:r>
              <a:rPr lang="en-US" dirty="0" smtClean="0"/>
              <a:t>Limited power</a:t>
            </a:r>
          </a:p>
        </p:txBody>
      </p:sp>
    </p:spTree>
    <p:extLst>
      <p:ext uri="{BB962C8B-B14F-4D97-AF65-F5344CB8AC3E}">
        <p14:creationId xmlns:p14="http://schemas.microsoft.com/office/powerpoint/2010/main" val="11336451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7225" y="180975"/>
            <a:ext cx="7034212" cy="546100"/>
          </a:xfrm>
        </p:spPr>
        <p:txBody>
          <a:bodyPr>
            <a:normAutofit fontScale="90000"/>
          </a:bodyPr>
          <a:lstStyle/>
          <a:p>
            <a:r>
              <a:rPr lang="en-US" dirty="0" smtClean="0"/>
              <a:t>Energy reduction techniques</a:t>
            </a:r>
            <a:r>
              <a:rPr lang="en-US" baseline="30000" dirty="0" smtClean="0"/>
              <a:t>*</a:t>
            </a:r>
            <a:endParaRPr lang="en-US" baseline="30000" dirty="0"/>
          </a:p>
        </p:txBody>
      </p:sp>
      <p:sp>
        <p:nvSpPr>
          <p:cNvPr id="3" name="Slide Number Placeholder 2"/>
          <p:cNvSpPr>
            <a:spLocks noGrp="1"/>
          </p:cNvSpPr>
          <p:nvPr>
            <p:ph type="sldNum" sz="quarter" idx="10"/>
          </p:nvPr>
        </p:nvSpPr>
        <p:spPr/>
        <p:txBody>
          <a:bodyPr/>
          <a:lstStyle/>
          <a:p>
            <a:pPr>
              <a:defRPr/>
            </a:pPr>
            <a:fld id="{07D37CBE-4E9B-4406-868B-A0E223DC12C6}" type="slidenum">
              <a:rPr lang="en-GB" altLang="en-US" smtClean="0"/>
              <a:pPr>
                <a:defRPr/>
              </a:pPr>
              <a:t>20</a:t>
            </a:fld>
            <a:endParaRPr lang="en-GB"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725" y="2455932"/>
            <a:ext cx="7772401" cy="3718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52599" y="990209"/>
            <a:ext cx="6827510" cy="1754326"/>
          </a:xfrm>
          <a:prstGeom prst="rect">
            <a:avLst/>
          </a:prstGeom>
          <a:noFill/>
        </p:spPr>
        <p:txBody>
          <a:bodyPr wrap="none" rtlCol="0">
            <a:spAutoFit/>
          </a:bodyPr>
          <a:lstStyle/>
          <a:p>
            <a:pPr marL="285750" indent="-285750">
              <a:buFont typeface="Arial" panose="020B0604020202020204" pitchFamily="34" charset="0"/>
              <a:buChar char="•"/>
            </a:pPr>
            <a:r>
              <a:rPr lang="en-US" dirty="0"/>
              <a:t>Use low-power technology</a:t>
            </a:r>
          </a:p>
          <a:p>
            <a:pPr marL="285750" indent="-285750">
              <a:buFont typeface="Arial" panose="020B0604020202020204" pitchFamily="34" charset="0"/>
              <a:buChar char="•"/>
            </a:pPr>
            <a:r>
              <a:rPr lang="en-US" dirty="0"/>
              <a:t>Voltage scaling</a:t>
            </a:r>
          </a:p>
          <a:p>
            <a:pPr marL="285750" indent="-285750">
              <a:buFont typeface="Arial" panose="020B0604020202020204" pitchFamily="34" charset="0"/>
              <a:buChar char="•"/>
            </a:pPr>
            <a:r>
              <a:rPr lang="en-US" dirty="0"/>
              <a:t>Use T-gates or gate-boosting (GB) instead of pass-T w/ level restorer</a:t>
            </a:r>
          </a:p>
          <a:p>
            <a:pPr marL="285750" indent="-285750">
              <a:buFont typeface="Arial" panose="020B0604020202020204" pitchFamily="34" charset="0"/>
              <a:buChar char="•"/>
            </a:pPr>
            <a:r>
              <a:rPr lang="en-US" dirty="0"/>
              <a:t>Use dual-</a:t>
            </a:r>
            <a:r>
              <a:rPr lang="en-US" dirty="0" err="1"/>
              <a:t>Vdd</a:t>
            </a:r>
            <a:endParaRPr lang="en-US" dirty="0"/>
          </a:p>
          <a:p>
            <a:pPr marL="285750" indent="-285750">
              <a:buFont typeface="Arial" panose="020B0604020202020204" pitchFamily="34" charset="0"/>
              <a:buChar char="•"/>
            </a:pPr>
            <a:r>
              <a:rPr lang="en-US" dirty="0"/>
              <a:t>Power gating</a:t>
            </a:r>
          </a:p>
          <a:p>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4876" y="6124750"/>
            <a:ext cx="5286375"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10097" y="6041625"/>
            <a:ext cx="4256037" cy="523220"/>
          </a:xfrm>
          <a:prstGeom prst="rect">
            <a:avLst/>
          </a:prstGeom>
          <a:noFill/>
        </p:spPr>
        <p:txBody>
          <a:bodyPr wrap="none" rtlCol="0">
            <a:spAutoFit/>
          </a:bodyPr>
          <a:lstStyle/>
          <a:p>
            <a:r>
              <a:rPr lang="en-US" sz="1400" dirty="0"/>
              <a:t>* </a:t>
            </a:r>
            <a:r>
              <a:rPr lang="en-US" sz="1400" dirty="0" err="1"/>
              <a:t>Edin</a:t>
            </a:r>
            <a:r>
              <a:rPr lang="en-US" sz="1400" dirty="0"/>
              <a:t> </a:t>
            </a:r>
            <a:r>
              <a:rPr lang="en-US" sz="1400" dirty="0" err="1"/>
              <a:t>Kadric</a:t>
            </a:r>
            <a:r>
              <a:rPr lang="en-US" sz="1400" dirty="0"/>
              <a:t> “Energy reduction through voltage scaling </a:t>
            </a:r>
          </a:p>
          <a:p>
            <a:r>
              <a:rPr lang="en-US" sz="1400" dirty="0"/>
              <a:t>and lightweight checking”, PhD. Thesis.</a:t>
            </a:r>
          </a:p>
        </p:txBody>
      </p:sp>
    </p:spTree>
    <p:extLst>
      <p:ext uri="{BB962C8B-B14F-4D97-AF65-F5344CB8AC3E}">
        <p14:creationId xmlns:p14="http://schemas.microsoft.com/office/powerpoint/2010/main" val="1577486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79" y="4950958"/>
            <a:ext cx="2882343" cy="1938992"/>
          </a:xfrm>
          <a:prstGeom prst="rect">
            <a:avLst/>
          </a:prstGeom>
        </p:spPr>
        <p:txBody>
          <a:bodyPr wrap="square">
            <a:spAutoFit/>
          </a:bodyPr>
          <a:lstStyle/>
          <a:p>
            <a:pPr marL="112713" indent="-112713">
              <a:buSzPct val="45000"/>
              <a:buFont typeface="Arial" panose="020B0604020202020204" pitchFamily="34" charset="0"/>
              <a:buChar char="•"/>
            </a:pPr>
            <a:r>
              <a:rPr lang="en-US" sz="2400" dirty="0" smtClean="0">
                <a:latin typeface="Arial"/>
              </a:rPr>
              <a:t>TAILWIND </a:t>
            </a:r>
            <a:endParaRPr lang="en-US" sz="2400" dirty="0" smtClean="0"/>
          </a:p>
          <a:p>
            <a:pPr marL="344488" lvl="1" indent="-176213">
              <a:buSzPct val="75000"/>
              <a:buFontTx/>
              <a:buChar char="–"/>
            </a:pPr>
            <a:r>
              <a:rPr lang="en-US" sz="2400" dirty="0" smtClean="0">
                <a:latin typeface="Arial"/>
              </a:rPr>
              <a:t>Fine-tuned parameters for the different kernels</a:t>
            </a:r>
            <a:endParaRPr lang="en-US" sz="2400" dirty="0"/>
          </a:p>
        </p:txBody>
      </p:sp>
      <p:sp>
        <p:nvSpPr>
          <p:cNvPr id="6" name="Slide Number Placeholder 4"/>
          <p:cNvSpPr>
            <a:spLocks noGrp="1"/>
          </p:cNvSpPr>
          <p:nvPr>
            <p:ph type="sldNum" sz="quarter" idx="10"/>
          </p:nvPr>
        </p:nvSpPr>
        <p:spPr>
          <a:prstGeom prst="rect">
            <a:avLst/>
          </a:prstGeom>
        </p:spPr>
        <p:txBody>
          <a:bodyPr/>
          <a:lstStyle/>
          <a:p>
            <a:pPr>
              <a:defRPr/>
            </a:pPr>
            <a:r>
              <a:rPr lang="en-US" dirty="0" smtClean="0"/>
              <a:t>19</a:t>
            </a:r>
            <a:endParaRPr lang="en-US" dirty="0"/>
          </a:p>
        </p:txBody>
      </p:sp>
      <p:sp>
        <p:nvSpPr>
          <p:cNvPr id="7" name="Rectangle 2"/>
          <p:cNvSpPr txBox="1">
            <a:spLocks noChangeArrowheads="1"/>
          </p:cNvSpPr>
          <p:nvPr/>
        </p:nvSpPr>
        <p:spPr>
          <a:xfrm>
            <a:off x="273051" y="454775"/>
            <a:ext cx="11614149" cy="684213"/>
          </a:xfrm>
          <a:prstGeom prst="rect">
            <a:avLst/>
          </a:prstGeom>
        </p:spPr>
        <p:txBody>
          <a:bodyPr>
            <a:normAutofit/>
          </a:bodyPr>
          <a:lstStyle>
            <a:lvl1pPr algn="l" rtl="0" eaLnBrk="0" fontAlgn="base" hangingPunct="0">
              <a:spcBef>
                <a:spcPct val="0"/>
              </a:spcBef>
              <a:spcAft>
                <a:spcPct val="0"/>
              </a:spcAft>
              <a:defRPr sz="2600">
                <a:solidFill>
                  <a:schemeClr val="tx1"/>
                </a:solidFill>
                <a:latin typeface="+mj-lt"/>
                <a:ea typeface="+mj-ea"/>
                <a:cs typeface="+mj-cs"/>
              </a:defRPr>
            </a:lvl1pPr>
            <a:lvl2pPr algn="l" rtl="0" eaLnBrk="0" fontAlgn="base" hangingPunct="0">
              <a:spcBef>
                <a:spcPct val="0"/>
              </a:spcBef>
              <a:spcAft>
                <a:spcPct val="0"/>
              </a:spcAft>
              <a:defRPr sz="2600">
                <a:solidFill>
                  <a:schemeClr val="tx1"/>
                </a:solidFill>
                <a:latin typeface="Arial" charset="0"/>
                <a:cs typeface="Arial" charset="0"/>
              </a:defRPr>
            </a:lvl2pPr>
            <a:lvl3pPr algn="l" rtl="0" eaLnBrk="0" fontAlgn="base" hangingPunct="0">
              <a:spcBef>
                <a:spcPct val="0"/>
              </a:spcBef>
              <a:spcAft>
                <a:spcPct val="0"/>
              </a:spcAft>
              <a:defRPr sz="2600">
                <a:solidFill>
                  <a:schemeClr val="tx1"/>
                </a:solidFill>
                <a:latin typeface="Arial" charset="0"/>
                <a:cs typeface="Arial" charset="0"/>
              </a:defRPr>
            </a:lvl3pPr>
            <a:lvl4pPr algn="l" rtl="0" eaLnBrk="0" fontAlgn="base" hangingPunct="0">
              <a:spcBef>
                <a:spcPct val="0"/>
              </a:spcBef>
              <a:spcAft>
                <a:spcPct val="0"/>
              </a:spcAft>
              <a:defRPr sz="2600">
                <a:solidFill>
                  <a:schemeClr val="tx1"/>
                </a:solidFill>
                <a:latin typeface="Arial" charset="0"/>
                <a:cs typeface="Arial" charset="0"/>
              </a:defRPr>
            </a:lvl4pPr>
            <a:lvl5pPr algn="l" rtl="0" eaLnBrk="0" fontAlgn="base" hangingPunct="0">
              <a:spcBef>
                <a:spcPct val="0"/>
              </a:spcBef>
              <a:spcAft>
                <a:spcPct val="0"/>
              </a:spcAft>
              <a:defRPr sz="2600">
                <a:solidFill>
                  <a:schemeClr val="tx1"/>
                </a:solidFill>
                <a:latin typeface="Arial" charset="0"/>
                <a:cs typeface="Arial" charset="0"/>
              </a:defRPr>
            </a:lvl5pPr>
            <a:lvl6pPr marL="457200" algn="l" rtl="0" fontAlgn="base">
              <a:spcBef>
                <a:spcPct val="0"/>
              </a:spcBef>
              <a:spcAft>
                <a:spcPct val="0"/>
              </a:spcAft>
              <a:defRPr sz="2600">
                <a:solidFill>
                  <a:schemeClr val="tx1"/>
                </a:solidFill>
                <a:latin typeface="Arial" charset="0"/>
                <a:cs typeface="Arial" charset="0"/>
              </a:defRPr>
            </a:lvl6pPr>
            <a:lvl7pPr marL="914400" algn="l" rtl="0" fontAlgn="base">
              <a:spcBef>
                <a:spcPct val="0"/>
              </a:spcBef>
              <a:spcAft>
                <a:spcPct val="0"/>
              </a:spcAft>
              <a:defRPr sz="2600">
                <a:solidFill>
                  <a:schemeClr val="tx1"/>
                </a:solidFill>
                <a:latin typeface="Arial" charset="0"/>
                <a:cs typeface="Arial" charset="0"/>
              </a:defRPr>
            </a:lvl7pPr>
            <a:lvl8pPr marL="1371600" algn="l" rtl="0" fontAlgn="base">
              <a:spcBef>
                <a:spcPct val="0"/>
              </a:spcBef>
              <a:spcAft>
                <a:spcPct val="0"/>
              </a:spcAft>
              <a:defRPr sz="2600">
                <a:solidFill>
                  <a:schemeClr val="tx1"/>
                </a:solidFill>
                <a:latin typeface="Arial" charset="0"/>
                <a:cs typeface="Arial" charset="0"/>
              </a:defRPr>
            </a:lvl8pPr>
            <a:lvl9pPr marL="1828800" algn="l" rtl="0" fontAlgn="base">
              <a:spcBef>
                <a:spcPct val="0"/>
              </a:spcBef>
              <a:spcAft>
                <a:spcPct val="0"/>
              </a:spcAft>
              <a:defRPr sz="2600">
                <a:solidFill>
                  <a:schemeClr val="tx1"/>
                </a:solidFill>
                <a:latin typeface="Arial" charset="0"/>
                <a:cs typeface="Arial" charset="0"/>
              </a:defRPr>
            </a:lvl9pPr>
          </a:lstStyle>
          <a:p>
            <a:pPr eaLnBrk="1" hangingPunct="1"/>
            <a:r>
              <a:rPr lang="en-US" altLang="en-US" kern="0" baseline="0" dirty="0" smtClean="0"/>
              <a:t>TAILWIND System Level Metrics</a:t>
            </a:r>
            <a:endParaRPr lang="en-US" altLang="en-US" b="1" kern="0" baseline="0" dirty="0" smtClean="0">
              <a:solidFill>
                <a:schemeClr val="accent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549539515"/>
              </p:ext>
            </p:extLst>
          </p:nvPr>
        </p:nvGraphicFramePr>
        <p:xfrm>
          <a:off x="273051" y="867612"/>
          <a:ext cx="11833746" cy="4155534"/>
        </p:xfrm>
        <a:graphic>
          <a:graphicData uri="http://schemas.openxmlformats.org/drawingml/2006/table">
            <a:tbl>
              <a:tblPr firstRow="1" bandRow="1">
                <a:tableStyleId>{5C22544A-7EE6-4342-B048-85BDC9FD1C3A}</a:tableStyleId>
              </a:tblPr>
              <a:tblGrid>
                <a:gridCol w="2154655"/>
                <a:gridCol w="2578844"/>
                <a:gridCol w="2366749"/>
                <a:gridCol w="2366749"/>
                <a:gridCol w="2366749"/>
              </a:tblGrid>
              <a:tr h="245455">
                <a:tc>
                  <a:txBody>
                    <a:bodyPr/>
                    <a:lstStyle/>
                    <a:p>
                      <a:r>
                        <a:rPr lang="en-US" sz="1100" dirty="0" smtClean="0"/>
                        <a:t>Data Set</a:t>
                      </a:r>
                      <a:endParaRPr lang="en-US" sz="1100" dirty="0"/>
                    </a:p>
                  </a:txBody>
                  <a:tcPr marL="121920" marR="121920"/>
                </a:tc>
                <a:tc>
                  <a:txBody>
                    <a:bodyPr/>
                    <a:lstStyle/>
                    <a:p>
                      <a:r>
                        <a:rPr lang="en-US" sz="1100" dirty="0" smtClean="0"/>
                        <a:t>System Level Metric</a:t>
                      </a:r>
                      <a:endParaRPr lang="en-US" sz="1100" dirty="0"/>
                    </a:p>
                  </a:txBody>
                  <a:tcPr marL="121920" marR="121920"/>
                </a:tc>
                <a:tc>
                  <a:txBody>
                    <a:bodyPr/>
                    <a:lstStyle/>
                    <a:p>
                      <a:r>
                        <a:rPr lang="en-US" sz="1100" dirty="0" smtClean="0"/>
                        <a:t>SLAM</a:t>
                      </a:r>
                      <a:r>
                        <a:rPr lang="en-US" sz="1100" baseline="0" dirty="0" smtClean="0"/>
                        <a:t> + RFD</a:t>
                      </a:r>
                      <a:endParaRPr lang="en-US" sz="1100" dirty="0"/>
                    </a:p>
                  </a:txBody>
                  <a:tcPr marL="121920" marR="121920"/>
                </a:tc>
                <a:tc>
                  <a:txBody>
                    <a:bodyPr/>
                    <a:lstStyle/>
                    <a:p>
                      <a:r>
                        <a:rPr lang="en-US" sz="1100" dirty="0" smtClean="0"/>
                        <a:t>LK + RFD</a:t>
                      </a:r>
                      <a:endParaRPr lang="en-US" sz="1100" dirty="0"/>
                    </a:p>
                  </a:txBody>
                  <a:tcPr marL="121920" marR="121920"/>
                </a:tc>
                <a:tc>
                  <a:txBody>
                    <a:bodyPr/>
                    <a:lstStyle/>
                    <a:p>
                      <a:r>
                        <a:rPr lang="en-US" sz="1100" dirty="0" smtClean="0"/>
                        <a:t>SLAM + GMM</a:t>
                      </a:r>
                      <a:endParaRPr lang="en-US" sz="1100" dirty="0"/>
                    </a:p>
                  </a:txBody>
                  <a:tcPr marL="121920" marR="121920"/>
                </a:tc>
              </a:tr>
              <a:tr h="216169">
                <a:tc rowSpan="5">
                  <a:txBody>
                    <a:bodyPr/>
                    <a:lstStyle/>
                    <a:p>
                      <a:r>
                        <a:rPr lang="en-US" sz="1100" b="1" dirty="0" smtClean="0"/>
                        <a:t>Quantico Scene 1</a:t>
                      </a:r>
                      <a:endParaRPr lang="en-US" sz="1100" b="1" dirty="0"/>
                    </a:p>
                  </a:txBody>
                  <a:tcPr marL="121920" marR="121920"/>
                </a:tc>
                <a:tc>
                  <a:txBody>
                    <a:bodyPr/>
                    <a:lstStyle/>
                    <a:p>
                      <a:r>
                        <a:rPr lang="en-US" sz="1100" b="1" dirty="0" smtClean="0"/>
                        <a:t>P(vehicle</a:t>
                      </a:r>
                      <a:r>
                        <a:rPr lang="en-US" sz="1100" b="1" baseline="0" dirty="0" smtClean="0"/>
                        <a:t> detection)</a:t>
                      </a:r>
                      <a:endParaRPr lang="en-US" sz="1100" b="1" dirty="0"/>
                    </a:p>
                  </a:txBody>
                  <a:tcPr marL="121920" marR="121920"/>
                </a:tc>
                <a:tc>
                  <a:txBody>
                    <a:bodyPr/>
                    <a:lstStyle/>
                    <a:p>
                      <a:r>
                        <a:rPr lang="en-US" sz="1100" b="1" dirty="0" smtClean="0"/>
                        <a:t>0.9</a:t>
                      </a:r>
                      <a:endParaRPr lang="en-US" sz="1100" b="1" dirty="0"/>
                    </a:p>
                  </a:txBody>
                  <a:tcPr marL="121920" marR="121920"/>
                </a:tc>
                <a:tc>
                  <a:txBody>
                    <a:bodyPr/>
                    <a:lstStyle/>
                    <a:p>
                      <a:r>
                        <a:rPr lang="en-US" sz="1100" b="1" dirty="0" smtClean="0"/>
                        <a:t>0.53</a:t>
                      </a:r>
                      <a:endParaRPr lang="en-US" sz="1100" b="1" dirty="0"/>
                    </a:p>
                  </a:txBody>
                  <a:tcPr marL="121920" marR="121920"/>
                </a:tc>
                <a:tc>
                  <a:txBody>
                    <a:bodyPr/>
                    <a:lstStyle/>
                    <a:p>
                      <a:r>
                        <a:rPr lang="en-US" sz="1100" b="1" dirty="0" smtClean="0"/>
                        <a:t>0.5</a:t>
                      </a:r>
                      <a:endParaRPr lang="en-US" sz="1100" b="1" dirty="0"/>
                    </a:p>
                  </a:txBody>
                  <a:tcPr marL="121920" marR="121920"/>
                </a:tc>
              </a:tr>
              <a:tr h="216169">
                <a:tc vMerge="1">
                  <a:txBody>
                    <a:bodyPr/>
                    <a:lstStyle/>
                    <a:p>
                      <a:endParaRPr lang="en-US"/>
                    </a:p>
                  </a:txBody>
                  <a:tcPr/>
                </a:tc>
                <a:tc>
                  <a:txBody>
                    <a:bodyPr/>
                    <a:lstStyle/>
                    <a:p>
                      <a:r>
                        <a:rPr lang="en-US" sz="1100" b="1" dirty="0" smtClean="0"/>
                        <a:t>P(dismount detection)</a:t>
                      </a:r>
                      <a:endParaRPr lang="en-US" sz="1100" b="1" dirty="0"/>
                    </a:p>
                  </a:txBody>
                  <a:tcPr marL="121920" marR="121920"/>
                </a:tc>
                <a:tc>
                  <a:txBody>
                    <a:bodyPr/>
                    <a:lstStyle/>
                    <a:p>
                      <a:r>
                        <a:rPr lang="en-US" sz="1100" b="1" dirty="0" smtClean="0"/>
                        <a:t>0.64</a:t>
                      </a:r>
                      <a:endParaRPr lang="en-US" sz="1100" b="1" dirty="0"/>
                    </a:p>
                  </a:txBody>
                  <a:tcPr marL="121920" marR="121920"/>
                </a:tc>
                <a:tc>
                  <a:txBody>
                    <a:bodyPr/>
                    <a:lstStyle/>
                    <a:p>
                      <a:r>
                        <a:rPr lang="en-US" sz="1100" b="1" dirty="0" smtClean="0"/>
                        <a:t>0.38</a:t>
                      </a:r>
                      <a:endParaRPr lang="en-US" sz="1100" b="1" dirty="0"/>
                    </a:p>
                  </a:txBody>
                  <a:tcPr marL="121920" marR="121920"/>
                </a:tc>
                <a:tc>
                  <a:txBody>
                    <a:bodyPr/>
                    <a:lstStyle/>
                    <a:p>
                      <a:r>
                        <a:rPr lang="en-US" sz="1100" b="1" dirty="0" smtClean="0"/>
                        <a:t>0.46</a:t>
                      </a:r>
                      <a:endParaRPr lang="en-US" sz="1100" b="1" dirty="0"/>
                    </a:p>
                  </a:txBody>
                  <a:tcPr marL="121920" marR="121920"/>
                </a:tc>
              </a:tr>
              <a:tr h="216169">
                <a:tc vMerge="1">
                  <a:txBody>
                    <a:bodyPr/>
                    <a:lstStyle/>
                    <a:p>
                      <a:endParaRPr lang="en-US"/>
                    </a:p>
                  </a:txBody>
                  <a:tcPr/>
                </a:tc>
                <a:tc>
                  <a:txBody>
                    <a:bodyPr/>
                    <a:lstStyle/>
                    <a:p>
                      <a:r>
                        <a:rPr lang="en-US" sz="1100" b="1" dirty="0" smtClean="0"/>
                        <a:t>False </a:t>
                      </a:r>
                      <a:r>
                        <a:rPr lang="en-US" sz="1100" b="1" kern="1200" dirty="0" smtClean="0">
                          <a:solidFill>
                            <a:schemeClr val="dk1"/>
                          </a:solidFill>
                          <a:latin typeface="+mn-lt"/>
                          <a:ea typeface="+mn-ea"/>
                          <a:cs typeface="+mn-cs"/>
                        </a:rPr>
                        <a:t>alarm/minute</a:t>
                      </a:r>
                      <a:endParaRPr lang="en-US" sz="1100" b="1" kern="1200" dirty="0">
                        <a:solidFill>
                          <a:schemeClr val="dk1"/>
                        </a:solidFill>
                        <a:latin typeface="+mn-lt"/>
                        <a:ea typeface="+mn-ea"/>
                        <a:cs typeface="+mn-cs"/>
                      </a:endParaRPr>
                    </a:p>
                  </a:txBody>
                  <a:tcPr marL="121920" marR="121920"/>
                </a:tc>
                <a:tc>
                  <a:txBody>
                    <a:bodyPr/>
                    <a:lstStyle/>
                    <a:p>
                      <a:r>
                        <a:rPr lang="en-US" sz="1100" b="1" dirty="0" smtClean="0"/>
                        <a:t>1.35</a:t>
                      </a:r>
                      <a:endParaRPr lang="en-US" sz="1100" b="1" dirty="0"/>
                    </a:p>
                  </a:txBody>
                  <a:tcPr marL="121920" marR="121920"/>
                </a:tc>
                <a:tc>
                  <a:txBody>
                    <a:bodyPr/>
                    <a:lstStyle/>
                    <a:p>
                      <a:r>
                        <a:rPr lang="en-US" sz="1100" b="1" dirty="0" smtClean="0"/>
                        <a:t>103</a:t>
                      </a:r>
                      <a:endParaRPr lang="en-US" sz="1100" b="1" dirty="0"/>
                    </a:p>
                  </a:txBody>
                  <a:tcPr marL="121920" marR="121920"/>
                </a:tc>
                <a:tc>
                  <a:txBody>
                    <a:bodyPr/>
                    <a:lstStyle/>
                    <a:p>
                      <a:r>
                        <a:rPr lang="en-US" sz="1100" b="1" dirty="0" smtClean="0"/>
                        <a:t>163</a:t>
                      </a:r>
                      <a:endParaRPr lang="en-US" sz="1100" b="1" dirty="0"/>
                    </a:p>
                  </a:txBody>
                  <a:tcPr marL="121920" marR="121920"/>
                </a:tc>
              </a:tr>
              <a:tr h="216169">
                <a:tc vMerge="1">
                  <a:txBody>
                    <a:bodyPr/>
                    <a:lstStyle/>
                    <a:p>
                      <a:endParaRPr lang="en-US"/>
                    </a:p>
                  </a:txBody>
                  <a:tcPr/>
                </a:tc>
                <a:tc>
                  <a:txBody>
                    <a:bodyPr/>
                    <a:lstStyle/>
                    <a:p>
                      <a:r>
                        <a:rPr lang="en-US" sz="1100" b="1" dirty="0" smtClean="0"/>
                        <a:t>P(tracking</a:t>
                      </a:r>
                      <a:r>
                        <a:rPr lang="en-US" sz="1100" b="1" baseline="0" dirty="0" smtClean="0"/>
                        <a:t> vehicle)</a:t>
                      </a:r>
                      <a:endParaRPr lang="en-US" sz="1100" b="1" dirty="0"/>
                    </a:p>
                  </a:txBody>
                  <a:tcPr marL="121920" marR="121920"/>
                </a:tc>
                <a:tc>
                  <a:txBody>
                    <a:bodyPr/>
                    <a:lstStyle/>
                    <a:p>
                      <a:r>
                        <a:rPr lang="en-US" sz="1100" b="1" dirty="0" smtClean="0"/>
                        <a:t>0.3</a:t>
                      </a:r>
                      <a:endParaRPr lang="en-US" sz="1100" b="1" dirty="0"/>
                    </a:p>
                  </a:txBody>
                  <a:tcPr marL="121920" marR="121920"/>
                </a:tc>
                <a:tc>
                  <a:txBody>
                    <a:bodyPr/>
                    <a:lstStyle/>
                    <a:p>
                      <a:r>
                        <a:rPr lang="en-US" sz="1100" b="1" dirty="0" smtClean="0"/>
                        <a:t>0.1</a:t>
                      </a:r>
                      <a:endParaRPr lang="en-US" sz="1100" b="1" dirty="0"/>
                    </a:p>
                  </a:txBody>
                  <a:tcPr marL="121920" marR="121920"/>
                </a:tc>
                <a:tc>
                  <a:txBody>
                    <a:bodyPr/>
                    <a:lstStyle/>
                    <a:p>
                      <a:r>
                        <a:rPr lang="en-US" sz="1100" b="1" dirty="0" smtClean="0"/>
                        <a:t>0</a:t>
                      </a:r>
                      <a:endParaRPr lang="en-US" sz="1100" b="1" dirty="0"/>
                    </a:p>
                  </a:txBody>
                  <a:tcPr marL="121920" marR="121920"/>
                </a:tc>
              </a:tr>
              <a:tr h="216169">
                <a:tc vMerge="1">
                  <a:txBody>
                    <a:bodyPr/>
                    <a:lstStyle/>
                    <a:p>
                      <a:endParaRPr lang="en-US" dirty="0"/>
                    </a:p>
                  </a:txBody>
                  <a:tcPr/>
                </a:tc>
                <a:tc>
                  <a:txBody>
                    <a:bodyPr/>
                    <a:lstStyle/>
                    <a:p>
                      <a:r>
                        <a:rPr lang="en-US" sz="1100" b="1" dirty="0" smtClean="0"/>
                        <a:t>P(tracking dismount)</a:t>
                      </a:r>
                      <a:endParaRPr lang="en-US" sz="1100" b="1" dirty="0"/>
                    </a:p>
                  </a:txBody>
                  <a:tcPr marL="121920" marR="121920"/>
                </a:tc>
                <a:tc>
                  <a:txBody>
                    <a:bodyPr/>
                    <a:lstStyle/>
                    <a:p>
                      <a:r>
                        <a:rPr lang="en-US" sz="1100" b="1" dirty="0" smtClean="0"/>
                        <a:t>0.33</a:t>
                      </a:r>
                      <a:endParaRPr lang="en-US" sz="1100" b="1" dirty="0"/>
                    </a:p>
                  </a:txBody>
                  <a:tcPr marL="121920" marR="121920"/>
                </a:tc>
                <a:tc>
                  <a:txBody>
                    <a:bodyPr/>
                    <a:lstStyle/>
                    <a:p>
                      <a:r>
                        <a:rPr lang="en-US" sz="1100" b="1" dirty="0" smtClean="0"/>
                        <a:t>0.14</a:t>
                      </a:r>
                      <a:endParaRPr lang="en-US" sz="1100" b="1" dirty="0"/>
                    </a:p>
                  </a:txBody>
                  <a:tcPr marL="121920" marR="121920"/>
                </a:tc>
                <a:tc>
                  <a:txBody>
                    <a:bodyPr/>
                    <a:lstStyle/>
                    <a:p>
                      <a:r>
                        <a:rPr lang="en-US" sz="1100" b="1" dirty="0" smtClean="0"/>
                        <a:t>0.14</a:t>
                      </a:r>
                      <a:endParaRPr lang="en-US" sz="1100" b="1" dirty="0"/>
                    </a:p>
                  </a:txBody>
                  <a:tcPr marL="121920" marR="121920"/>
                </a:tc>
              </a:tr>
              <a:tr h="264207">
                <a:tc rowSpan="5">
                  <a:txBody>
                    <a:bodyPr/>
                    <a:lstStyle/>
                    <a:p>
                      <a:r>
                        <a:rPr lang="en-US" sz="1100" b="1" dirty="0" smtClean="0"/>
                        <a:t>Quantico Scene 2</a:t>
                      </a:r>
                      <a:endParaRPr lang="en-US" sz="1100" b="1"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dk1"/>
                          </a:solidFill>
                          <a:latin typeface="+mn-lt"/>
                          <a:ea typeface="+mn-ea"/>
                          <a:cs typeface="+mn-cs"/>
                        </a:rPr>
                        <a:t>P(vehicle detection)</a:t>
                      </a:r>
                    </a:p>
                  </a:txBody>
                  <a:tcPr marL="121920" marR="121920"/>
                </a:tc>
                <a:tc>
                  <a:txBody>
                    <a:bodyPr/>
                    <a:lstStyle/>
                    <a:p>
                      <a:r>
                        <a:rPr lang="en-US" sz="1100" b="1" dirty="0" smtClean="0"/>
                        <a:t>0.82</a:t>
                      </a:r>
                      <a:endParaRPr lang="en-US" sz="1100" b="1" dirty="0"/>
                    </a:p>
                  </a:txBody>
                  <a:tcPr marL="121920" marR="121920"/>
                </a:tc>
                <a:tc>
                  <a:txBody>
                    <a:bodyPr/>
                    <a:lstStyle/>
                    <a:p>
                      <a:r>
                        <a:rPr lang="en-US" sz="1100" b="1" dirty="0" smtClean="0"/>
                        <a:t>0.89</a:t>
                      </a:r>
                      <a:endParaRPr lang="en-US" sz="1100" b="1" dirty="0"/>
                    </a:p>
                  </a:txBody>
                  <a:tcPr marL="121920" marR="121920"/>
                </a:tc>
                <a:tc>
                  <a:txBody>
                    <a:bodyPr/>
                    <a:lstStyle/>
                    <a:p>
                      <a:r>
                        <a:rPr lang="en-US" sz="1100" b="1" dirty="0" smtClean="0"/>
                        <a:t>0.3</a:t>
                      </a:r>
                      <a:endParaRPr lang="en-US" sz="1100" b="1" dirty="0"/>
                    </a:p>
                  </a:txBody>
                  <a:tcPr marL="121920" marR="121920"/>
                </a:tc>
              </a:tr>
              <a:tr h="216169">
                <a:tc vMerge="1">
                  <a:txBody>
                    <a:bodyPr/>
                    <a:lstStyle/>
                    <a:p>
                      <a:endParaRPr lang="en-US"/>
                    </a:p>
                  </a:txBody>
                  <a:tcPr/>
                </a:tc>
                <a:tc>
                  <a:txBody>
                    <a:bodyPr/>
                    <a:lstStyle/>
                    <a:p>
                      <a:r>
                        <a:rPr lang="en-US" sz="1100" b="1" dirty="0" smtClean="0"/>
                        <a:t>P(dismount detection)</a:t>
                      </a:r>
                      <a:endParaRPr lang="en-US" sz="1100" b="1" dirty="0"/>
                    </a:p>
                  </a:txBody>
                  <a:tcPr marL="121920" marR="121920"/>
                </a:tc>
                <a:tc>
                  <a:txBody>
                    <a:bodyPr/>
                    <a:lstStyle/>
                    <a:p>
                      <a:r>
                        <a:rPr lang="en-US" sz="1100" b="1" dirty="0" smtClean="0"/>
                        <a:t>0.52</a:t>
                      </a:r>
                      <a:endParaRPr lang="en-US" sz="1100" b="1" dirty="0"/>
                    </a:p>
                  </a:txBody>
                  <a:tcPr marL="121920" marR="121920"/>
                </a:tc>
                <a:tc>
                  <a:txBody>
                    <a:bodyPr/>
                    <a:lstStyle/>
                    <a:p>
                      <a:r>
                        <a:rPr lang="en-US" sz="1100" b="1" dirty="0" smtClean="0"/>
                        <a:t>0.71</a:t>
                      </a:r>
                      <a:endParaRPr lang="en-US" sz="1100" b="1" dirty="0"/>
                    </a:p>
                  </a:txBody>
                  <a:tcPr marL="121920" marR="121920"/>
                </a:tc>
                <a:tc>
                  <a:txBody>
                    <a:bodyPr/>
                    <a:lstStyle/>
                    <a:p>
                      <a:r>
                        <a:rPr lang="en-US" sz="1100" b="1" dirty="0" smtClean="0"/>
                        <a:t>0.25</a:t>
                      </a:r>
                      <a:endParaRPr lang="en-US" sz="1100" b="1" dirty="0"/>
                    </a:p>
                  </a:txBody>
                  <a:tcPr marL="121920" marR="121920"/>
                </a:tc>
              </a:tr>
              <a:tr h="216169">
                <a:tc vMerge="1">
                  <a:txBody>
                    <a:bodyPr/>
                    <a:lstStyle/>
                    <a:p>
                      <a:endParaRPr lang="en-US"/>
                    </a:p>
                  </a:txBody>
                  <a:tcPr/>
                </a:tc>
                <a:tc>
                  <a:txBody>
                    <a:bodyPr/>
                    <a:lstStyle/>
                    <a:p>
                      <a:r>
                        <a:rPr lang="en-US" sz="1100" b="1" dirty="0" smtClean="0"/>
                        <a:t>False alarm/minute</a:t>
                      </a:r>
                      <a:endParaRPr lang="en-US" sz="1100" b="1" dirty="0"/>
                    </a:p>
                  </a:txBody>
                  <a:tcPr marL="121920" marR="121920"/>
                </a:tc>
                <a:tc>
                  <a:txBody>
                    <a:bodyPr/>
                    <a:lstStyle/>
                    <a:p>
                      <a:r>
                        <a:rPr lang="en-US" sz="1100" b="1" dirty="0" smtClean="0"/>
                        <a:t>8.9</a:t>
                      </a:r>
                      <a:endParaRPr lang="en-US" sz="1100" b="1" dirty="0"/>
                    </a:p>
                  </a:txBody>
                  <a:tcPr marL="121920" marR="121920"/>
                </a:tc>
                <a:tc>
                  <a:txBody>
                    <a:bodyPr/>
                    <a:lstStyle/>
                    <a:p>
                      <a:r>
                        <a:rPr lang="en-US" sz="1100" b="1" dirty="0" smtClean="0"/>
                        <a:t>149</a:t>
                      </a:r>
                      <a:endParaRPr lang="en-US" sz="1100" b="1" dirty="0"/>
                    </a:p>
                  </a:txBody>
                  <a:tcPr marL="121920" marR="121920"/>
                </a:tc>
                <a:tc>
                  <a:txBody>
                    <a:bodyPr/>
                    <a:lstStyle/>
                    <a:p>
                      <a:r>
                        <a:rPr lang="en-US" sz="1100" b="1" dirty="0" smtClean="0"/>
                        <a:t>124</a:t>
                      </a:r>
                      <a:endParaRPr lang="en-US" sz="1100" b="1" dirty="0"/>
                    </a:p>
                  </a:txBody>
                  <a:tcPr marL="121920" marR="121920"/>
                </a:tc>
              </a:tr>
              <a:tr h="216169">
                <a:tc vMerge="1">
                  <a:txBody>
                    <a:bodyPr/>
                    <a:lstStyle/>
                    <a:p>
                      <a:endParaRPr lang="en-US"/>
                    </a:p>
                  </a:txBody>
                  <a:tcPr/>
                </a:tc>
                <a:tc>
                  <a:txBody>
                    <a:bodyPr/>
                    <a:lstStyle/>
                    <a:p>
                      <a:r>
                        <a:rPr lang="en-US" sz="1100" b="1" dirty="0" smtClean="0"/>
                        <a:t>P(tracking</a:t>
                      </a:r>
                      <a:r>
                        <a:rPr lang="en-US" sz="1100" b="1" baseline="0" dirty="0" smtClean="0"/>
                        <a:t> vehicle)</a:t>
                      </a:r>
                      <a:endParaRPr lang="en-US" sz="1100" b="1" dirty="0"/>
                    </a:p>
                  </a:txBody>
                  <a:tcPr marL="121920" marR="121920"/>
                </a:tc>
                <a:tc>
                  <a:txBody>
                    <a:bodyPr/>
                    <a:lstStyle/>
                    <a:p>
                      <a:r>
                        <a:rPr lang="en-US" sz="1100" b="1" dirty="0" smtClean="0"/>
                        <a:t>0.42</a:t>
                      </a:r>
                      <a:endParaRPr lang="en-US" sz="1100" b="1" dirty="0"/>
                    </a:p>
                  </a:txBody>
                  <a:tcPr marL="121920" marR="121920"/>
                </a:tc>
                <a:tc>
                  <a:txBody>
                    <a:bodyPr/>
                    <a:lstStyle/>
                    <a:p>
                      <a:r>
                        <a:rPr lang="en-US" sz="1100" b="1" dirty="0" smtClean="0"/>
                        <a:t>0.25</a:t>
                      </a:r>
                      <a:endParaRPr lang="en-US" sz="1100" b="1" dirty="0"/>
                    </a:p>
                  </a:txBody>
                  <a:tcPr marL="121920" marR="121920"/>
                </a:tc>
                <a:tc>
                  <a:txBody>
                    <a:bodyPr/>
                    <a:lstStyle/>
                    <a:p>
                      <a:r>
                        <a:rPr lang="en-US" sz="1100" b="1" dirty="0" smtClean="0"/>
                        <a:t>0</a:t>
                      </a:r>
                      <a:endParaRPr lang="en-US" sz="1100" b="1" dirty="0"/>
                    </a:p>
                  </a:txBody>
                  <a:tcPr marL="121920" marR="121920"/>
                </a:tc>
              </a:tr>
              <a:tr h="216169">
                <a:tc vMerge="1">
                  <a:txBody>
                    <a:bodyPr/>
                    <a:lstStyle/>
                    <a:p>
                      <a:endParaRPr lang="en-US" dirty="0"/>
                    </a:p>
                  </a:txBody>
                  <a:tcPr/>
                </a:tc>
                <a:tc>
                  <a:txBody>
                    <a:bodyPr/>
                    <a:lstStyle/>
                    <a:p>
                      <a:r>
                        <a:rPr lang="en-US" sz="1100" b="1" dirty="0" smtClean="0"/>
                        <a:t>P(tracking dismount)</a:t>
                      </a:r>
                      <a:endParaRPr lang="en-US" sz="1100" b="1" dirty="0"/>
                    </a:p>
                  </a:txBody>
                  <a:tcPr marL="121920" marR="121920"/>
                </a:tc>
                <a:tc>
                  <a:txBody>
                    <a:bodyPr/>
                    <a:lstStyle/>
                    <a:p>
                      <a:r>
                        <a:rPr lang="en-US" sz="1100" b="1" dirty="0" smtClean="0"/>
                        <a:t>0.44</a:t>
                      </a:r>
                      <a:endParaRPr lang="en-US" sz="1100" b="1" dirty="0"/>
                    </a:p>
                  </a:txBody>
                  <a:tcPr marL="121920" marR="121920"/>
                </a:tc>
                <a:tc>
                  <a:txBody>
                    <a:bodyPr/>
                    <a:lstStyle/>
                    <a:p>
                      <a:r>
                        <a:rPr lang="en-US" sz="1100" b="1" dirty="0" smtClean="0"/>
                        <a:t>0.28</a:t>
                      </a:r>
                      <a:endParaRPr lang="en-US" sz="1100" b="1" dirty="0"/>
                    </a:p>
                  </a:txBody>
                  <a:tcPr marL="121920" marR="121920"/>
                </a:tc>
                <a:tc>
                  <a:txBody>
                    <a:bodyPr/>
                    <a:lstStyle/>
                    <a:p>
                      <a:r>
                        <a:rPr lang="en-US" sz="1100" b="1" dirty="0" smtClean="0"/>
                        <a:t>0.1</a:t>
                      </a:r>
                      <a:endParaRPr lang="en-US" sz="1100" b="1" dirty="0"/>
                    </a:p>
                  </a:txBody>
                  <a:tcPr marL="121920" marR="121920"/>
                </a:tc>
              </a:tr>
              <a:tr h="264207">
                <a:tc rowSpan="5">
                  <a:txBody>
                    <a:bodyPr/>
                    <a:lstStyle/>
                    <a:p>
                      <a:r>
                        <a:rPr lang="en-US" sz="1100" b="1" dirty="0" smtClean="0"/>
                        <a:t>Quantico Scene 3</a:t>
                      </a:r>
                      <a:endParaRPr lang="en-US" sz="1100" b="1"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dk1"/>
                          </a:solidFill>
                          <a:latin typeface="+mn-lt"/>
                          <a:ea typeface="+mn-ea"/>
                          <a:cs typeface="+mn-cs"/>
                        </a:rPr>
                        <a:t>P(vehicle detection)</a:t>
                      </a:r>
                    </a:p>
                  </a:txBody>
                  <a:tcPr marL="121920" marR="121920"/>
                </a:tc>
                <a:tc>
                  <a:txBody>
                    <a:bodyPr/>
                    <a:lstStyle/>
                    <a:p>
                      <a:r>
                        <a:rPr lang="en-US" sz="1100" b="1" dirty="0" smtClean="0"/>
                        <a:t>0.85</a:t>
                      </a:r>
                      <a:endParaRPr lang="en-US" sz="1100" b="1" dirty="0"/>
                    </a:p>
                  </a:txBody>
                  <a:tcPr marL="121920" marR="121920"/>
                </a:tc>
                <a:tc>
                  <a:txBody>
                    <a:bodyPr/>
                    <a:lstStyle/>
                    <a:p>
                      <a:r>
                        <a:rPr lang="en-US" sz="1100" b="1" dirty="0" smtClean="0"/>
                        <a:t>0.54</a:t>
                      </a:r>
                      <a:endParaRPr lang="en-US" sz="1100" b="1" dirty="0"/>
                    </a:p>
                  </a:txBody>
                  <a:tcPr marL="121920" marR="121920"/>
                </a:tc>
                <a:tc>
                  <a:txBody>
                    <a:bodyPr/>
                    <a:lstStyle/>
                    <a:p>
                      <a:r>
                        <a:rPr lang="en-US" sz="1100" b="1" dirty="0" smtClean="0"/>
                        <a:t>0.24</a:t>
                      </a:r>
                      <a:endParaRPr lang="en-US" sz="1100" b="1" dirty="0"/>
                    </a:p>
                  </a:txBody>
                  <a:tcPr marL="121920" marR="121920"/>
                </a:tc>
              </a:tr>
              <a:tr h="216169">
                <a:tc vMerge="1">
                  <a:txBody>
                    <a:bodyPr/>
                    <a:lstStyle/>
                    <a:p>
                      <a:endParaRPr lang="en-US"/>
                    </a:p>
                  </a:txBody>
                  <a:tcPr/>
                </a:tc>
                <a:tc>
                  <a:txBody>
                    <a:bodyPr/>
                    <a:lstStyle/>
                    <a:p>
                      <a:r>
                        <a:rPr lang="en-US" sz="1100" b="1" dirty="0" smtClean="0"/>
                        <a:t>P(dismount detection)</a:t>
                      </a:r>
                      <a:endParaRPr lang="en-US" sz="1100" b="1" dirty="0"/>
                    </a:p>
                  </a:txBody>
                  <a:tcPr marL="121920" marR="121920"/>
                </a:tc>
                <a:tc>
                  <a:txBody>
                    <a:bodyPr/>
                    <a:lstStyle/>
                    <a:p>
                      <a:r>
                        <a:rPr lang="en-US" sz="1100" b="1" dirty="0" smtClean="0"/>
                        <a:t>0.6</a:t>
                      </a:r>
                      <a:endParaRPr lang="en-US" sz="1100" b="1" dirty="0"/>
                    </a:p>
                  </a:txBody>
                  <a:tcPr marL="121920" marR="121920"/>
                </a:tc>
                <a:tc>
                  <a:txBody>
                    <a:bodyPr/>
                    <a:lstStyle/>
                    <a:p>
                      <a:r>
                        <a:rPr lang="en-US" sz="1100" b="1" dirty="0" smtClean="0"/>
                        <a:t>0.42</a:t>
                      </a:r>
                      <a:endParaRPr lang="en-US" sz="1100" b="1" dirty="0"/>
                    </a:p>
                  </a:txBody>
                  <a:tcPr marL="121920" marR="121920"/>
                </a:tc>
                <a:tc>
                  <a:txBody>
                    <a:bodyPr/>
                    <a:lstStyle/>
                    <a:p>
                      <a:r>
                        <a:rPr lang="en-US" sz="1100" b="1" dirty="0" smtClean="0"/>
                        <a:t>0.19</a:t>
                      </a:r>
                      <a:endParaRPr lang="en-US" sz="1100" b="1" dirty="0"/>
                    </a:p>
                  </a:txBody>
                  <a:tcPr marL="121920" marR="121920"/>
                </a:tc>
              </a:tr>
              <a:tr h="216169">
                <a:tc vMerge="1">
                  <a:txBody>
                    <a:bodyPr/>
                    <a:lstStyle/>
                    <a:p>
                      <a:endParaRPr lang="en-US"/>
                    </a:p>
                  </a:txBody>
                  <a:tcPr/>
                </a:tc>
                <a:tc>
                  <a:txBody>
                    <a:bodyPr/>
                    <a:lstStyle/>
                    <a:p>
                      <a:r>
                        <a:rPr lang="en-US" sz="1100" b="1" dirty="0" smtClean="0"/>
                        <a:t>False alarm/minute</a:t>
                      </a:r>
                      <a:endParaRPr lang="en-US" sz="1100" b="1" dirty="0"/>
                    </a:p>
                  </a:txBody>
                  <a:tcPr marL="121920" marR="121920"/>
                </a:tc>
                <a:tc>
                  <a:txBody>
                    <a:bodyPr/>
                    <a:lstStyle/>
                    <a:p>
                      <a:r>
                        <a:rPr lang="en-US" sz="1100" b="1" dirty="0" smtClean="0"/>
                        <a:t>4.1</a:t>
                      </a:r>
                      <a:endParaRPr lang="en-US" sz="1100" b="1" dirty="0"/>
                    </a:p>
                  </a:txBody>
                  <a:tcPr marL="121920" marR="121920"/>
                </a:tc>
                <a:tc>
                  <a:txBody>
                    <a:bodyPr/>
                    <a:lstStyle/>
                    <a:p>
                      <a:r>
                        <a:rPr lang="en-US" sz="1100" b="1" dirty="0" smtClean="0"/>
                        <a:t>117</a:t>
                      </a:r>
                      <a:endParaRPr lang="en-US" sz="1100" b="1" dirty="0"/>
                    </a:p>
                  </a:txBody>
                  <a:tcPr marL="121920" marR="121920"/>
                </a:tc>
                <a:tc>
                  <a:txBody>
                    <a:bodyPr/>
                    <a:lstStyle/>
                    <a:p>
                      <a:r>
                        <a:rPr lang="en-US" sz="1100" b="1" dirty="0" smtClean="0"/>
                        <a:t>126</a:t>
                      </a:r>
                      <a:endParaRPr lang="en-US" sz="1100" b="1" dirty="0"/>
                    </a:p>
                  </a:txBody>
                  <a:tcPr marL="121920" marR="121920"/>
                </a:tc>
              </a:tr>
              <a:tr h="216169">
                <a:tc vMerge="1">
                  <a:txBody>
                    <a:bodyPr/>
                    <a:lstStyle/>
                    <a:p>
                      <a:endParaRPr lang="en-US"/>
                    </a:p>
                  </a:txBody>
                  <a:tcPr/>
                </a:tc>
                <a:tc>
                  <a:txBody>
                    <a:bodyPr/>
                    <a:lstStyle/>
                    <a:p>
                      <a:r>
                        <a:rPr lang="en-US" sz="1100" b="1" dirty="0" smtClean="0"/>
                        <a:t>P(tracking</a:t>
                      </a:r>
                      <a:r>
                        <a:rPr lang="en-US" sz="1100" b="1" baseline="0" dirty="0" smtClean="0"/>
                        <a:t> vehicle)</a:t>
                      </a:r>
                      <a:endParaRPr lang="en-US" sz="1100" b="1" dirty="0"/>
                    </a:p>
                  </a:txBody>
                  <a:tcPr marL="121920" marR="121920"/>
                </a:tc>
                <a:tc>
                  <a:txBody>
                    <a:bodyPr/>
                    <a:lstStyle/>
                    <a:p>
                      <a:r>
                        <a:rPr lang="en-US" sz="1100" b="1" dirty="0" smtClean="0"/>
                        <a:t>0.15</a:t>
                      </a:r>
                      <a:endParaRPr lang="en-US" sz="1100" b="1" dirty="0"/>
                    </a:p>
                  </a:txBody>
                  <a:tcPr marL="121920" marR="121920"/>
                </a:tc>
                <a:tc>
                  <a:txBody>
                    <a:bodyPr/>
                    <a:lstStyle/>
                    <a:p>
                      <a:r>
                        <a:rPr lang="en-US" sz="1100" b="1" dirty="0" smtClean="0"/>
                        <a:t>0.13</a:t>
                      </a:r>
                      <a:endParaRPr lang="en-US" sz="1100" b="1" dirty="0"/>
                    </a:p>
                  </a:txBody>
                  <a:tcPr marL="121920" marR="121920"/>
                </a:tc>
                <a:tc>
                  <a:txBody>
                    <a:bodyPr/>
                    <a:lstStyle/>
                    <a:p>
                      <a:r>
                        <a:rPr lang="en-US" sz="1100" b="1" dirty="0" smtClean="0"/>
                        <a:t>0.03</a:t>
                      </a:r>
                      <a:endParaRPr lang="en-US" sz="1100" b="1" dirty="0"/>
                    </a:p>
                  </a:txBody>
                  <a:tcPr marL="121920" marR="121920"/>
                </a:tc>
              </a:tr>
              <a:tr h="216169">
                <a:tc vMerge="1">
                  <a:txBody>
                    <a:bodyPr/>
                    <a:lstStyle/>
                    <a:p>
                      <a:endParaRPr lang="en-US" dirty="0"/>
                    </a:p>
                  </a:txBody>
                  <a:tcPr/>
                </a:tc>
                <a:tc>
                  <a:txBody>
                    <a:bodyPr/>
                    <a:lstStyle/>
                    <a:p>
                      <a:r>
                        <a:rPr lang="en-US" sz="1100" b="1" dirty="0" smtClean="0"/>
                        <a:t>P(tracking dismount)</a:t>
                      </a:r>
                      <a:endParaRPr lang="en-US" sz="1100" b="1" dirty="0"/>
                    </a:p>
                  </a:txBody>
                  <a:tcPr marL="121920" marR="121920"/>
                </a:tc>
                <a:tc>
                  <a:txBody>
                    <a:bodyPr/>
                    <a:lstStyle/>
                    <a:p>
                      <a:r>
                        <a:rPr lang="en-US" sz="1100" b="1" dirty="0" smtClean="0"/>
                        <a:t>0.21</a:t>
                      </a:r>
                      <a:endParaRPr lang="en-US" sz="1100" b="1" dirty="0"/>
                    </a:p>
                  </a:txBody>
                  <a:tcPr marL="121920" marR="121920"/>
                </a:tc>
                <a:tc>
                  <a:txBody>
                    <a:bodyPr/>
                    <a:lstStyle/>
                    <a:p>
                      <a:r>
                        <a:rPr lang="en-US" sz="1100" b="1" dirty="0" smtClean="0"/>
                        <a:t>0.09</a:t>
                      </a:r>
                      <a:endParaRPr lang="en-US" sz="1100" b="1" dirty="0"/>
                    </a:p>
                  </a:txBody>
                  <a:tcPr marL="121920" marR="121920"/>
                </a:tc>
                <a:tc>
                  <a:txBody>
                    <a:bodyPr/>
                    <a:lstStyle/>
                    <a:p>
                      <a:r>
                        <a:rPr lang="en-US" sz="1100" b="1" dirty="0" smtClean="0"/>
                        <a:t>0.27</a:t>
                      </a:r>
                      <a:endParaRPr lang="en-US" sz="1100" b="1" dirty="0"/>
                    </a:p>
                  </a:txBody>
                  <a:tcPr marL="121920" marR="121920"/>
                </a:tc>
              </a:tr>
            </a:tbl>
          </a:graphicData>
        </a:graphic>
      </p:graphicFrame>
      <p:sp>
        <p:nvSpPr>
          <p:cNvPr id="14" name="Rectangle 13"/>
          <p:cNvSpPr/>
          <p:nvPr/>
        </p:nvSpPr>
        <p:spPr>
          <a:xfrm>
            <a:off x="2774978" y="4950957"/>
            <a:ext cx="9395633" cy="3046988"/>
          </a:xfrm>
          <a:prstGeom prst="rect">
            <a:avLst/>
          </a:prstGeom>
        </p:spPr>
        <p:txBody>
          <a:bodyPr wrap="square">
            <a:spAutoFit/>
          </a:bodyPr>
          <a:lstStyle/>
          <a:p>
            <a:pPr marL="112713" indent="-112713">
              <a:buSzPct val="45000"/>
              <a:buFont typeface="Arial" panose="020B0604020202020204" pitchFamily="34" charset="0"/>
              <a:buChar char="•"/>
            </a:pPr>
            <a:r>
              <a:rPr lang="en-US" sz="2400" dirty="0" smtClean="0">
                <a:latin typeface="Arial"/>
              </a:rPr>
              <a:t>PERFECT</a:t>
            </a:r>
            <a:endParaRPr lang="en-US" sz="2400" dirty="0"/>
          </a:p>
          <a:p>
            <a:pPr marL="288925" lvl="1" indent="-176213">
              <a:buSzPct val="75000"/>
              <a:buFontTx/>
              <a:buChar char="–"/>
            </a:pPr>
            <a:r>
              <a:rPr lang="en-US" sz="2400" dirty="0">
                <a:latin typeface="Arial"/>
              </a:rPr>
              <a:t>Dismounts are </a:t>
            </a:r>
            <a:r>
              <a:rPr lang="en-US" sz="2400" dirty="0" smtClean="0">
                <a:latin typeface="Arial"/>
              </a:rPr>
              <a:t>at </a:t>
            </a:r>
            <a:r>
              <a:rPr lang="en-US" sz="2400" dirty="0">
                <a:latin typeface="Arial"/>
              </a:rPr>
              <a:t>granularity of a few pixels which is more than the difference between consecutive frames – large false alarm rates</a:t>
            </a:r>
            <a:endParaRPr lang="en-US" sz="2400" dirty="0"/>
          </a:p>
          <a:p>
            <a:pPr marL="288925" lvl="1" indent="-176213">
              <a:buSzPct val="75000"/>
              <a:buFontTx/>
              <a:buChar char="–"/>
            </a:pPr>
            <a:r>
              <a:rPr lang="en-US" sz="2400" dirty="0">
                <a:latin typeface="Arial"/>
              </a:rPr>
              <a:t>GMM has lower levels of accuracy than RFD</a:t>
            </a:r>
            <a:endParaRPr lang="en-US" sz="2400" dirty="0"/>
          </a:p>
          <a:p>
            <a:pPr marL="288925" lvl="1" indent="-176213">
              <a:buSzPct val="75000"/>
              <a:buFontTx/>
              <a:buChar char="–"/>
            </a:pPr>
            <a:r>
              <a:rPr lang="en-US" sz="2400" dirty="0">
                <a:latin typeface="Arial"/>
              </a:rPr>
              <a:t>Varying the GMM parameters (e.g. learning rate and # of background distributions) resulted in minor changes to the overall system metrics</a:t>
            </a:r>
            <a:endParaRPr lang="en-US" sz="2400" dirty="0"/>
          </a:p>
        </p:txBody>
      </p:sp>
    </p:spTree>
    <p:extLst>
      <p:ext uri="{BB962C8B-B14F-4D97-AF65-F5344CB8AC3E}">
        <p14:creationId xmlns:p14="http://schemas.microsoft.com/office/powerpoint/2010/main" val="588393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p:txBody>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defRPr/>
            </a:pPr>
            <a:fld id="{5A02565A-8966-424E-9871-0106F828896C}" type="slidenum">
              <a:rPr lang="en-GB" altLang="en-US" sz="1050"/>
              <a:pPr>
                <a:spcBef>
                  <a:spcPct val="0"/>
                </a:spcBef>
                <a:buFontTx/>
                <a:buNone/>
                <a:defRPr/>
              </a:pPr>
              <a:t>22</a:t>
            </a:fld>
            <a:endParaRPr lang="en-GB" altLang="en-US" sz="1050" dirty="0"/>
          </a:p>
        </p:txBody>
      </p:sp>
      <p:sp>
        <p:nvSpPr>
          <p:cNvPr id="7171" name="Rectangle 2"/>
          <p:cNvSpPr>
            <a:spLocks noGrp="1" noChangeArrowheads="1"/>
          </p:cNvSpPr>
          <p:nvPr>
            <p:ph type="title"/>
          </p:nvPr>
        </p:nvSpPr>
        <p:spPr>
          <a:xfrm>
            <a:off x="1728788" y="366713"/>
            <a:ext cx="7034212" cy="546100"/>
          </a:xfrm>
        </p:spPr>
        <p:txBody>
          <a:bodyPr>
            <a:normAutofit fontScale="90000"/>
          </a:bodyPr>
          <a:lstStyle/>
          <a:p>
            <a:pPr eaLnBrk="1" hangingPunct="1"/>
            <a:r>
              <a:rPr lang="en-US" altLang="en-US"/>
              <a:t>ARGUS-IS Public Release Poster</a:t>
            </a:r>
            <a:endParaRPr lang="en-US" altLang="en-US" b="1">
              <a:solidFill>
                <a:schemeClr val="accent1"/>
              </a:solidFill>
            </a:endParaRP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6901" y="1093789"/>
            <a:ext cx="6246813"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76488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References from PERFECT project</a:t>
            </a:r>
            <a:endParaRPr lang="en-US" dirty="0"/>
          </a:p>
        </p:txBody>
      </p:sp>
      <p:sp>
        <p:nvSpPr>
          <p:cNvPr id="2" name="Content Placeholder 1"/>
          <p:cNvSpPr>
            <a:spLocks noGrp="1"/>
          </p:cNvSpPr>
          <p:nvPr>
            <p:ph idx="1"/>
          </p:nvPr>
        </p:nvSpPr>
        <p:spPr>
          <a:xfrm>
            <a:off x="1776416" y="1360968"/>
            <a:ext cx="8639175" cy="4887433"/>
          </a:xfrm>
        </p:spPr>
        <p:txBody>
          <a:bodyPr/>
          <a:lstStyle/>
          <a:p>
            <a:pPr lvl="1">
              <a:buFont typeface="+mj-lt"/>
              <a:buAutoNum type="arabicPeriod"/>
            </a:pPr>
            <a:r>
              <a:rPr lang="en-US" sz="1200" dirty="0"/>
              <a:t>Edin </a:t>
            </a:r>
            <a:r>
              <a:rPr lang="en-US" sz="1200" dirty="0" err="1"/>
              <a:t>Kadrik</a:t>
            </a:r>
            <a:r>
              <a:rPr lang="en-US" sz="1200" dirty="0"/>
              <a:t>, David </a:t>
            </a:r>
            <a:r>
              <a:rPr lang="en-US" sz="1200" dirty="0" err="1"/>
              <a:t>Lakata</a:t>
            </a:r>
            <a:r>
              <a:rPr lang="en-US" sz="1200" dirty="0"/>
              <a:t> and André </a:t>
            </a:r>
            <a:r>
              <a:rPr lang="en-US" sz="1200" dirty="0" err="1"/>
              <a:t>DeHon</a:t>
            </a:r>
            <a:r>
              <a:rPr lang="en-US" sz="1200" dirty="0"/>
              <a:t>. “Impact of Memory Architecture on FPGA Energy Consumption”, FPGA’15, Monterey, California, USA, Feb 22-24, 2015, </a:t>
            </a:r>
            <a:r>
              <a:rPr lang="en-US" sz="1200" dirty="0">
                <a:hlinkClick r:id="rId3"/>
              </a:rPr>
              <a:t>http://ic.ese.upenn.edu/pdf/meme_fpga2015.pdf</a:t>
            </a:r>
            <a:r>
              <a:rPr lang="en-US" sz="1200" dirty="0"/>
              <a:t>.</a:t>
            </a:r>
          </a:p>
          <a:p>
            <a:pPr lvl="1">
              <a:buFont typeface="+mj-lt"/>
              <a:buAutoNum type="arabicPeriod"/>
            </a:pPr>
            <a:r>
              <a:rPr lang="en-US" sz="1200" dirty="0"/>
              <a:t>Benjamin Gojman, </a:t>
            </a:r>
            <a:r>
              <a:rPr lang="en-US" sz="1200" dirty="0" err="1"/>
              <a:t>Sirisha</a:t>
            </a:r>
            <a:r>
              <a:rPr lang="en-US" sz="1200" dirty="0"/>
              <a:t> </a:t>
            </a:r>
            <a:r>
              <a:rPr lang="en-US" sz="1200" dirty="0" err="1"/>
              <a:t>Nalmela</a:t>
            </a:r>
            <a:r>
              <a:rPr lang="en-US" sz="1200" dirty="0"/>
              <a:t>, </a:t>
            </a:r>
            <a:r>
              <a:rPr lang="en-US" sz="1200" dirty="0" err="1"/>
              <a:t>Nikil</a:t>
            </a:r>
            <a:r>
              <a:rPr lang="en-US" sz="1200" dirty="0"/>
              <a:t> Mehta, Nicholas </a:t>
            </a:r>
            <a:r>
              <a:rPr lang="en-US" sz="1200" dirty="0" err="1"/>
              <a:t>Howarth</a:t>
            </a:r>
            <a:r>
              <a:rPr lang="en-US" sz="1200" dirty="0"/>
              <a:t>, and André </a:t>
            </a:r>
            <a:r>
              <a:rPr lang="en-US" sz="1200" dirty="0" err="1"/>
              <a:t>DeHon</a:t>
            </a:r>
            <a:r>
              <a:rPr lang="en-US" sz="1200" dirty="0"/>
              <a:t>, “GROK-LAB: Generating Real On-chip Knowledge for Intra-cluster Delays using Timing Extraction”, ACM Transactions on Reconfigurable Technology and Systems (TRETS) , Volume 7, Number 4, DOI: 10.1145/2597889, December, 2014.</a:t>
            </a:r>
          </a:p>
          <a:p>
            <a:pPr lvl="1">
              <a:buFont typeface="+mj-lt"/>
              <a:buAutoNum type="arabicPeriod"/>
            </a:pPr>
            <a:r>
              <a:rPr lang="en-US" sz="1200" dirty="0"/>
              <a:t>E</a:t>
            </a:r>
            <a:r>
              <a:rPr lang="en-US" sz="1200" dirty="0"/>
              <a:t>. </a:t>
            </a:r>
            <a:r>
              <a:rPr lang="en-US" sz="1200" dirty="0" err="1"/>
              <a:t>Kadric</a:t>
            </a:r>
            <a:r>
              <a:rPr lang="en-US" sz="1200" dirty="0"/>
              <a:t>, K. Mahajan, A. </a:t>
            </a:r>
            <a:r>
              <a:rPr lang="en-US" sz="1200" dirty="0" err="1"/>
              <a:t>DeHon</a:t>
            </a:r>
            <a:r>
              <a:rPr lang="en-US" sz="1200" dirty="0"/>
              <a:t>, "Kung Fu Data Energy—Minimizing Communication Energy in FPGA Computations", IEEE Symposium on Field-Programmable Custom Computing Machines (FCCM), May 11–13, 2014</a:t>
            </a:r>
          </a:p>
          <a:p>
            <a:pPr lvl="1">
              <a:buFont typeface="+mj-lt"/>
              <a:buAutoNum type="arabicPeriod"/>
            </a:pPr>
            <a:r>
              <a:rPr lang="en-US" sz="1200" dirty="0"/>
              <a:t>E</a:t>
            </a:r>
            <a:r>
              <a:rPr lang="en-US" sz="1200" dirty="0"/>
              <a:t>. </a:t>
            </a:r>
            <a:r>
              <a:rPr lang="en-US" sz="1200" dirty="0" err="1"/>
              <a:t>Kadric</a:t>
            </a:r>
            <a:r>
              <a:rPr lang="en-US" sz="1200" dirty="0"/>
              <a:t>, K. Mahajan, A. </a:t>
            </a:r>
            <a:r>
              <a:rPr lang="en-US" sz="1200" dirty="0" err="1"/>
              <a:t>DeHon</a:t>
            </a:r>
            <a:r>
              <a:rPr lang="en-US" sz="1200" dirty="0"/>
              <a:t>, "Energy Reduction through Differential Reliability and Lightweight Checking", FPGA’14, February 26–28, 2014, Monterey, California, USA</a:t>
            </a:r>
            <a:r>
              <a:rPr lang="en-US" sz="1200" dirty="0"/>
              <a:t>.</a:t>
            </a:r>
          </a:p>
          <a:p>
            <a:pPr lvl="1">
              <a:buFont typeface="+mj-lt"/>
              <a:buAutoNum type="arabicPeriod"/>
            </a:pPr>
            <a:r>
              <a:rPr lang="en-US" sz="1200" dirty="0"/>
              <a:t>Feng Liu, </a:t>
            </a:r>
            <a:r>
              <a:rPr lang="en-US" sz="1200" dirty="0" err="1"/>
              <a:t>Soumyadeep</a:t>
            </a:r>
            <a:r>
              <a:rPr lang="en-US" sz="1200" dirty="0"/>
              <a:t> Ghosh, Nick P. Johnson, David I. August. “CGPA: Coarse-Grained Pipelined Accelerators”, Design Automation Conference (DAC), 2014 51st ACM/EDAC/IEEE, 1-5 June 2014, San Francisco, CA, </a:t>
            </a:r>
            <a:r>
              <a:rPr lang="en-US" sz="1200" dirty="0">
                <a:hlinkClick r:id="rId4"/>
              </a:rPr>
              <a:t>http://</a:t>
            </a:r>
            <a:r>
              <a:rPr lang="en-US" sz="1200" dirty="0">
                <a:hlinkClick r:id="rId4"/>
              </a:rPr>
              <a:t>dl.acm.org/citation.cfm?doid=2593069.2593105</a:t>
            </a:r>
            <a:endParaRPr lang="en-US" sz="1200" dirty="0"/>
          </a:p>
          <a:p>
            <a:pPr lvl="1">
              <a:buFont typeface="+mj-lt"/>
              <a:buAutoNum type="arabicPeriod"/>
            </a:pPr>
            <a:r>
              <a:rPr lang="en-US" sz="1200" dirty="0"/>
              <a:t>Andre </a:t>
            </a:r>
            <a:r>
              <a:rPr lang="en-US" sz="1200" dirty="0" err="1"/>
              <a:t>DeHon</a:t>
            </a:r>
            <a:r>
              <a:rPr lang="en-US" sz="1200" dirty="0"/>
              <a:t>, “Fundamental Underpinnings of Reconfigurable Computing Architectures”, accepted for publication in the Proceedings of the IEEE , Volume 103, Issue: 3, DOI: 10.1109/JPROC.2014.2387696, March 2015, </a:t>
            </a:r>
            <a:r>
              <a:rPr lang="en-US" sz="1200" dirty="0">
                <a:hlinkClick r:id="rId5"/>
              </a:rPr>
              <a:t>http://</a:t>
            </a:r>
            <a:r>
              <a:rPr lang="en-US" sz="1200" dirty="0">
                <a:hlinkClick r:id="rId5"/>
              </a:rPr>
              <a:t>ieeexplore.ieee.org/xpl/articleDetails.jsp?arnumber=7086421</a:t>
            </a:r>
            <a:endParaRPr lang="en-US" sz="1200" dirty="0"/>
          </a:p>
          <a:p>
            <a:pPr lvl="1">
              <a:buFont typeface="+mj-lt"/>
              <a:buAutoNum type="arabicPeriod"/>
            </a:pPr>
            <a:r>
              <a:rPr lang="en-US" sz="1200" dirty="0"/>
              <a:t>Feng Liu, </a:t>
            </a:r>
            <a:r>
              <a:rPr lang="en-US" sz="1200" dirty="0" err="1"/>
              <a:t>Heejin</a:t>
            </a:r>
            <a:r>
              <a:rPr lang="en-US" sz="1200" dirty="0"/>
              <a:t> </a:t>
            </a:r>
            <a:r>
              <a:rPr lang="en-US" sz="1200" dirty="0" err="1"/>
              <a:t>Ahn</a:t>
            </a:r>
            <a:r>
              <a:rPr lang="en-US" sz="1200" dirty="0"/>
              <a:t>, Stephen R. Beard, </a:t>
            </a:r>
            <a:r>
              <a:rPr lang="en-US" sz="1200" dirty="0" err="1"/>
              <a:t>Taewook</a:t>
            </a:r>
            <a:r>
              <a:rPr lang="en-US" sz="1200" dirty="0"/>
              <a:t> Oh, and David I. August,  “</a:t>
            </a:r>
            <a:r>
              <a:rPr lang="en-US" sz="1200" dirty="0" err="1"/>
              <a:t>DynaSpAM</a:t>
            </a:r>
            <a:r>
              <a:rPr lang="en-US" sz="1200" dirty="0"/>
              <a:t>: Dynamic Spatial Architecture Mapping using Out of Order Instruction Schedules”, Proceedings of the 42nd International Symposium on Computer Architecture (ISCA), ISBN </a:t>
            </a:r>
            <a:r>
              <a:rPr lang="en-US" sz="1200" dirty="0"/>
              <a:t>978-1-4503-3402-</a:t>
            </a:r>
            <a:r>
              <a:rPr lang="en-US" sz="1200" dirty="0"/>
              <a:t>0/15/06, Portland, OR, USA, June 13-17, 2015</a:t>
            </a:r>
            <a:r>
              <a:rPr lang="en-US" sz="1200" dirty="0"/>
              <a:t>.</a:t>
            </a:r>
          </a:p>
          <a:p>
            <a:pPr lvl="1">
              <a:buFont typeface="+mj-lt"/>
              <a:buAutoNum type="arabicPeriod"/>
            </a:pPr>
            <a:r>
              <a:rPr lang="en-US" sz="1200" dirty="0"/>
              <a:t>Edin </a:t>
            </a:r>
            <a:r>
              <a:rPr lang="en-US" sz="1200" dirty="0" err="1"/>
              <a:t>Kadrik</a:t>
            </a:r>
            <a:r>
              <a:rPr lang="en-US" sz="1200" dirty="0"/>
              <a:t>, David </a:t>
            </a:r>
            <a:r>
              <a:rPr lang="en-US" sz="1200" dirty="0" err="1"/>
              <a:t>Lakata</a:t>
            </a:r>
            <a:r>
              <a:rPr lang="en-US" sz="1200" dirty="0"/>
              <a:t> and André </a:t>
            </a:r>
            <a:r>
              <a:rPr lang="en-US" sz="1200" dirty="0" err="1"/>
              <a:t>DeHon</a:t>
            </a:r>
            <a:r>
              <a:rPr lang="en-US" sz="1200" dirty="0"/>
              <a:t>, "Impact of Parallelism and Memory Architecture on FPGA Communication Energy", ACM Transactions on Reconfigurable Technology and Systems, Vol. 9, </a:t>
            </a:r>
            <a:r>
              <a:rPr lang="en-US" sz="1200" dirty="0"/>
              <a:t>to be published </a:t>
            </a:r>
            <a:r>
              <a:rPr lang="en-US" sz="1200" dirty="0"/>
              <a:t>date: 2016</a:t>
            </a:r>
            <a:r>
              <a:rPr lang="en-US" sz="1200" dirty="0"/>
              <a:t>. 0/15/06</a:t>
            </a:r>
            <a:r>
              <a:rPr lang="en-US" sz="1200" dirty="0"/>
              <a:t>, Portland, OR, USA, June 13-17, 2015</a:t>
            </a:r>
            <a:r>
              <a:rPr lang="en-US" sz="1200" dirty="0"/>
              <a:t>.</a:t>
            </a:r>
          </a:p>
          <a:p>
            <a:pPr lvl="1">
              <a:buFont typeface="+mj-lt"/>
              <a:buAutoNum type="arabicPeriod"/>
            </a:pPr>
            <a:r>
              <a:rPr lang="en-US" sz="1200" dirty="0"/>
              <a:t>“Demonstration of Applicability of PERFECT/PRACTICE Technology to TAILWIND </a:t>
            </a:r>
            <a:r>
              <a:rPr lang="en-US" sz="1200" dirty="0"/>
              <a:t>Processing</a:t>
            </a:r>
            <a:r>
              <a:rPr lang="en-US" sz="1200" dirty="0"/>
              <a:t>”, BAE </a:t>
            </a:r>
            <a:r>
              <a:rPr lang="en-US" sz="1200" dirty="0"/>
              <a:t>Systems Technical Report for DARPA </a:t>
            </a:r>
            <a:r>
              <a:rPr lang="en-US" sz="1200" dirty="0"/>
              <a:t>PERFECT </a:t>
            </a:r>
            <a:r>
              <a:rPr lang="en-US" sz="1200" dirty="0"/>
              <a:t>Program</a:t>
            </a:r>
          </a:p>
          <a:p>
            <a:pPr lvl="1">
              <a:buFont typeface="+mj-lt"/>
              <a:buAutoNum type="arabicPeriod"/>
            </a:pPr>
            <a:r>
              <a:rPr lang="en-US" sz="1200" dirty="0"/>
              <a:t>“Demonstration of Applicability of PERFECT-PRACTICE Technology to ARGUS‐IS Processing”, BAE Systems Technical Report for DARPA PERFECT Program</a:t>
            </a:r>
          </a:p>
        </p:txBody>
      </p:sp>
    </p:spTree>
    <p:extLst>
      <p:ext uri="{BB962C8B-B14F-4D97-AF65-F5344CB8AC3E}">
        <p14:creationId xmlns:p14="http://schemas.microsoft.com/office/powerpoint/2010/main" val="808648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p:txBody>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defRPr/>
            </a:pPr>
            <a:fld id="{78C10253-02BE-AF41-84C6-C4B3931274CE}" type="slidenum">
              <a:rPr lang="en-GB" altLang="en-US" sz="1050"/>
              <a:pPr>
                <a:spcBef>
                  <a:spcPct val="0"/>
                </a:spcBef>
                <a:buFontTx/>
                <a:buNone/>
                <a:defRPr/>
              </a:pPr>
              <a:t>3</a:t>
            </a:fld>
            <a:endParaRPr lang="en-GB" altLang="en-US" sz="1050"/>
          </a:p>
        </p:txBody>
      </p:sp>
      <p:sp>
        <p:nvSpPr>
          <p:cNvPr id="5123" name="Rectangle 2"/>
          <p:cNvSpPr>
            <a:spLocks noGrp="1" noChangeArrowheads="1"/>
          </p:cNvSpPr>
          <p:nvPr>
            <p:ph type="title"/>
          </p:nvPr>
        </p:nvSpPr>
        <p:spPr>
          <a:xfrm>
            <a:off x="1728788" y="366713"/>
            <a:ext cx="7034212" cy="546100"/>
          </a:xfrm>
        </p:spPr>
        <p:txBody>
          <a:bodyPr>
            <a:normAutofit fontScale="90000"/>
          </a:bodyPr>
          <a:lstStyle/>
          <a:p>
            <a:pPr eaLnBrk="1" hangingPunct="1"/>
            <a:r>
              <a:rPr lang="en-US" altLang="en-US"/>
              <a:t>ARGUS-IS System Components</a:t>
            </a:r>
            <a:endParaRPr lang="en-US" altLang="en-US" b="1">
              <a:solidFill>
                <a:schemeClr val="accent1"/>
              </a:solidFill>
            </a:endParaRPr>
          </a:p>
        </p:txBody>
      </p:sp>
      <p:pic>
        <p:nvPicPr>
          <p:cNvPr id="5124" name="Picture 3" descr="O:\7.0-Reference-Material\7.2-ARGUS-IS\7.2.2 Images\GSS2 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1192214"/>
            <a:ext cx="3556000"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 descr="CFPA 4 - 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0200" y="1270000"/>
            <a:ext cx="2319338"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52675" y="3536950"/>
            <a:ext cx="7367588" cy="707886"/>
          </a:xfrm>
          <a:prstGeom prst="rect">
            <a:avLst/>
          </a:prstGeom>
        </p:spPr>
        <p:txBody>
          <a:bodyPr>
            <a:spAutoFit/>
          </a:bodyPr>
          <a:lstStyle/>
          <a:p>
            <a:pPr>
              <a:defRPr/>
            </a:pPr>
            <a:r>
              <a:rPr lang="en-US" sz="2000" dirty="0">
                <a:latin typeface="+mj-lt"/>
                <a:ea typeface="Calibri" panose="020F0502020204030204" pitchFamily="34" charset="0"/>
                <a:cs typeface="Arial" panose="020B0604020202020204" pitchFamily="34" charset="0"/>
              </a:rPr>
              <a:t>ARGUS-IS system components. Left: sensor in 25” gimbal; Right: </a:t>
            </a:r>
            <a:r>
              <a:rPr lang="en-US" sz="2000" dirty="0" err="1">
                <a:latin typeface="+mj-lt"/>
                <a:ea typeface="Calibri" panose="020F0502020204030204" pitchFamily="34" charset="0"/>
                <a:cs typeface="Arial" panose="020B0604020202020204" pitchFamily="34" charset="0"/>
              </a:rPr>
              <a:t>CFPA</a:t>
            </a:r>
            <a:r>
              <a:rPr lang="en-US" sz="2000" dirty="0">
                <a:latin typeface="+mj-lt"/>
                <a:ea typeface="Calibri" panose="020F0502020204030204" pitchFamily="34" charset="0"/>
                <a:cs typeface="Arial" panose="020B0604020202020204" pitchFamily="34" charset="0"/>
              </a:rPr>
              <a:t> with 92 5 MPixel FPAs.</a:t>
            </a:r>
            <a:endParaRPr lang="en-US" sz="2000" dirty="0">
              <a:latin typeface="+mj-lt"/>
              <a:cs typeface="Arial" panose="020B0604020202020204" pitchFamily="34" charset="0"/>
            </a:endParaRPr>
          </a:p>
        </p:txBody>
      </p:sp>
      <p:pic>
        <p:nvPicPr>
          <p:cNvPr id="5127" name="Picture 4" descr="C:\chester\Projects\WAND\Integration and Test\Blackhawk Flight Test\TRR\APS LR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4300" y="4194176"/>
            <a:ext cx="3136900" cy="2189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5849938" y="5830888"/>
            <a:ext cx="2913062" cy="707886"/>
          </a:xfrm>
          <a:prstGeom prst="rect">
            <a:avLst/>
          </a:prstGeom>
        </p:spPr>
        <p:txBody>
          <a:bodyPr>
            <a:spAutoFit/>
          </a:bodyPr>
          <a:lstStyle/>
          <a:p>
            <a:pPr>
              <a:defRPr/>
            </a:pPr>
            <a:r>
              <a:rPr lang="en-US" sz="2000" dirty="0">
                <a:latin typeface="+mj-lt"/>
                <a:ea typeface="Calibri" panose="020F0502020204030204" pitchFamily="34" charset="0"/>
                <a:cs typeface="Arial" panose="020B0604020202020204" pitchFamily="34" charset="0"/>
              </a:rPr>
              <a:t>ARGUS-IS </a:t>
            </a:r>
            <a:r>
              <a:rPr lang="en-US" sz="2000" dirty="0">
                <a:latin typeface="+mj-lt"/>
                <a:ea typeface="Calibri" panose="020F0502020204030204" pitchFamily="34" charset="0"/>
                <a:cs typeface="Arial" panose="020B0604020202020204" pitchFamily="34" charset="0"/>
              </a:rPr>
              <a:t>ruggedized airborne processor</a:t>
            </a:r>
            <a:endParaRPr lang="en-US" sz="2000" dirty="0">
              <a:latin typeface="+mj-lt"/>
              <a:cs typeface="Arial" panose="020B0604020202020204" pitchFamily="34" charset="0"/>
            </a:endParaRPr>
          </a:p>
        </p:txBody>
      </p:sp>
    </p:spTree>
    <p:extLst>
      <p:ext uri="{BB962C8B-B14F-4D97-AF65-F5344CB8AC3E}">
        <p14:creationId xmlns:p14="http://schemas.microsoft.com/office/powerpoint/2010/main" val="665890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Solution</a:t>
            </a:r>
            <a:endParaRPr lang="en-US" dirty="0"/>
          </a:p>
        </p:txBody>
      </p:sp>
      <p:sp>
        <p:nvSpPr>
          <p:cNvPr id="3" name="Content Placeholder 2"/>
          <p:cNvSpPr>
            <a:spLocks noGrp="1"/>
          </p:cNvSpPr>
          <p:nvPr>
            <p:ph idx="1"/>
          </p:nvPr>
        </p:nvSpPr>
        <p:spPr/>
        <p:txBody>
          <a:bodyPr/>
          <a:lstStyle/>
          <a:p>
            <a:r>
              <a:rPr lang="en-US" dirty="0" smtClean="0"/>
              <a:t>Lower Voltage</a:t>
            </a:r>
          </a:p>
          <a:p>
            <a:r>
              <a:rPr lang="en-US" dirty="0" smtClean="0"/>
              <a:t>Light-Weight Checks</a:t>
            </a:r>
          </a:p>
          <a:p>
            <a:r>
              <a:rPr lang="en-US" dirty="0" smtClean="0"/>
              <a:t>Explore Parallelism</a:t>
            </a:r>
          </a:p>
          <a:p>
            <a:r>
              <a:rPr lang="en-US" dirty="0"/>
              <a:t>Continuous Hierarchy Memory</a:t>
            </a:r>
          </a:p>
          <a:p>
            <a:endParaRPr lang="en-US" dirty="0"/>
          </a:p>
        </p:txBody>
      </p:sp>
      <p:sp>
        <p:nvSpPr>
          <p:cNvPr id="4" name="Text Placeholder 3"/>
          <p:cNvSpPr>
            <a:spLocks noGrp="1"/>
          </p:cNvSpPr>
          <p:nvPr>
            <p:ph type="body" sz="quarter" idx="17"/>
          </p:nvPr>
        </p:nvSpPr>
        <p:spPr/>
        <p:txBody>
          <a:bodyPr>
            <a:normAutofit fontScale="70000" lnSpcReduction="20000"/>
          </a:bodyPr>
          <a:lstStyle/>
          <a:p>
            <a:endParaRPr lang="en-US"/>
          </a:p>
        </p:txBody>
      </p:sp>
    </p:spTree>
    <p:extLst>
      <p:ext uri="{BB962C8B-B14F-4D97-AF65-F5344CB8AC3E}">
        <p14:creationId xmlns:p14="http://schemas.microsoft.com/office/powerpoint/2010/main" val="235994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3087845" y="2578285"/>
            <a:ext cx="5252526" cy="3684640"/>
          </a:xfrm>
          <a:prstGeom prst="rect">
            <a:avLst/>
          </a:prstGeom>
          <a:gradFill flip="none" rotWithShape="1">
            <a:gsLst>
              <a:gs pos="0">
                <a:schemeClr val="accent1">
                  <a:shade val="51000"/>
                  <a:satMod val="130000"/>
                  <a:alpha val="14000"/>
                </a:schemeClr>
              </a:gs>
              <a:gs pos="80000">
                <a:schemeClr val="accent1">
                  <a:shade val="93000"/>
                  <a:satMod val="130000"/>
                  <a:alpha val="14000"/>
                </a:schemeClr>
              </a:gs>
              <a:gs pos="100000">
                <a:schemeClr val="accent1">
                  <a:shade val="94000"/>
                  <a:satMod val="135000"/>
                  <a:alpha val="14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0" y="320845"/>
            <a:ext cx="9144000" cy="685482"/>
          </a:xfrm>
        </p:spPr>
        <p:txBody>
          <a:bodyPr>
            <a:normAutofit fontScale="90000"/>
          </a:bodyPr>
          <a:lstStyle/>
          <a:p>
            <a:r>
              <a:rPr lang="en-US" dirty="0" smtClean="0"/>
              <a:t>ARGUS-IS context drives PERFECT energy improvements</a:t>
            </a:r>
            <a:endParaRPr lang="en-US" dirty="0"/>
          </a:p>
        </p:txBody>
      </p:sp>
      <p:sp>
        <p:nvSpPr>
          <p:cNvPr id="5" name="Footer Placeholder 4"/>
          <p:cNvSpPr>
            <a:spLocks noGrp="1"/>
          </p:cNvSpPr>
          <p:nvPr>
            <p:ph type="ftr" sz="quarter" idx="3"/>
          </p:nvPr>
        </p:nvSpPr>
        <p:spPr/>
        <p:txBody>
          <a:bodyPr/>
          <a:lstStyle/>
          <a:p>
            <a:r>
              <a:rPr lang="en-US" dirty="0" smtClean="0"/>
              <a:t>© BAE Systems 2013</a:t>
            </a:r>
            <a:endParaRPr lang="en-US" dirty="0"/>
          </a:p>
        </p:txBody>
      </p:sp>
      <p:pic>
        <p:nvPicPr>
          <p:cNvPr id="7" name="Content Placeholder 6" descr="2c_chip_architecture_label.pdf"/>
          <p:cNvPicPr>
            <a:picLocks noGrp="1" noChangeAspect="1"/>
          </p:cNvPicPr>
          <p:nvPr>
            <p:ph idx="1"/>
          </p:nvPr>
        </p:nvPicPr>
        <p:blipFill>
          <a:blip r:embed="rId3" cstate="print">
            <a:extLst>
              <a:ext uri="{28A0092B-C50C-407E-A947-70E740481C1C}">
                <a14:useLocalDpi xmlns:a14="http://schemas.microsoft.com/office/drawing/2010/main" val="0"/>
              </a:ext>
            </a:extLst>
          </a:blip>
          <a:srcRect t="13599" b="13599"/>
          <a:stretch>
            <a:fillRect/>
          </a:stretch>
        </p:blipFill>
        <p:spPr>
          <a:xfrm>
            <a:off x="4655921" y="5179656"/>
            <a:ext cx="2158365" cy="1161283"/>
          </a:xfrm>
        </p:spPr>
      </p:pic>
      <p:sp>
        <p:nvSpPr>
          <p:cNvPr id="8" name="Snip Single Corner Rectangle 7"/>
          <p:cNvSpPr/>
          <p:nvPr/>
        </p:nvSpPr>
        <p:spPr>
          <a:xfrm rot="16200000">
            <a:off x="3261779" y="3785404"/>
            <a:ext cx="1064652" cy="720364"/>
          </a:xfrm>
          <a:prstGeom prst="snip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a:t>Debayer</a:t>
            </a:r>
            <a:endParaRPr lang="en-US" sz="1400" dirty="0"/>
          </a:p>
        </p:txBody>
      </p:sp>
      <p:sp>
        <p:nvSpPr>
          <p:cNvPr id="9" name="Snip Single Corner Rectangle 8"/>
          <p:cNvSpPr/>
          <p:nvPr/>
        </p:nvSpPr>
        <p:spPr>
          <a:xfrm rot="16200000">
            <a:off x="5150235" y="3781310"/>
            <a:ext cx="1064654" cy="728554"/>
          </a:xfrm>
          <a:prstGeom prst="snip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Lucas-</a:t>
            </a:r>
            <a:r>
              <a:rPr lang="en-US" sz="1400" dirty="0" err="1"/>
              <a:t>Kanade</a:t>
            </a:r>
            <a:endParaRPr lang="en-US" sz="1400" dirty="0"/>
          </a:p>
        </p:txBody>
      </p:sp>
      <p:sp>
        <p:nvSpPr>
          <p:cNvPr id="10" name="Snip Single Corner Rectangle 9"/>
          <p:cNvSpPr/>
          <p:nvPr/>
        </p:nvSpPr>
        <p:spPr>
          <a:xfrm rot="16200000">
            <a:off x="7065029" y="3766080"/>
            <a:ext cx="1064654" cy="759014"/>
          </a:xfrm>
          <a:prstGeom prst="snip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Gaussian Mixture Model</a:t>
            </a:r>
          </a:p>
        </p:txBody>
      </p:sp>
      <p:sp>
        <p:nvSpPr>
          <p:cNvPr id="13" name="Right Brace 12"/>
          <p:cNvSpPr/>
          <p:nvPr/>
        </p:nvSpPr>
        <p:spPr>
          <a:xfrm rot="5400000">
            <a:off x="5454732" y="2514581"/>
            <a:ext cx="477161" cy="480382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2957872" y="5272446"/>
            <a:ext cx="1742019" cy="954107"/>
          </a:xfrm>
          <a:prstGeom prst="rect">
            <a:avLst/>
          </a:prstGeom>
          <a:noFill/>
        </p:spPr>
        <p:txBody>
          <a:bodyPr wrap="square" rtlCol="0">
            <a:spAutoFit/>
          </a:bodyPr>
          <a:lstStyle/>
          <a:p>
            <a:r>
              <a:rPr lang="en-US" sz="1400" dirty="0"/>
              <a:t>Measure energy on the PRACTICE LEARN WAMI implementation</a:t>
            </a:r>
          </a:p>
        </p:txBody>
      </p:sp>
      <p:sp>
        <p:nvSpPr>
          <p:cNvPr id="15" name="TextBox 14"/>
          <p:cNvSpPr txBox="1"/>
          <p:nvPr/>
        </p:nvSpPr>
        <p:spPr>
          <a:xfrm>
            <a:off x="1776414" y="1532194"/>
            <a:ext cx="2254814" cy="830997"/>
          </a:xfrm>
          <a:prstGeom prst="rect">
            <a:avLst/>
          </a:prstGeom>
          <a:noFill/>
        </p:spPr>
        <p:txBody>
          <a:bodyPr wrap="square" rtlCol="0">
            <a:spAutoFit/>
          </a:bodyPr>
          <a:lstStyle/>
          <a:p>
            <a:r>
              <a:rPr lang="en-US" sz="1600" dirty="0"/>
              <a:t>Measure energy on the ARGUS-IS WAMI pipeline components</a:t>
            </a:r>
          </a:p>
        </p:txBody>
      </p:sp>
      <p:pic>
        <p:nvPicPr>
          <p:cNvPr id="16" name="Picture 15"/>
          <p:cNvPicPr>
            <a:picLocks noChangeAspect="1"/>
          </p:cNvPicPr>
          <p:nvPr/>
        </p:nvPicPr>
        <p:blipFill rotWithShape="1">
          <a:blip r:embed="rId4"/>
          <a:srcRect t="9702" b="12861"/>
          <a:stretch/>
        </p:blipFill>
        <p:spPr>
          <a:xfrm>
            <a:off x="4348577" y="1335548"/>
            <a:ext cx="3266506" cy="1147097"/>
          </a:xfrm>
          <a:prstGeom prst="rect">
            <a:avLst/>
          </a:prstGeom>
        </p:spPr>
      </p:pic>
      <p:pic>
        <p:nvPicPr>
          <p:cNvPr id="17" name="Picture 16"/>
          <p:cNvPicPr>
            <a:picLocks noChangeAspect="1"/>
          </p:cNvPicPr>
          <p:nvPr/>
        </p:nvPicPr>
        <p:blipFill rotWithShape="1">
          <a:blip r:embed="rId5"/>
          <a:srcRect l="12269" t="-20837" r="13526" b="-18949"/>
          <a:stretch/>
        </p:blipFill>
        <p:spPr>
          <a:xfrm>
            <a:off x="1866543" y="2668030"/>
            <a:ext cx="703385" cy="731520"/>
          </a:xfrm>
          <a:prstGeom prst="ellipse">
            <a:avLst/>
          </a:prstGeom>
        </p:spPr>
      </p:pic>
      <p:pic>
        <p:nvPicPr>
          <p:cNvPr id="18" name="Picture 17"/>
          <p:cNvPicPr>
            <a:picLocks noChangeAspect="1"/>
          </p:cNvPicPr>
          <p:nvPr/>
        </p:nvPicPr>
        <p:blipFill>
          <a:blip r:embed="rId6"/>
          <a:stretch>
            <a:fillRect/>
          </a:stretch>
        </p:blipFill>
        <p:spPr>
          <a:xfrm>
            <a:off x="3291401" y="2668030"/>
            <a:ext cx="1125415" cy="731520"/>
          </a:xfrm>
          <a:prstGeom prst="rect">
            <a:avLst/>
          </a:prstGeom>
        </p:spPr>
      </p:pic>
      <p:pic>
        <p:nvPicPr>
          <p:cNvPr id="20" name="Picture 19"/>
          <p:cNvPicPr>
            <a:picLocks noChangeAspect="1"/>
          </p:cNvPicPr>
          <p:nvPr/>
        </p:nvPicPr>
        <p:blipFill>
          <a:blip r:embed="rId7"/>
          <a:stretch>
            <a:fillRect/>
          </a:stretch>
        </p:blipFill>
        <p:spPr>
          <a:xfrm>
            <a:off x="7474890" y="2773462"/>
            <a:ext cx="772757" cy="607636"/>
          </a:xfrm>
          <a:prstGeom prst="rect">
            <a:avLst/>
          </a:prstGeom>
        </p:spPr>
      </p:pic>
      <p:pic>
        <p:nvPicPr>
          <p:cNvPr id="21" name="Picture 20"/>
          <p:cNvPicPr>
            <a:picLocks noChangeAspect="1"/>
          </p:cNvPicPr>
          <p:nvPr/>
        </p:nvPicPr>
        <p:blipFill>
          <a:blip r:embed="rId8"/>
          <a:stretch>
            <a:fillRect/>
          </a:stretch>
        </p:blipFill>
        <p:spPr>
          <a:xfrm>
            <a:off x="6734336" y="2764318"/>
            <a:ext cx="757659" cy="612648"/>
          </a:xfrm>
          <a:prstGeom prst="rect">
            <a:avLst/>
          </a:prstGeom>
        </p:spPr>
      </p:pic>
      <p:pic>
        <p:nvPicPr>
          <p:cNvPr id="22" name="Picture 21"/>
          <p:cNvPicPr>
            <a:picLocks noChangeAspect="1"/>
          </p:cNvPicPr>
          <p:nvPr/>
        </p:nvPicPr>
        <p:blipFill>
          <a:blip r:embed="rId9"/>
          <a:stretch>
            <a:fillRect/>
          </a:stretch>
        </p:blipFill>
        <p:spPr>
          <a:xfrm>
            <a:off x="8895255" y="2668030"/>
            <a:ext cx="1315494" cy="731520"/>
          </a:xfrm>
          <a:prstGeom prst="rect">
            <a:avLst/>
          </a:prstGeom>
        </p:spPr>
      </p:pic>
      <p:cxnSp>
        <p:nvCxnSpPr>
          <p:cNvPr id="24" name="Straight Connector 23"/>
          <p:cNvCxnSpPr/>
          <p:nvPr/>
        </p:nvCxnSpPr>
        <p:spPr>
          <a:xfrm flipH="1">
            <a:off x="1866542" y="2212258"/>
            <a:ext cx="4270426" cy="455772"/>
          </a:xfrm>
          <a:prstGeom prst="line">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948130" y="2154904"/>
            <a:ext cx="3467459" cy="513127"/>
          </a:xfrm>
          <a:prstGeom prst="line">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740792" y="3311200"/>
            <a:ext cx="867032" cy="276999"/>
          </a:xfrm>
          <a:prstGeom prst="rect">
            <a:avLst/>
          </a:prstGeom>
          <a:noFill/>
        </p:spPr>
        <p:txBody>
          <a:bodyPr wrap="none" rtlCol="0">
            <a:spAutoFit/>
          </a:bodyPr>
          <a:lstStyle/>
          <a:p>
            <a:r>
              <a:rPr lang="en-US" sz="1200" dirty="0"/>
              <a:t>Raw image</a:t>
            </a:r>
          </a:p>
        </p:txBody>
      </p:sp>
      <p:sp>
        <p:nvSpPr>
          <p:cNvPr id="29" name="TextBox 28"/>
          <p:cNvSpPr txBox="1"/>
          <p:nvPr/>
        </p:nvSpPr>
        <p:spPr>
          <a:xfrm>
            <a:off x="3291401" y="3311200"/>
            <a:ext cx="984565" cy="276999"/>
          </a:xfrm>
          <a:prstGeom prst="rect">
            <a:avLst/>
          </a:prstGeom>
          <a:noFill/>
        </p:spPr>
        <p:txBody>
          <a:bodyPr wrap="none" rtlCol="0">
            <a:spAutoFit/>
          </a:bodyPr>
          <a:lstStyle/>
          <a:p>
            <a:r>
              <a:rPr lang="en-US" sz="1200" dirty="0"/>
              <a:t>Demosaicing</a:t>
            </a:r>
          </a:p>
        </p:txBody>
      </p:sp>
      <p:sp>
        <p:nvSpPr>
          <p:cNvPr id="30" name="TextBox 29"/>
          <p:cNvSpPr txBox="1"/>
          <p:nvPr/>
        </p:nvSpPr>
        <p:spPr>
          <a:xfrm>
            <a:off x="5139460" y="3326506"/>
            <a:ext cx="930896" cy="276999"/>
          </a:xfrm>
          <a:prstGeom prst="rect">
            <a:avLst/>
          </a:prstGeom>
          <a:noFill/>
        </p:spPr>
        <p:txBody>
          <a:bodyPr wrap="none" rtlCol="0">
            <a:spAutoFit/>
          </a:bodyPr>
          <a:lstStyle/>
          <a:p>
            <a:r>
              <a:rPr lang="en-US" sz="1200" dirty="0"/>
              <a:t>Registration</a:t>
            </a:r>
          </a:p>
        </p:txBody>
      </p:sp>
      <p:sp>
        <p:nvSpPr>
          <p:cNvPr id="31" name="TextBox 30"/>
          <p:cNvSpPr txBox="1"/>
          <p:nvPr/>
        </p:nvSpPr>
        <p:spPr>
          <a:xfrm>
            <a:off x="6694803" y="3329488"/>
            <a:ext cx="2110962" cy="276999"/>
          </a:xfrm>
          <a:prstGeom prst="rect">
            <a:avLst/>
          </a:prstGeom>
          <a:noFill/>
        </p:spPr>
        <p:txBody>
          <a:bodyPr wrap="none" rtlCol="0">
            <a:spAutoFit/>
          </a:bodyPr>
          <a:lstStyle/>
          <a:p>
            <a:r>
              <a:rPr lang="en-US" sz="1200" dirty="0"/>
              <a:t>Motion Detection and Tracking</a:t>
            </a:r>
          </a:p>
        </p:txBody>
      </p:sp>
      <p:sp>
        <p:nvSpPr>
          <p:cNvPr id="32" name="TextBox 31"/>
          <p:cNvSpPr txBox="1"/>
          <p:nvPr/>
        </p:nvSpPr>
        <p:spPr>
          <a:xfrm>
            <a:off x="9056040" y="3336262"/>
            <a:ext cx="898387" cy="276999"/>
          </a:xfrm>
          <a:prstGeom prst="rect">
            <a:avLst/>
          </a:prstGeom>
          <a:noFill/>
        </p:spPr>
        <p:txBody>
          <a:bodyPr wrap="none" rtlCol="0">
            <a:spAutoFit/>
          </a:bodyPr>
          <a:lstStyle/>
          <a:p>
            <a:r>
              <a:rPr lang="en-US" sz="1200" dirty="0"/>
              <a:t>Final Image</a:t>
            </a:r>
          </a:p>
        </p:txBody>
      </p:sp>
      <p:sp>
        <p:nvSpPr>
          <p:cNvPr id="35" name="Pentagon 34"/>
          <p:cNvSpPr/>
          <p:nvPr/>
        </p:nvSpPr>
        <p:spPr>
          <a:xfrm>
            <a:off x="2695677" y="2934728"/>
            <a:ext cx="409678" cy="219788"/>
          </a:xfrm>
          <a:prstGeom prst="homePlat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6" name="Pentagon 35"/>
          <p:cNvSpPr/>
          <p:nvPr/>
        </p:nvSpPr>
        <p:spPr>
          <a:xfrm>
            <a:off x="4572159" y="2977234"/>
            <a:ext cx="409678" cy="219788"/>
          </a:xfrm>
          <a:prstGeom prst="homePlat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7" name="Pentagon 36"/>
          <p:cNvSpPr/>
          <p:nvPr/>
        </p:nvSpPr>
        <p:spPr>
          <a:xfrm>
            <a:off x="6263511" y="2977234"/>
            <a:ext cx="409678" cy="219788"/>
          </a:xfrm>
          <a:prstGeom prst="homePlat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8" name="Pentagon 37"/>
          <p:cNvSpPr/>
          <p:nvPr/>
        </p:nvSpPr>
        <p:spPr>
          <a:xfrm>
            <a:off x="8339087" y="2934728"/>
            <a:ext cx="409678" cy="219788"/>
          </a:xfrm>
          <a:prstGeom prst="homePlat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pic>
        <p:nvPicPr>
          <p:cNvPr id="1026" name="Picture 2" descr="http://imagebank.osa.org/getImage.xqy?img=LmxhcmdlLG9lLTIwLTE5LTIxMDUzLWcwMDQ"/>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84821" y="2681552"/>
            <a:ext cx="909549" cy="685800"/>
          </a:xfrm>
          <a:prstGeom prst="rect">
            <a:avLst/>
          </a:prstGeom>
          <a:noFill/>
          <a:extLst>
            <a:ext uri="{909E8E84-426E-40DD-AFC4-6F175D3DCCD1}">
              <a14:hiddenFill xmlns:a14="http://schemas.microsoft.com/office/drawing/2010/main">
                <a:solidFill>
                  <a:srgbClr val="FFFFFF"/>
                </a:solidFill>
              </a14:hiddenFill>
            </a:ext>
          </a:extLst>
        </p:spPr>
      </p:pic>
      <p:sp>
        <p:nvSpPr>
          <p:cNvPr id="34" name="Slide Number Placeholder 5"/>
          <p:cNvSpPr txBox="1">
            <a:spLocks/>
          </p:cNvSpPr>
          <p:nvPr/>
        </p:nvSpPr>
        <p:spPr bwMode="auto">
          <a:xfrm>
            <a:off x="9288381" y="6535469"/>
            <a:ext cx="1315721"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GB"/>
            </a:defPPr>
            <a:lvl1pPr algn="r" rtl="0" eaLnBrk="1" fontAlgn="base" hangingPunct="1">
              <a:spcBef>
                <a:spcPct val="0"/>
              </a:spcBef>
              <a:spcAft>
                <a:spcPct val="0"/>
              </a:spcAft>
              <a:defRPr sz="900" kern="1200" baseline="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baseline="-250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baseline="-250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baseline="-250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baseline="-250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baseline="-250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baseline="-250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baseline="-250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baseline="-25000">
                <a:solidFill>
                  <a:schemeClr val="tx1"/>
                </a:solidFill>
                <a:latin typeface="Arial" panose="020B0604020202020204" pitchFamily="34" charset="0"/>
                <a:ea typeface="+mn-ea"/>
                <a:cs typeface="Arial" panose="020B0604020202020204" pitchFamily="34" charset="0"/>
              </a:defRPr>
            </a:lvl9pPr>
          </a:lstStyle>
          <a:p>
            <a:pPr>
              <a:defRPr/>
            </a:pPr>
            <a:r>
              <a:rPr lang="en-US" dirty="0"/>
              <a:t>4</a:t>
            </a:r>
          </a:p>
        </p:txBody>
      </p:sp>
      <p:pic>
        <p:nvPicPr>
          <p:cNvPr id="205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46686" y="3613261"/>
            <a:ext cx="3697653" cy="3117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33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10437706" y="6557161"/>
            <a:ext cx="1754295" cy="365125"/>
          </a:xfrm>
          <a:prstGeom prst="rect">
            <a:avLst/>
          </a:prstGeom>
        </p:spPr>
        <p:txBody>
          <a:bodyPr/>
          <a:lstStyle/>
          <a:p>
            <a:pPr>
              <a:defRPr/>
            </a:pPr>
            <a:fld id="{7DB62B24-C2A0-034C-9059-C73DB2542FFC}" type="slidenum">
              <a:rPr lang="en-US" smtClean="0"/>
              <a:pPr>
                <a:defRPr/>
              </a:pPr>
              <a:t>6</a:t>
            </a:fld>
            <a:endParaRPr lang="en-US" dirty="0"/>
          </a:p>
        </p:txBody>
      </p:sp>
      <p:grpSp>
        <p:nvGrpSpPr>
          <p:cNvPr id="2" name="Group 33"/>
          <p:cNvGrpSpPr/>
          <p:nvPr/>
        </p:nvGrpSpPr>
        <p:grpSpPr>
          <a:xfrm>
            <a:off x="2968530" y="0"/>
            <a:ext cx="6608328" cy="938456"/>
            <a:chOff x="1767400" y="2668030"/>
            <a:chExt cx="4956246" cy="938456"/>
          </a:xfrm>
        </p:grpSpPr>
        <p:pic>
          <p:nvPicPr>
            <p:cNvPr id="25" name="Picture 24"/>
            <p:cNvPicPr>
              <a:picLocks noChangeAspect="1"/>
            </p:cNvPicPr>
            <p:nvPr/>
          </p:nvPicPr>
          <p:blipFill>
            <a:blip r:embed="rId3"/>
            <a:stretch>
              <a:fillRect/>
            </a:stretch>
          </p:blipFill>
          <p:spPr>
            <a:xfrm>
              <a:off x="1767400" y="2668030"/>
              <a:ext cx="1125415" cy="731520"/>
            </a:xfrm>
            <a:prstGeom prst="rect">
              <a:avLst/>
            </a:prstGeom>
          </p:spPr>
        </p:pic>
        <p:pic>
          <p:nvPicPr>
            <p:cNvPr id="26" name="Picture 25"/>
            <p:cNvPicPr>
              <a:picLocks noChangeAspect="1"/>
            </p:cNvPicPr>
            <p:nvPr/>
          </p:nvPicPr>
          <p:blipFill>
            <a:blip r:embed="rId4"/>
            <a:stretch>
              <a:fillRect/>
            </a:stretch>
          </p:blipFill>
          <p:spPr>
            <a:xfrm>
              <a:off x="5950889" y="2773462"/>
              <a:ext cx="772757" cy="607636"/>
            </a:xfrm>
            <a:prstGeom prst="rect">
              <a:avLst/>
            </a:prstGeom>
          </p:spPr>
        </p:pic>
        <p:pic>
          <p:nvPicPr>
            <p:cNvPr id="27" name="Picture 26"/>
            <p:cNvPicPr>
              <a:picLocks noChangeAspect="1"/>
            </p:cNvPicPr>
            <p:nvPr/>
          </p:nvPicPr>
          <p:blipFill>
            <a:blip r:embed="rId5"/>
            <a:stretch>
              <a:fillRect/>
            </a:stretch>
          </p:blipFill>
          <p:spPr>
            <a:xfrm>
              <a:off x="5210335" y="2764318"/>
              <a:ext cx="757659" cy="612648"/>
            </a:xfrm>
            <a:prstGeom prst="rect">
              <a:avLst/>
            </a:prstGeom>
          </p:spPr>
        </p:pic>
        <p:sp>
          <p:nvSpPr>
            <p:cNvPr id="28" name="TextBox 27"/>
            <p:cNvSpPr txBox="1"/>
            <p:nvPr/>
          </p:nvSpPr>
          <p:spPr>
            <a:xfrm>
              <a:off x="1767400" y="3311199"/>
              <a:ext cx="738424" cy="276999"/>
            </a:xfrm>
            <a:prstGeom prst="rect">
              <a:avLst/>
            </a:prstGeom>
            <a:noFill/>
          </p:spPr>
          <p:txBody>
            <a:bodyPr wrap="none" rtlCol="0">
              <a:spAutoFit/>
            </a:bodyPr>
            <a:lstStyle/>
            <a:p>
              <a:r>
                <a:rPr lang="en-US" sz="1200" dirty="0" smtClean="0"/>
                <a:t>Demosaicing</a:t>
              </a:r>
              <a:endParaRPr lang="en-US" sz="1200" dirty="0"/>
            </a:p>
          </p:txBody>
        </p:sp>
        <p:sp>
          <p:nvSpPr>
            <p:cNvPr id="29" name="TextBox 28"/>
            <p:cNvSpPr txBox="1"/>
            <p:nvPr/>
          </p:nvSpPr>
          <p:spPr>
            <a:xfrm>
              <a:off x="3615460" y="3326505"/>
              <a:ext cx="698028" cy="276999"/>
            </a:xfrm>
            <a:prstGeom prst="rect">
              <a:avLst/>
            </a:prstGeom>
            <a:noFill/>
          </p:spPr>
          <p:txBody>
            <a:bodyPr wrap="none" rtlCol="0">
              <a:spAutoFit/>
            </a:bodyPr>
            <a:lstStyle/>
            <a:p>
              <a:r>
                <a:rPr lang="en-US" sz="1200" dirty="0" smtClean="0"/>
                <a:t>Registration</a:t>
              </a:r>
              <a:endParaRPr lang="en-US" sz="1200" dirty="0"/>
            </a:p>
          </p:txBody>
        </p:sp>
        <p:sp>
          <p:nvSpPr>
            <p:cNvPr id="30" name="TextBox 29"/>
            <p:cNvSpPr txBox="1"/>
            <p:nvPr/>
          </p:nvSpPr>
          <p:spPr>
            <a:xfrm>
              <a:off x="4904103" y="3329487"/>
              <a:ext cx="1583029" cy="276999"/>
            </a:xfrm>
            <a:prstGeom prst="rect">
              <a:avLst/>
            </a:prstGeom>
            <a:noFill/>
          </p:spPr>
          <p:txBody>
            <a:bodyPr wrap="none" rtlCol="0">
              <a:spAutoFit/>
            </a:bodyPr>
            <a:lstStyle/>
            <a:p>
              <a:r>
                <a:rPr lang="en-US" sz="1200" dirty="0" smtClean="0"/>
                <a:t>Motion Detection and Tracking</a:t>
              </a:r>
              <a:endParaRPr lang="en-US" sz="1200" dirty="0"/>
            </a:p>
          </p:txBody>
        </p:sp>
        <p:sp>
          <p:nvSpPr>
            <p:cNvPr id="31" name="Pentagon 30"/>
            <p:cNvSpPr/>
            <p:nvPr/>
          </p:nvSpPr>
          <p:spPr>
            <a:xfrm>
              <a:off x="3048159" y="2977234"/>
              <a:ext cx="409678" cy="219788"/>
            </a:xfrm>
            <a:prstGeom prst="homePlat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2" name="Pentagon 31"/>
            <p:cNvSpPr/>
            <p:nvPr/>
          </p:nvSpPr>
          <p:spPr>
            <a:xfrm>
              <a:off x="4739511" y="2977234"/>
              <a:ext cx="409678" cy="219788"/>
            </a:xfrm>
            <a:prstGeom prst="homePlat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pic>
          <p:nvPicPr>
            <p:cNvPr id="33" name="Picture 2" descr="http://imagebank.osa.org/getImage.xqy?img=LmxhcmdlLG9lLTIwLTE5LTIxMDUzLWcwMDQ"/>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60820" y="2681552"/>
              <a:ext cx="909549" cy="6858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6" name="Table 35"/>
          <p:cNvGraphicFramePr>
            <a:graphicFrameLocks noGrp="1"/>
          </p:cNvGraphicFramePr>
          <p:nvPr>
            <p:extLst>
              <p:ext uri="{D42A27DB-BD31-4B8C-83A1-F6EECF244321}">
                <p14:modId xmlns:p14="http://schemas.microsoft.com/office/powerpoint/2010/main" val="2520743131"/>
              </p:ext>
            </p:extLst>
          </p:nvPr>
        </p:nvGraphicFramePr>
        <p:xfrm>
          <a:off x="406395" y="1728534"/>
          <a:ext cx="11347121" cy="4105807"/>
        </p:xfrm>
        <a:graphic>
          <a:graphicData uri="http://schemas.openxmlformats.org/drawingml/2006/table">
            <a:tbl>
              <a:tblPr firstRow="1" bandRow="1">
                <a:tableStyleId>{5C22544A-7EE6-4342-B048-85BDC9FD1C3A}</a:tableStyleId>
              </a:tblPr>
              <a:tblGrid>
                <a:gridCol w="1454489"/>
                <a:gridCol w="2327884"/>
                <a:gridCol w="1891187"/>
                <a:gridCol w="1891187"/>
                <a:gridCol w="1891187"/>
                <a:gridCol w="1891187"/>
              </a:tblGrid>
              <a:tr h="397045">
                <a:tc>
                  <a:txBody>
                    <a:bodyPr/>
                    <a:lstStyle/>
                    <a:p>
                      <a:endParaRPr lang="en-US" sz="1800" dirty="0"/>
                    </a:p>
                  </a:txBody>
                  <a:tcPr marL="121920" marR="121920"/>
                </a:tc>
                <a:tc>
                  <a:txBody>
                    <a:bodyPr/>
                    <a:lstStyle/>
                    <a:p>
                      <a:endParaRPr lang="en-US" sz="1800"/>
                    </a:p>
                  </a:txBody>
                  <a:tcPr marL="121920" marR="121920"/>
                </a:tc>
                <a:tc>
                  <a:txBody>
                    <a:bodyPr/>
                    <a:lstStyle/>
                    <a:p>
                      <a:r>
                        <a:rPr lang="en-US" sz="1800" dirty="0" err="1" smtClean="0"/>
                        <a:t>Debayer</a:t>
                      </a:r>
                      <a:endParaRPr lang="en-US" sz="1800" dirty="0"/>
                    </a:p>
                  </a:txBody>
                  <a:tcPr marL="121920" marR="121920"/>
                </a:tc>
                <a:tc>
                  <a:txBody>
                    <a:bodyPr/>
                    <a:lstStyle/>
                    <a:p>
                      <a:r>
                        <a:rPr lang="en-US" sz="1800" dirty="0" smtClean="0"/>
                        <a:t>LK</a:t>
                      </a:r>
                      <a:endParaRPr lang="en-US" sz="1800" dirty="0"/>
                    </a:p>
                  </a:txBody>
                  <a:tcPr marL="121920" marR="121920"/>
                </a:tc>
                <a:tc>
                  <a:txBody>
                    <a:bodyPr/>
                    <a:lstStyle/>
                    <a:p>
                      <a:r>
                        <a:rPr lang="en-US" sz="1800" dirty="0" smtClean="0"/>
                        <a:t>GMM</a:t>
                      </a:r>
                      <a:endParaRPr lang="en-US" sz="1800" dirty="0"/>
                    </a:p>
                  </a:txBody>
                  <a:tcPr marL="121920" marR="121920"/>
                </a:tc>
                <a:tc>
                  <a:txBody>
                    <a:bodyPr/>
                    <a:lstStyle/>
                    <a:p>
                      <a:r>
                        <a:rPr lang="en-US" sz="1800" dirty="0" smtClean="0"/>
                        <a:t>WAMI</a:t>
                      </a:r>
                      <a:endParaRPr lang="en-US" sz="1800" dirty="0"/>
                    </a:p>
                  </a:txBody>
                  <a:tcPr marL="121920" marR="121920"/>
                </a:tc>
              </a:tr>
              <a:tr h="511447">
                <a:tc>
                  <a:txBody>
                    <a:bodyPr/>
                    <a:lstStyle/>
                    <a:p>
                      <a:endParaRPr lang="en-US" sz="1800"/>
                    </a:p>
                  </a:txBody>
                  <a:tcPr marL="121920" marR="121920"/>
                </a:tc>
                <a:tc>
                  <a:txBody>
                    <a:bodyPr/>
                    <a:lstStyle/>
                    <a:p>
                      <a:r>
                        <a:rPr lang="en-US" sz="1800" dirty="0" err="1" smtClean="0"/>
                        <a:t>PEs</a:t>
                      </a:r>
                      <a:endParaRPr lang="en-US" sz="1800" dirty="0"/>
                    </a:p>
                  </a:txBody>
                  <a:tcPr marL="121920" marR="121920"/>
                </a:tc>
                <a:tc>
                  <a:txBody>
                    <a:bodyPr/>
                    <a:lstStyle/>
                    <a:p>
                      <a:pPr algn="ctr"/>
                      <a:r>
                        <a:rPr lang="en-US" sz="1800" dirty="0" smtClean="0"/>
                        <a:t>1</a:t>
                      </a:r>
                      <a:endParaRPr lang="en-US" sz="1800" dirty="0"/>
                    </a:p>
                  </a:txBody>
                  <a:tcPr marL="121920" marR="121920"/>
                </a:tc>
                <a:tc>
                  <a:txBody>
                    <a:bodyPr/>
                    <a:lstStyle/>
                    <a:p>
                      <a:pPr algn="ctr"/>
                      <a:r>
                        <a:rPr lang="en-US" sz="1800" dirty="0" smtClean="0"/>
                        <a:t>4</a:t>
                      </a:r>
                      <a:endParaRPr lang="en-US" sz="1800" dirty="0"/>
                    </a:p>
                  </a:txBody>
                  <a:tcPr marL="121920" marR="121920"/>
                </a:tc>
                <a:tc>
                  <a:txBody>
                    <a:bodyPr/>
                    <a:lstStyle/>
                    <a:p>
                      <a:pPr algn="ctr"/>
                      <a:r>
                        <a:rPr lang="en-US" sz="1800" dirty="0" smtClean="0"/>
                        <a:t>8</a:t>
                      </a:r>
                      <a:endParaRPr lang="en-US" sz="1800" dirty="0"/>
                    </a:p>
                  </a:txBody>
                  <a:tcPr marL="121920" marR="121920"/>
                </a:tc>
                <a:tc>
                  <a:txBody>
                    <a:bodyPr/>
                    <a:lstStyle/>
                    <a:p>
                      <a:pPr algn="ctr"/>
                      <a:r>
                        <a:rPr lang="en-US" sz="1800" dirty="0" smtClean="0"/>
                        <a:t>(4,4,4)</a:t>
                      </a:r>
                      <a:endParaRPr lang="en-US" sz="1800" dirty="0"/>
                    </a:p>
                  </a:txBody>
                  <a:tcPr marL="121920" marR="121920"/>
                </a:tc>
              </a:tr>
              <a:tr h="511447">
                <a:tc>
                  <a:txBody>
                    <a:bodyPr/>
                    <a:lstStyle/>
                    <a:p>
                      <a:endParaRPr lang="en-US" sz="1800"/>
                    </a:p>
                  </a:txBody>
                  <a:tcPr marL="121920" marR="121920"/>
                </a:tc>
                <a:tc>
                  <a:txBody>
                    <a:bodyPr/>
                    <a:lstStyle/>
                    <a:p>
                      <a:r>
                        <a:rPr lang="en-US" sz="1800" dirty="0" smtClean="0"/>
                        <a:t>Ops/Cycle</a:t>
                      </a:r>
                      <a:endParaRPr lang="en-US" sz="1800" dirty="0"/>
                    </a:p>
                  </a:txBody>
                  <a:tcPr marL="121920" marR="121920"/>
                </a:tc>
                <a:tc>
                  <a:txBody>
                    <a:bodyPr/>
                    <a:lstStyle/>
                    <a:p>
                      <a:pPr algn="ctr" fontAlgn="b"/>
                      <a:r>
                        <a:rPr lang="en-US" sz="1800" b="0" i="0" u="none" strike="noStrike">
                          <a:latin typeface="Arial"/>
                        </a:rPr>
                        <a:t>20</a:t>
                      </a:r>
                    </a:p>
                  </a:txBody>
                  <a:tcPr marL="16933" marR="16933" marT="12700" marB="0" anchor="b"/>
                </a:tc>
                <a:tc>
                  <a:txBody>
                    <a:bodyPr/>
                    <a:lstStyle/>
                    <a:p>
                      <a:pPr algn="ctr" fontAlgn="b"/>
                      <a:r>
                        <a:rPr lang="en-US" sz="1800" b="0" i="0" u="none" strike="noStrike">
                          <a:latin typeface="Arial"/>
                        </a:rPr>
                        <a:t>220</a:t>
                      </a:r>
                    </a:p>
                  </a:txBody>
                  <a:tcPr marL="16933" marR="16933" marT="12700" marB="0" anchor="b"/>
                </a:tc>
                <a:tc>
                  <a:txBody>
                    <a:bodyPr/>
                    <a:lstStyle/>
                    <a:p>
                      <a:pPr algn="ctr" fontAlgn="b"/>
                      <a:r>
                        <a:rPr lang="en-US" sz="1800" b="0" i="0" u="none" strike="noStrike">
                          <a:latin typeface="Arial"/>
                        </a:rPr>
                        <a:t>680</a:t>
                      </a:r>
                    </a:p>
                  </a:txBody>
                  <a:tcPr marL="16933" marR="16933" marT="12700" marB="0" anchor="b"/>
                </a:tc>
                <a:tc>
                  <a:txBody>
                    <a:bodyPr/>
                    <a:lstStyle/>
                    <a:p>
                      <a:pPr algn="ctr" fontAlgn="b"/>
                      <a:r>
                        <a:rPr lang="en-US" sz="1800" b="0" i="0" u="none" strike="noStrike">
                          <a:latin typeface="Arial"/>
                        </a:rPr>
                        <a:t>360</a:t>
                      </a:r>
                    </a:p>
                  </a:txBody>
                  <a:tcPr marL="16933" marR="16933" marT="12700" marB="0" anchor="b"/>
                </a:tc>
              </a:tr>
              <a:tr h="511447">
                <a:tc>
                  <a:txBody>
                    <a:bodyPr/>
                    <a:lstStyle/>
                    <a:p>
                      <a:endParaRPr lang="en-US" sz="1800"/>
                    </a:p>
                  </a:txBody>
                  <a:tcPr marL="121920" marR="121920"/>
                </a:tc>
                <a:tc>
                  <a:txBody>
                    <a:bodyPr/>
                    <a:lstStyle/>
                    <a:p>
                      <a:r>
                        <a:rPr lang="en-US" sz="1800" dirty="0" smtClean="0"/>
                        <a:t>Area (cm</a:t>
                      </a:r>
                      <a:r>
                        <a:rPr lang="en-US" sz="1800" baseline="30000" dirty="0" smtClean="0"/>
                        <a:t>2</a:t>
                      </a:r>
                      <a:r>
                        <a:rPr lang="en-US" sz="1800" dirty="0" smtClean="0"/>
                        <a:t>)</a:t>
                      </a:r>
                      <a:endParaRPr lang="en-US" sz="1800" dirty="0"/>
                    </a:p>
                  </a:txBody>
                  <a:tcPr marL="121920" marR="121920"/>
                </a:tc>
                <a:tc>
                  <a:txBody>
                    <a:bodyPr/>
                    <a:lstStyle/>
                    <a:p>
                      <a:pPr algn="ctr" fontAlgn="b"/>
                      <a:r>
                        <a:rPr lang="en-US" sz="1800" b="0" i="0" u="none" strike="noStrike">
                          <a:latin typeface="Arial"/>
                        </a:rPr>
                        <a:t>0.0046</a:t>
                      </a:r>
                    </a:p>
                  </a:txBody>
                  <a:tcPr marL="16933" marR="16933" marT="12700" marB="0" anchor="b"/>
                </a:tc>
                <a:tc>
                  <a:txBody>
                    <a:bodyPr/>
                    <a:lstStyle/>
                    <a:p>
                      <a:pPr algn="ctr" fontAlgn="b"/>
                      <a:r>
                        <a:rPr lang="en-US" sz="1800" b="0" i="0" u="none" strike="noStrike">
                          <a:latin typeface="Arial"/>
                        </a:rPr>
                        <a:t>0.33</a:t>
                      </a:r>
                    </a:p>
                  </a:txBody>
                  <a:tcPr marL="16933" marR="16933" marT="12700" marB="0" anchor="b"/>
                </a:tc>
                <a:tc>
                  <a:txBody>
                    <a:bodyPr/>
                    <a:lstStyle/>
                    <a:p>
                      <a:pPr algn="ctr" fontAlgn="b"/>
                      <a:r>
                        <a:rPr lang="en-US" sz="1800" b="0" i="0" u="none" strike="noStrike">
                          <a:latin typeface="Arial"/>
                        </a:rPr>
                        <a:t>0.2</a:t>
                      </a:r>
                    </a:p>
                  </a:txBody>
                  <a:tcPr marL="16933" marR="16933" marT="12700" marB="0" anchor="b"/>
                </a:tc>
                <a:tc>
                  <a:txBody>
                    <a:bodyPr/>
                    <a:lstStyle/>
                    <a:p>
                      <a:pPr algn="ctr" fontAlgn="b"/>
                      <a:r>
                        <a:rPr lang="en-US" sz="1800" b="0" i="0" u="none" strike="noStrike">
                          <a:latin typeface="Arial"/>
                        </a:rPr>
                        <a:t>0.55</a:t>
                      </a:r>
                    </a:p>
                  </a:txBody>
                  <a:tcPr marL="16933" marR="16933" marT="12700" marB="0" anchor="b"/>
                </a:tc>
              </a:tr>
              <a:tr h="511447">
                <a:tc>
                  <a:txBody>
                    <a:bodyPr/>
                    <a:lstStyle/>
                    <a:p>
                      <a:r>
                        <a:rPr lang="en-US" sz="1800" dirty="0" smtClean="0"/>
                        <a:t>0.7V </a:t>
                      </a:r>
                      <a:r>
                        <a:rPr lang="en-US" sz="1800" dirty="0" err="1" smtClean="0"/>
                        <a:t>Vdd</a:t>
                      </a:r>
                      <a:endParaRPr lang="en-US" sz="1800" dirty="0"/>
                    </a:p>
                  </a:txBody>
                  <a:tcPr marL="121920" marR="121920"/>
                </a:tc>
                <a:tc>
                  <a:txBody>
                    <a:bodyPr/>
                    <a:lstStyle/>
                    <a:p>
                      <a:r>
                        <a:rPr lang="en-US" sz="1800" dirty="0" smtClean="0"/>
                        <a:t>Throughput (fps)</a:t>
                      </a:r>
                      <a:endParaRPr lang="en-US" sz="1800" dirty="0"/>
                    </a:p>
                  </a:txBody>
                  <a:tcPr marL="121920" marR="121920"/>
                </a:tc>
                <a:tc>
                  <a:txBody>
                    <a:bodyPr/>
                    <a:lstStyle/>
                    <a:p>
                      <a:pPr algn="ctr" fontAlgn="b"/>
                      <a:r>
                        <a:rPr lang="en-US" sz="1800" b="0" i="0" u="none" strike="noStrike">
                          <a:latin typeface="Arial"/>
                        </a:rPr>
                        <a:t>540</a:t>
                      </a:r>
                    </a:p>
                  </a:txBody>
                  <a:tcPr marL="16933" marR="16933" marT="12700" marB="0" anchor="b"/>
                </a:tc>
                <a:tc>
                  <a:txBody>
                    <a:bodyPr/>
                    <a:lstStyle/>
                    <a:p>
                      <a:pPr algn="ctr" fontAlgn="b"/>
                      <a:r>
                        <a:rPr lang="en-US" sz="1800" b="0" i="0" u="none" strike="noStrike">
                          <a:latin typeface="Arial"/>
                        </a:rPr>
                        <a:t>150</a:t>
                      </a:r>
                    </a:p>
                  </a:txBody>
                  <a:tcPr marL="16933" marR="16933" marT="12700" marB="0" anchor="b"/>
                </a:tc>
                <a:tc>
                  <a:txBody>
                    <a:bodyPr/>
                    <a:lstStyle/>
                    <a:p>
                      <a:pPr algn="ctr" fontAlgn="b"/>
                      <a:r>
                        <a:rPr lang="en-US" sz="1800" b="0" i="0" u="none" strike="noStrike">
                          <a:latin typeface="Arial"/>
                        </a:rPr>
                        <a:t>1600</a:t>
                      </a:r>
                    </a:p>
                  </a:txBody>
                  <a:tcPr marL="16933" marR="16933" marT="12700" marB="0" anchor="b"/>
                </a:tc>
                <a:tc>
                  <a:txBody>
                    <a:bodyPr/>
                    <a:lstStyle/>
                    <a:p>
                      <a:pPr algn="ctr" fontAlgn="b"/>
                      <a:r>
                        <a:rPr lang="en-US" sz="1800" b="0" i="0" u="none" strike="noStrike" dirty="0">
                          <a:latin typeface="Arial"/>
                        </a:rPr>
                        <a:t>150</a:t>
                      </a:r>
                    </a:p>
                  </a:txBody>
                  <a:tcPr marL="16933" marR="16933" marT="12700" marB="0" anchor="b"/>
                </a:tc>
              </a:tr>
              <a:tr h="511447">
                <a:tc>
                  <a:txBody>
                    <a:bodyPr/>
                    <a:lstStyle/>
                    <a:p>
                      <a:endParaRPr lang="en-US" sz="1800"/>
                    </a:p>
                  </a:txBody>
                  <a:tcPr marL="121920" marR="121920"/>
                </a:tc>
                <a:tc>
                  <a:txBody>
                    <a:bodyPr/>
                    <a:lstStyle/>
                    <a:p>
                      <a:r>
                        <a:rPr lang="en-US" sz="1800" dirty="0" smtClean="0"/>
                        <a:t>Efficiency (</a:t>
                      </a:r>
                      <a:r>
                        <a:rPr lang="en-US" sz="1800" dirty="0" err="1" smtClean="0"/>
                        <a:t>Gops</a:t>
                      </a:r>
                      <a:r>
                        <a:rPr lang="en-US" sz="1800" dirty="0" smtClean="0"/>
                        <a:t>/W)</a:t>
                      </a:r>
                      <a:endParaRPr lang="en-US" sz="1800" dirty="0"/>
                    </a:p>
                  </a:txBody>
                  <a:tcPr marL="121920" marR="121920"/>
                </a:tc>
                <a:tc>
                  <a:txBody>
                    <a:bodyPr/>
                    <a:lstStyle/>
                    <a:p>
                      <a:pPr algn="ctr" fontAlgn="b"/>
                      <a:r>
                        <a:rPr lang="en-US" sz="1800" b="0" i="0" u="none" strike="noStrike" dirty="0">
                          <a:latin typeface="Arial"/>
                        </a:rPr>
                        <a:t>740</a:t>
                      </a:r>
                    </a:p>
                  </a:txBody>
                  <a:tcPr marL="16933" marR="16933" marT="12700" marB="0" anchor="b"/>
                </a:tc>
                <a:tc>
                  <a:txBody>
                    <a:bodyPr/>
                    <a:lstStyle/>
                    <a:p>
                      <a:pPr algn="ctr" fontAlgn="b"/>
                      <a:r>
                        <a:rPr lang="en-US" sz="1800" b="0" i="0" u="none" strike="noStrike">
                          <a:latin typeface="Arial"/>
                        </a:rPr>
                        <a:t>280</a:t>
                      </a:r>
                    </a:p>
                  </a:txBody>
                  <a:tcPr marL="16933" marR="16933" marT="12700" marB="0" anchor="b"/>
                </a:tc>
                <a:tc>
                  <a:txBody>
                    <a:bodyPr/>
                    <a:lstStyle/>
                    <a:p>
                      <a:pPr algn="ctr" fontAlgn="b"/>
                      <a:r>
                        <a:rPr lang="en-US" sz="1800" b="0" i="0" u="none" strike="noStrike">
                          <a:latin typeface="Arial"/>
                        </a:rPr>
                        <a:t>910</a:t>
                      </a:r>
                    </a:p>
                  </a:txBody>
                  <a:tcPr marL="16933" marR="16933" marT="12700" marB="0" anchor="b"/>
                </a:tc>
                <a:tc>
                  <a:txBody>
                    <a:bodyPr/>
                    <a:lstStyle/>
                    <a:p>
                      <a:pPr algn="ctr" fontAlgn="b"/>
                      <a:r>
                        <a:rPr lang="en-US" sz="1800" b="0" i="0" u="none" strike="noStrike" dirty="0">
                          <a:latin typeface="Arial"/>
                        </a:rPr>
                        <a:t>340</a:t>
                      </a:r>
                    </a:p>
                  </a:txBody>
                  <a:tcPr marL="16933" marR="16933" marT="12700" marB="0" anchor="b"/>
                </a:tc>
              </a:tr>
              <a:tr h="5114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0.5V </a:t>
                      </a:r>
                      <a:r>
                        <a:rPr lang="en-US" sz="1800" dirty="0" err="1" smtClean="0"/>
                        <a:t>Vdd</a:t>
                      </a:r>
                      <a:endParaRPr lang="en-US" sz="1800" dirty="0" smtClean="0"/>
                    </a:p>
                  </a:txBody>
                  <a:tcPr marL="121920" marR="121920"/>
                </a:tc>
                <a:tc>
                  <a:txBody>
                    <a:bodyPr/>
                    <a:lstStyle/>
                    <a:p>
                      <a:r>
                        <a:rPr lang="en-US" sz="1800" dirty="0" smtClean="0"/>
                        <a:t>Throughput (fps)</a:t>
                      </a:r>
                      <a:endParaRPr lang="en-US" sz="1800" dirty="0"/>
                    </a:p>
                  </a:txBody>
                  <a:tcPr marL="121920" marR="121920"/>
                </a:tc>
                <a:tc>
                  <a:txBody>
                    <a:bodyPr/>
                    <a:lstStyle/>
                    <a:p>
                      <a:pPr algn="ctr" fontAlgn="b"/>
                      <a:r>
                        <a:rPr lang="en-US" sz="1800" b="0" i="0" u="none" strike="noStrike" dirty="0" smtClean="0">
                          <a:latin typeface="Arial"/>
                        </a:rPr>
                        <a:t>110</a:t>
                      </a:r>
                      <a:endParaRPr lang="en-US" sz="1800" b="0" i="0" u="none" strike="noStrike" dirty="0">
                        <a:latin typeface="Arial"/>
                      </a:endParaRPr>
                    </a:p>
                  </a:txBody>
                  <a:tcPr marL="16933" marR="16933" marT="12700" marB="0" anchor="b"/>
                </a:tc>
                <a:tc>
                  <a:txBody>
                    <a:bodyPr/>
                    <a:lstStyle/>
                    <a:p>
                      <a:pPr algn="ctr" fontAlgn="b"/>
                      <a:r>
                        <a:rPr lang="en-US" sz="1800" b="0" i="0" u="none" strike="noStrike" dirty="0" smtClean="0">
                          <a:latin typeface="Arial"/>
                        </a:rPr>
                        <a:t>30</a:t>
                      </a:r>
                      <a:endParaRPr lang="en-US" sz="1800" b="0" i="0" u="none" strike="noStrike" dirty="0">
                        <a:latin typeface="Arial"/>
                      </a:endParaRPr>
                    </a:p>
                  </a:txBody>
                  <a:tcPr marL="16933" marR="16933" marT="12700" marB="0" anchor="b"/>
                </a:tc>
                <a:tc>
                  <a:txBody>
                    <a:bodyPr/>
                    <a:lstStyle/>
                    <a:p>
                      <a:pPr algn="ctr" fontAlgn="b"/>
                      <a:r>
                        <a:rPr lang="en-US" sz="1800" b="0" i="0" u="none" strike="noStrike" dirty="0" smtClean="0">
                          <a:latin typeface="Arial"/>
                        </a:rPr>
                        <a:t>320</a:t>
                      </a:r>
                      <a:endParaRPr lang="en-US" sz="1800" b="0" i="0" u="none" strike="noStrike" dirty="0">
                        <a:latin typeface="Arial"/>
                      </a:endParaRPr>
                    </a:p>
                  </a:txBody>
                  <a:tcPr marL="16933" marR="16933" marT="12700" marB="0" anchor="b"/>
                </a:tc>
                <a:tc>
                  <a:txBody>
                    <a:bodyPr/>
                    <a:lstStyle/>
                    <a:p>
                      <a:pPr algn="ctr" fontAlgn="b"/>
                      <a:r>
                        <a:rPr lang="en-US" sz="1800" b="0" i="0" u="none" strike="noStrike" dirty="0" smtClean="0">
                          <a:latin typeface="Arial"/>
                        </a:rPr>
                        <a:t>50</a:t>
                      </a:r>
                      <a:endParaRPr lang="en-US" sz="1800" b="0" i="0" u="none" strike="noStrike" dirty="0">
                        <a:latin typeface="Arial"/>
                      </a:endParaRPr>
                    </a:p>
                  </a:txBody>
                  <a:tcPr marL="16933" marR="16933" marT="12700" marB="0" anchor="b"/>
                </a:tc>
              </a:tr>
              <a:tr h="511447">
                <a:tc>
                  <a:txBody>
                    <a:bodyPr/>
                    <a:lstStyle/>
                    <a:p>
                      <a:endParaRPr lang="en-US" sz="1800" dirty="0"/>
                    </a:p>
                  </a:txBody>
                  <a:tcPr marL="121920" marR="121920"/>
                </a:tc>
                <a:tc>
                  <a:txBody>
                    <a:bodyPr/>
                    <a:lstStyle/>
                    <a:p>
                      <a:r>
                        <a:rPr lang="en-US" sz="1800" dirty="0" smtClean="0"/>
                        <a:t>Efficiency</a:t>
                      </a:r>
                    </a:p>
                    <a:p>
                      <a:r>
                        <a:rPr lang="en-US" sz="1800" dirty="0" smtClean="0"/>
                        <a:t>(</a:t>
                      </a:r>
                      <a:r>
                        <a:rPr lang="en-US" sz="1800" dirty="0" err="1" smtClean="0"/>
                        <a:t>Gops</a:t>
                      </a:r>
                      <a:r>
                        <a:rPr lang="en-US" sz="1800" dirty="0" smtClean="0"/>
                        <a:t>/W)</a:t>
                      </a:r>
                      <a:endParaRPr lang="en-US" sz="1800" dirty="0"/>
                    </a:p>
                  </a:txBody>
                  <a:tcPr marL="121920" marR="121920"/>
                </a:tc>
                <a:tc>
                  <a:txBody>
                    <a:bodyPr/>
                    <a:lstStyle/>
                    <a:p>
                      <a:pPr algn="ctr" fontAlgn="b"/>
                      <a:r>
                        <a:rPr lang="en-US" sz="1800" b="0" i="0" u="none" strike="noStrike" dirty="0" smtClean="0">
                          <a:latin typeface="Arial"/>
                        </a:rPr>
                        <a:t>1500</a:t>
                      </a:r>
                      <a:endParaRPr lang="en-US" sz="1800" b="0" i="0" u="none" strike="noStrike" dirty="0">
                        <a:latin typeface="Arial"/>
                      </a:endParaRPr>
                    </a:p>
                  </a:txBody>
                  <a:tcPr marL="16933" marR="16933" marT="12700" marB="0" anchor="b"/>
                </a:tc>
                <a:tc>
                  <a:txBody>
                    <a:bodyPr/>
                    <a:lstStyle/>
                    <a:p>
                      <a:pPr algn="ctr" fontAlgn="b"/>
                      <a:r>
                        <a:rPr lang="en-US" sz="1800" b="0" i="0" u="none" strike="noStrike" dirty="0" smtClean="0">
                          <a:latin typeface="Arial"/>
                        </a:rPr>
                        <a:t>560</a:t>
                      </a:r>
                      <a:endParaRPr lang="en-US" sz="1800" b="0" i="0" u="none" strike="noStrike" dirty="0">
                        <a:latin typeface="Arial"/>
                      </a:endParaRPr>
                    </a:p>
                  </a:txBody>
                  <a:tcPr marL="16933" marR="16933" marT="12700" marB="0" anchor="b"/>
                </a:tc>
                <a:tc>
                  <a:txBody>
                    <a:bodyPr/>
                    <a:lstStyle/>
                    <a:p>
                      <a:pPr algn="ctr" fontAlgn="b"/>
                      <a:r>
                        <a:rPr lang="en-US" sz="1800" b="0" i="0" u="none" strike="noStrike" dirty="0" smtClean="0">
                          <a:latin typeface="Arial"/>
                        </a:rPr>
                        <a:t>1800</a:t>
                      </a:r>
                      <a:endParaRPr lang="en-US" sz="1800" b="0" i="0" u="none" strike="noStrike" dirty="0">
                        <a:latin typeface="Arial"/>
                      </a:endParaRPr>
                    </a:p>
                  </a:txBody>
                  <a:tcPr marL="16933" marR="16933" marT="12700" marB="0" anchor="b"/>
                </a:tc>
                <a:tc>
                  <a:txBody>
                    <a:bodyPr/>
                    <a:lstStyle/>
                    <a:p>
                      <a:pPr algn="ctr" fontAlgn="b"/>
                      <a:r>
                        <a:rPr lang="en-US" sz="1800" b="0" i="0" u="none" strike="noStrike" dirty="0" smtClean="0">
                          <a:latin typeface="Arial"/>
                        </a:rPr>
                        <a:t>680</a:t>
                      </a:r>
                      <a:endParaRPr lang="en-US" sz="1800" b="0" i="0" u="none" strike="noStrike" dirty="0">
                        <a:latin typeface="Arial"/>
                      </a:endParaRPr>
                    </a:p>
                  </a:txBody>
                  <a:tcPr marL="16933" marR="16933" marT="12700" marB="0" anchor="b"/>
                </a:tc>
              </a:tr>
            </a:tbl>
          </a:graphicData>
        </a:graphic>
      </p:graphicFrame>
      <p:sp>
        <p:nvSpPr>
          <p:cNvPr id="17" name="TextBox 16"/>
          <p:cNvSpPr txBox="1"/>
          <p:nvPr/>
        </p:nvSpPr>
        <p:spPr>
          <a:xfrm>
            <a:off x="9850360" y="998489"/>
            <a:ext cx="1683153" cy="369332"/>
          </a:xfrm>
          <a:prstGeom prst="rect">
            <a:avLst/>
          </a:prstGeom>
          <a:noFill/>
        </p:spPr>
        <p:txBody>
          <a:bodyPr wrap="none" rtlCol="0">
            <a:spAutoFit/>
          </a:bodyPr>
          <a:lstStyle/>
          <a:p>
            <a:r>
              <a:rPr lang="en-US" dirty="0" smtClean="0"/>
              <a:t>512×512 Image </a:t>
            </a:r>
          </a:p>
        </p:txBody>
      </p:sp>
      <p:sp>
        <p:nvSpPr>
          <p:cNvPr id="7" name="Title 6"/>
          <p:cNvSpPr>
            <a:spLocks noGrp="1"/>
          </p:cNvSpPr>
          <p:nvPr>
            <p:ph type="title"/>
          </p:nvPr>
        </p:nvSpPr>
        <p:spPr>
          <a:xfrm>
            <a:off x="101600" y="232928"/>
            <a:ext cx="10464800" cy="837882"/>
          </a:xfrm>
        </p:spPr>
        <p:txBody>
          <a:bodyPr>
            <a:normAutofit fontScale="90000"/>
          </a:bodyPr>
          <a:lstStyle/>
          <a:p>
            <a:r>
              <a:rPr lang="en-US" dirty="0" smtClean="0"/>
              <a:t>Parallel </a:t>
            </a:r>
            <a:r>
              <a:rPr lang="en-US" dirty="0" smtClean="0"/>
              <a:t/>
            </a:r>
            <a:br>
              <a:rPr lang="en-US" dirty="0" smtClean="0"/>
            </a:br>
            <a:r>
              <a:rPr lang="en-US" dirty="0" smtClean="0"/>
              <a:t>Optimized </a:t>
            </a:r>
            <a:br>
              <a:rPr lang="en-US" dirty="0" smtClean="0"/>
            </a:br>
            <a:r>
              <a:rPr lang="en-US" dirty="0" smtClean="0"/>
              <a:t>Design</a:t>
            </a:r>
            <a:endParaRPr lang="en-US" dirty="0"/>
          </a:p>
        </p:txBody>
      </p:sp>
    </p:spTree>
    <p:extLst>
      <p:ext uri="{BB962C8B-B14F-4D97-AF65-F5344CB8AC3E}">
        <p14:creationId xmlns:p14="http://schemas.microsoft.com/office/powerpoint/2010/main" val="2217354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Hierarchy Memory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2637" y="1027906"/>
            <a:ext cx="6237387" cy="5544344"/>
          </a:xfrm>
        </p:spPr>
      </p:pic>
    </p:spTree>
    <p:extLst>
      <p:ext uri="{BB962C8B-B14F-4D97-AF65-F5344CB8AC3E}">
        <p14:creationId xmlns:p14="http://schemas.microsoft.com/office/powerpoint/2010/main" val="1655182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6800" y="0"/>
            <a:ext cx="10910338" cy="6141580"/>
          </a:xfrm>
        </p:spPr>
      </p:pic>
    </p:spTree>
    <p:extLst>
      <p:ext uri="{BB962C8B-B14F-4D97-AF65-F5344CB8AC3E}">
        <p14:creationId xmlns:p14="http://schemas.microsoft.com/office/powerpoint/2010/main" val="382582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Light Weight Checks</a:t>
            </a:r>
            <a:endParaRPr lang="en-US" dirty="0"/>
          </a:p>
        </p:txBody>
      </p:sp>
      <p:sp>
        <p:nvSpPr>
          <p:cNvPr id="3" name="Content Placeholder 2"/>
          <p:cNvSpPr>
            <a:spLocks noGrp="1"/>
          </p:cNvSpPr>
          <p:nvPr>
            <p:ph idx="1"/>
          </p:nvPr>
        </p:nvSpPr>
        <p:spPr/>
        <p:txBody>
          <a:bodyPr/>
          <a:lstStyle/>
          <a:p>
            <a:r>
              <a:rPr lang="en-US" dirty="0" smtClean="0"/>
              <a:t>Example:  Sorting vs. checking that it is sorted</a:t>
            </a:r>
          </a:p>
          <a:p>
            <a:r>
              <a:rPr lang="en-US" dirty="0" smtClean="0"/>
              <a:t>Not needed in many imaging algorithms, as they iterate until errors are small enough</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1038" y="3289300"/>
            <a:ext cx="7505700" cy="3022600"/>
          </a:xfrm>
          <a:prstGeom prst="rect">
            <a:avLst/>
          </a:prstGeom>
        </p:spPr>
      </p:pic>
    </p:spTree>
    <p:extLst>
      <p:ext uri="{BB962C8B-B14F-4D97-AF65-F5344CB8AC3E}">
        <p14:creationId xmlns:p14="http://schemas.microsoft.com/office/powerpoint/2010/main" val="302299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19794</TotalTime>
  <Words>2454</Words>
  <Application>Microsoft Macintosh PowerPoint</Application>
  <PresentationFormat>Widescreen</PresentationFormat>
  <Paragraphs>438</Paragraphs>
  <Slides>23</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Calibri</vt:lpstr>
      <vt:lpstr>Calibri Light</vt:lpstr>
      <vt:lpstr>ＭＳ Ｐゴシック</vt:lpstr>
      <vt:lpstr>Times New Roman</vt:lpstr>
      <vt:lpstr>Wingdings</vt:lpstr>
      <vt:lpstr>Arial</vt:lpstr>
      <vt:lpstr>Office Theme</vt:lpstr>
      <vt:lpstr>PERFECT Case Studies Demonstrating Order of Magnitude Reduction in Power Consumption</vt:lpstr>
      <vt:lpstr>The Problem – Wide Area Motion Imaging (WAMI)</vt:lpstr>
      <vt:lpstr>ARGUS-IS System Components</vt:lpstr>
      <vt:lpstr>Our Solution</vt:lpstr>
      <vt:lpstr>ARGUS-IS context drives PERFECT energy improvements</vt:lpstr>
      <vt:lpstr>Parallel  Optimized  Design</vt:lpstr>
      <vt:lpstr>Continuous Hierarchy Memory</vt:lpstr>
      <vt:lpstr>PowerPoint Presentation</vt:lpstr>
      <vt:lpstr>Light Weight Checks</vt:lpstr>
      <vt:lpstr>Differential vs. Single Voltage (22nm example)</vt:lpstr>
      <vt:lpstr>PERFECT Results and Comparison with ARGUS</vt:lpstr>
      <vt:lpstr>PowerPoint Presentation</vt:lpstr>
      <vt:lpstr>PowerPoint Presentation</vt:lpstr>
      <vt:lpstr>Acronyms Used</vt:lpstr>
      <vt:lpstr>BACKUP</vt:lpstr>
      <vt:lpstr>Minimal  Streaming Design</vt:lpstr>
      <vt:lpstr>WAMI on FPGA</vt:lpstr>
      <vt:lpstr>Optimizing Parallelism</vt:lpstr>
      <vt:lpstr>PowerPoint Presentation</vt:lpstr>
      <vt:lpstr>Energy reduction techniques*</vt:lpstr>
      <vt:lpstr>PowerPoint Presentation</vt:lpstr>
      <vt:lpstr>ARGUS-IS Public Release Poster</vt:lpstr>
      <vt:lpstr>References from PERFECT project</vt:lpstr>
    </vt:vector>
  </TitlesOfParts>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PERFECT Case Studies Demonstrating Order of Magnitude Reduction in Power Consumption</dc:title>
  <dc:creator>David Wittenberg</dc:creator>
  <cp:lastModifiedBy>David Wittenberg</cp:lastModifiedBy>
  <cp:revision>67</cp:revision>
  <dcterms:created xsi:type="dcterms:W3CDTF">2016-08-25T20:40:22Z</dcterms:created>
  <dcterms:modified xsi:type="dcterms:W3CDTF">2016-09-09T02:29:22Z</dcterms:modified>
</cp:coreProperties>
</file>