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embeddings/oleObject1.bin" ContentType="application/vnd.openxmlformats-officedocument.oleObject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notesSlides/notesSlide16.xml" ContentType="application/vnd.openxmlformats-officedocument.presentationml.notesSlide+xml"/>
  <Override PartName="/ppt/charts/chart2.xml" ContentType="application/vnd.openxmlformats-officedocument.drawingml.chart+xml"/>
  <Override PartName="/ppt/notesSlides/notesSlide17.xml" ContentType="application/vnd.openxmlformats-officedocument.presentationml.notesSlide+xml"/>
  <Override PartName="/ppt/charts/chart3.xml" ContentType="application/vnd.openxmlformats-officedocument.drawingml.chart+xml"/>
  <Override PartName="/ppt/notesSlides/notesSlide18.xml" ContentType="application/vnd.openxmlformats-officedocument.presentationml.notesSlide+xml"/>
  <Override PartName="/ppt/charts/chart4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5.xml" ContentType="application/vnd.openxmlformats-officedocument.drawingml.chart+xml"/>
  <Override PartName="/ppt/notesSlides/notesSlide22.xml" ContentType="application/vnd.openxmlformats-officedocument.presentationml.notesSlide+xml"/>
  <Override PartName="/ppt/charts/chart6.xml" ContentType="application/vnd.openxmlformats-officedocument.drawingml.chart+xml"/>
  <Override PartName="/ppt/notesSlides/notesSlide23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72" r:id="rId4"/>
    <p:sldId id="284" r:id="rId5"/>
    <p:sldId id="308" r:id="rId6"/>
    <p:sldId id="318" r:id="rId7"/>
    <p:sldId id="296" r:id="rId8"/>
    <p:sldId id="319" r:id="rId9"/>
    <p:sldId id="263" r:id="rId10"/>
    <p:sldId id="325" r:id="rId11"/>
    <p:sldId id="291" r:id="rId12"/>
    <p:sldId id="327" r:id="rId13"/>
    <p:sldId id="328" r:id="rId14"/>
    <p:sldId id="329" r:id="rId15"/>
    <p:sldId id="330" r:id="rId16"/>
    <p:sldId id="268" r:id="rId17"/>
    <p:sldId id="301" r:id="rId18"/>
    <p:sldId id="302" r:id="rId19"/>
    <p:sldId id="311" r:id="rId20"/>
    <p:sldId id="312" r:id="rId21"/>
    <p:sldId id="287" r:id="rId22"/>
    <p:sldId id="338" r:id="rId23"/>
    <p:sldId id="283" r:id="rId24"/>
    <p:sldId id="282" r:id="rId25"/>
    <p:sldId id="271" r:id="rId26"/>
    <p:sldId id="285" r:id="rId27"/>
    <p:sldId id="331" r:id="rId28"/>
    <p:sldId id="335" r:id="rId29"/>
    <p:sldId id="336" r:id="rId30"/>
    <p:sldId id="289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B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80115" autoAdjust="0"/>
  </p:normalViewPr>
  <p:slideViewPr>
    <p:cSldViewPr>
      <p:cViewPr>
        <p:scale>
          <a:sx n="100" d="100"/>
          <a:sy n="100" d="100"/>
        </p:scale>
        <p:origin x="-1344" y="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ki\Desktop\data%20for%20%20SIGMOD%20revision\Data-SIGMOD2014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ki\Desktop\data%20for%20%20SIGMOD%20revision\Data-SIGMOD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ki\Desktop\data%20for%20%20SIGMOD%20revision\Data-SIGMOD20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iki:Documents:workspace:sigmod14_final:docs:Data-SIGMOD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iki:Documents:workspace:sigmod14_final:docs:Data-SIGMOD201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iki:Documents:workspace:sigmod14_final:docs:Data-SIGMOD201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iki:Downloads:CLUSTERING%20GRAPH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iki:Documents:workspace:sigmod14_final:docs:Data-SIGMOD201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ki\Desktop\data%20for%20%20SIGMOD%20revision\Data-SIGMOD201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ki\Desktop\data%20for%20%20SIGMOD%20revision\Data-SIGMOD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6572099210117"/>
          <c:y val="0.162511665208515"/>
          <c:w val="0.767026581564432"/>
          <c:h val="0.637989851268595"/>
        </c:manualLayout>
      </c:layout>
      <c:lineChart>
        <c:grouping val="standard"/>
        <c:varyColors val="0"/>
        <c:ser>
          <c:idx val="2"/>
          <c:order val="0"/>
          <c:tx>
            <c:v>AIDE-Large</c:v>
          </c:tx>
          <c:spPr>
            <a:ln>
              <a:solidFill>
                <a:schemeClr val="tx2">
                  <a:lumMod val="50000"/>
                </a:schemeClr>
              </a:solidFill>
            </a:ln>
          </c:spPr>
          <c:marker>
            <c:spPr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c:spPr>
          </c:marker>
          <c:cat>
            <c:numRef>
              <c:f>'FMeasure-Samples-Size'!$B$5:$B$11</c:f>
              <c:numCache>
                <c:formatCode>0%</c:formatCode>
                <c:ptCount val="7"/>
                <c:pt idx="0">
                  <c:v>0.4</c:v>
                </c:pt>
                <c:pt idx="1">
                  <c:v>0.5</c:v>
                </c:pt>
                <c:pt idx="2">
                  <c:v>0.6</c:v>
                </c:pt>
                <c:pt idx="3">
                  <c:v>0.7</c:v>
                </c:pt>
                <c:pt idx="4">
                  <c:v>0.8</c:v>
                </c:pt>
                <c:pt idx="5">
                  <c:v>0.9</c:v>
                </c:pt>
                <c:pt idx="6">
                  <c:v>1.0</c:v>
                </c:pt>
              </c:numCache>
            </c:numRef>
          </c:cat>
          <c:val>
            <c:numRef>
              <c:f>'FMeasure-Samples-Size'!$E$5:$E$11</c:f>
              <c:numCache>
                <c:formatCode>General</c:formatCode>
                <c:ptCount val="7"/>
                <c:pt idx="0">
                  <c:v>109.0</c:v>
                </c:pt>
                <c:pt idx="1">
                  <c:v>128.4</c:v>
                </c:pt>
                <c:pt idx="2">
                  <c:v>216.9</c:v>
                </c:pt>
                <c:pt idx="3">
                  <c:v>308.3</c:v>
                </c:pt>
                <c:pt idx="4">
                  <c:v>346.3</c:v>
                </c:pt>
                <c:pt idx="5">
                  <c:v>397.5</c:v>
                </c:pt>
                <c:pt idx="6">
                  <c:v>535.9</c:v>
                </c:pt>
              </c:numCache>
            </c:numRef>
          </c:val>
          <c:smooth val="0"/>
        </c:ser>
        <c:ser>
          <c:idx val="1"/>
          <c:order val="1"/>
          <c:tx>
            <c:v>AIDE-Medium</c:v>
          </c:tx>
          <c:cat>
            <c:numRef>
              <c:f>'FMeasure-Samples-Size'!$B$5:$B$11</c:f>
              <c:numCache>
                <c:formatCode>0%</c:formatCode>
                <c:ptCount val="7"/>
                <c:pt idx="0">
                  <c:v>0.4</c:v>
                </c:pt>
                <c:pt idx="1">
                  <c:v>0.5</c:v>
                </c:pt>
                <c:pt idx="2">
                  <c:v>0.6</c:v>
                </c:pt>
                <c:pt idx="3">
                  <c:v>0.7</c:v>
                </c:pt>
                <c:pt idx="4">
                  <c:v>0.8</c:v>
                </c:pt>
                <c:pt idx="5">
                  <c:v>0.9</c:v>
                </c:pt>
                <c:pt idx="6">
                  <c:v>1.0</c:v>
                </c:pt>
              </c:numCache>
            </c:numRef>
          </c:cat>
          <c:val>
            <c:numRef>
              <c:f>'FMeasure-Samples-Size'!$D$5:$D$11</c:f>
              <c:numCache>
                <c:formatCode>General</c:formatCode>
                <c:ptCount val="7"/>
                <c:pt idx="0">
                  <c:v>346.0</c:v>
                </c:pt>
                <c:pt idx="1">
                  <c:v>346.0</c:v>
                </c:pt>
                <c:pt idx="2">
                  <c:v>346.0</c:v>
                </c:pt>
                <c:pt idx="3">
                  <c:v>367.1</c:v>
                </c:pt>
                <c:pt idx="4">
                  <c:v>489.9</c:v>
                </c:pt>
                <c:pt idx="5">
                  <c:v>642.9</c:v>
                </c:pt>
                <c:pt idx="6">
                  <c:v>760.6</c:v>
                </c:pt>
              </c:numCache>
            </c:numRef>
          </c:val>
          <c:smooth val="0"/>
        </c:ser>
        <c:ser>
          <c:idx val="0"/>
          <c:order val="2"/>
          <c:tx>
            <c:v>AIDE-Small</c:v>
          </c:tx>
          <c:spPr>
            <a:ln>
              <a:solidFill>
                <a:srgbClr val="FFC000"/>
              </a:solidFill>
            </a:ln>
          </c:spPr>
          <c:marker>
            <c:symbol val="diamond"/>
            <c:size val="7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numRef>
              <c:f>'FMeasure-Samples-Size'!$B$5:$B$11</c:f>
              <c:numCache>
                <c:formatCode>0%</c:formatCode>
                <c:ptCount val="7"/>
                <c:pt idx="0">
                  <c:v>0.4</c:v>
                </c:pt>
                <c:pt idx="1">
                  <c:v>0.5</c:v>
                </c:pt>
                <c:pt idx="2">
                  <c:v>0.6</c:v>
                </c:pt>
                <c:pt idx="3">
                  <c:v>0.7</c:v>
                </c:pt>
                <c:pt idx="4">
                  <c:v>0.8</c:v>
                </c:pt>
                <c:pt idx="5">
                  <c:v>0.9</c:v>
                </c:pt>
                <c:pt idx="6">
                  <c:v>1.0</c:v>
                </c:pt>
              </c:numCache>
            </c:numRef>
          </c:cat>
          <c:val>
            <c:numRef>
              <c:f>'FMeasure-Samples-Size'!$C$5:$C$11</c:f>
              <c:numCache>
                <c:formatCode>General</c:formatCode>
                <c:ptCount val="7"/>
                <c:pt idx="0">
                  <c:v>550.0</c:v>
                </c:pt>
                <c:pt idx="1">
                  <c:v>570.0</c:v>
                </c:pt>
                <c:pt idx="2">
                  <c:v>615.0</c:v>
                </c:pt>
                <c:pt idx="3">
                  <c:v>623.0</c:v>
                </c:pt>
                <c:pt idx="4">
                  <c:v>643.0</c:v>
                </c:pt>
                <c:pt idx="5">
                  <c:v>688.0</c:v>
                </c:pt>
                <c:pt idx="6">
                  <c:v>733.0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4681096"/>
        <c:axId val="-2147265016"/>
      </c:lineChart>
      <c:catAx>
        <c:axId val="-21446810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F-measure (%)</a:t>
                </a:r>
              </a:p>
            </c:rich>
          </c:tx>
          <c:layout>
            <c:manualLayout>
              <c:xMode val="edge"/>
              <c:yMode val="edge"/>
              <c:x val="0.489521118887917"/>
              <c:y val="0.913967019608207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crossAx val="-2147265016"/>
        <c:crosses val="autoZero"/>
        <c:auto val="1"/>
        <c:lblAlgn val="ctr"/>
        <c:lblOffset val="100"/>
        <c:noMultiLvlLbl val="0"/>
      </c:catAx>
      <c:valAx>
        <c:axId val="-214726501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sz="1800" b="1" i="0" baseline="0" dirty="0" smtClean="0">
                    <a:effectLst/>
                  </a:rPr>
                  <a:t>User </a:t>
                </a:r>
                <a:r>
                  <a:rPr lang="de-DE" sz="1800" b="1" i="0" baseline="0" dirty="0" err="1" smtClean="0">
                    <a:effectLst/>
                  </a:rPr>
                  <a:t>Effort</a:t>
                </a:r>
                <a:endParaRPr lang="de-DE" dirty="0" smtClean="0">
                  <a:effectLst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(# of samples)</a:t>
                </a:r>
              </a:p>
            </c:rich>
          </c:tx>
          <c:layout>
            <c:manualLayout>
              <c:xMode val="edge"/>
              <c:yMode val="edge"/>
              <c:x val="0.000618863614270438"/>
              <c:y val="0.24459205330735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2144681096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0934789397717642"/>
          <c:y val="0.0270270270270271"/>
          <c:w val="0.8338752530092"/>
          <c:h val="0.10241398879194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345366444579"/>
          <c:y val="0.175395275590551"/>
          <c:w val="0.7876180092873"/>
          <c:h val="0.630975328083991"/>
        </c:manualLayout>
      </c:layout>
      <c:barChart>
        <c:barDir val="col"/>
        <c:grouping val="clustered"/>
        <c:varyColors val="0"/>
        <c:ser>
          <c:idx val="0"/>
          <c:order val="0"/>
          <c:tx>
            <c:v>AIDE</c:v>
          </c:tx>
          <c:spPr>
            <a:solidFill>
              <a:schemeClr val="tx2">
                <a:lumMod val="50000"/>
              </a:schemeClr>
            </a:solidFill>
            <a:ln>
              <a:solidFill>
                <a:prstClr val="black"/>
              </a:solidFill>
            </a:ln>
          </c:spPr>
          <c:invertIfNegative val="0"/>
          <c:cat>
            <c:numRef>
              <c:f>'Random-Areas'!$B$2:$E$2</c:f>
              <c:numCache>
                <c:formatCode>General</c:formatCode>
                <c:ptCount val="4"/>
                <c:pt idx="0">
                  <c:v>1.0</c:v>
                </c:pt>
                <c:pt idx="1">
                  <c:v>3.0</c:v>
                </c:pt>
                <c:pt idx="2">
                  <c:v>5.0</c:v>
                </c:pt>
                <c:pt idx="3">
                  <c:v>7.0</c:v>
                </c:pt>
              </c:numCache>
            </c:numRef>
          </c:cat>
          <c:val>
            <c:numRef>
              <c:f>'Random-Areas'!$B$8:$E$8</c:f>
              <c:numCache>
                <c:formatCode>General</c:formatCode>
                <c:ptCount val="4"/>
                <c:pt idx="0">
                  <c:v>308.3</c:v>
                </c:pt>
                <c:pt idx="1">
                  <c:v>515.1</c:v>
                </c:pt>
                <c:pt idx="2">
                  <c:v>539.8</c:v>
                </c:pt>
                <c:pt idx="3">
                  <c:v>583.3</c:v>
                </c:pt>
              </c:numCache>
            </c:numRef>
          </c:val>
        </c:ser>
        <c:ser>
          <c:idx val="1"/>
          <c:order val="1"/>
          <c:tx>
            <c:v>Random</c:v>
          </c:tx>
          <c:spPr>
            <a:ln>
              <a:solidFill>
                <a:prstClr val="black"/>
              </a:solidFill>
            </a:ln>
          </c:spPr>
          <c:invertIfNegative val="0"/>
          <c:cat>
            <c:numRef>
              <c:f>'Random-Areas'!$B$2:$E$2</c:f>
              <c:numCache>
                <c:formatCode>General</c:formatCode>
                <c:ptCount val="4"/>
                <c:pt idx="0">
                  <c:v>1.0</c:v>
                </c:pt>
                <c:pt idx="1">
                  <c:v>3.0</c:v>
                </c:pt>
                <c:pt idx="2">
                  <c:v>5.0</c:v>
                </c:pt>
                <c:pt idx="3">
                  <c:v>7.0</c:v>
                </c:pt>
              </c:numCache>
            </c:numRef>
          </c:cat>
          <c:val>
            <c:numRef>
              <c:f>'Random-Areas'!$B$19:$E$19</c:f>
              <c:numCache>
                <c:formatCode>General</c:formatCode>
                <c:ptCount val="4"/>
                <c:pt idx="0">
                  <c:v>1180.0</c:v>
                </c:pt>
                <c:pt idx="1">
                  <c:v>1246.0</c:v>
                </c:pt>
                <c:pt idx="2">
                  <c:v>992.0</c:v>
                </c:pt>
                <c:pt idx="3">
                  <c:v>680.0</c:v>
                </c:pt>
              </c:numCache>
            </c:numRef>
          </c:val>
        </c:ser>
        <c:ser>
          <c:idx val="2"/>
          <c:order val="2"/>
          <c:tx>
            <c:v>Random-Grid</c:v>
          </c:tx>
          <c:spPr>
            <a:solidFill>
              <a:srgbClr val="FFC000"/>
            </a:solidFill>
            <a:ln>
              <a:solidFill>
                <a:prstClr val="black"/>
              </a:solidFill>
            </a:ln>
          </c:spPr>
          <c:invertIfNegative val="0"/>
          <c:cat>
            <c:numRef>
              <c:f>'Random-Areas'!$B$2:$E$2</c:f>
              <c:numCache>
                <c:formatCode>General</c:formatCode>
                <c:ptCount val="4"/>
                <c:pt idx="0">
                  <c:v>1.0</c:v>
                </c:pt>
                <c:pt idx="1">
                  <c:v>3.0</c:v>
                </c:pt>
                <c:pt idx="2">
                  <c:v>5.0</c:v>
                </c:pt>
                <c:pt idx="3">
                  <c:v>7.0</c:v>
                </c:pt>
              </c:numCache>
            </c:numRef>
          </c:cat>
          <c:val>
            <c:numRef>
              <c:f>'Random-Areas'!$B$30:$E$30</c:f>
              <c:numCache>
                <c:formatCode>General</c:formatCode>
                <c:ptCount val="4"/>
                <c:pt idx="0">
                  <c:v>1276.0</c:v>
                </c:pt>
                <c:pt idx="1">
                  <c:v>1268.0</c:v>
                </c:pt>
                <c:pt idx="2">
                  <c:v>1324.0</c:v>
                </c:pt>
                <c:pt idx="3">
                  <c:v>892.0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8774392"/>
        <c:axId val="-2099290952"/>
      </c:barChart>
      <c:catAx>
        <c:axId val="-21287743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Areas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99290952"/>
        <c:crosses val="autoZero"/>
        <c:auto val="1"/>
        <c:lblAlgn val="ctr"/>
        <c:lblOffset val="100"/>
        <c:noMultiLvlLbl val="0"/>
      </c:catAx>
      <c:valAx>
        <c:axId val="-209929095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Samples</a:t>
                </a:r>
              </a:p>
            </c:rich>
          </c:tx>
          <c:layout>
            <c:manualLayout>
              <c:xMode val="edge"/>
              <c:yMode val="edge"/>
              <c:x val="0.00644312952005262"/>
              <c:y val="0.19659247594050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2128774392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9731941515163"/>
          <c:y val="0.162511665208515"/>
          <c:w val="0.83386685081785"/>
          <c:h val="0.633545494313216"/>
        </c:manualLayout>
      </c:layout>
      <c:barChart>
        <c:barDir val="col"/>
        <c:grouping val="clustered"/>
        <c:varyColors val="0"/>
        <c:ser>
          <c:idx val="2"/>
          <c:order val="0"/>
          <c:tx>
            <c:v>AIDE-Large</c:v>
          </c:tx>
          <c:spPr>
            <a:solidFill>
              <a:schemeClr val="tx2">
                <a:lumMod val="50000"/>
              </a:schemeClr>
            </a:solidFill>
            <a:ln>
              <a:solidFill>
                <a:prstClr val="black"/>
              </a:solidFill>
            </a:ln>
          </c:spPr>
          <c:invertIfNegative val="0"/>
          <c:cat>
            <c:numRef>
              <c:f>'F-Measure-Time-Size'!$A$6:$A$12</c:f>
              <c:numCache>
                <c:formatCode>0%</c:formatCode>
                <c:ptCount val="7"/>
                <c:pt idx="0">
                  <c:v>0.4</c:v>
                </c:pt>
                <c:pt idx="1">
                  <c:v>0.5</c:v>
                </c:pt>
                <c:pt idx="2">
                  <c:v>0.6</c:v>
                </c:pt>
                <c:pt idx="3">
                  <c:v>0.7</c:v>
                </c:pt>
                <c:pt idx="4">
                  <c:v>0.8</c:v>
                </c:pt>
                <c:pt idx="5">
                  <c:v>0.9</c:v>
                </c:pt>
                <c:pt idx="6">
                  <c:v>1.0</c:v>
                </c:pt>
              </c:numCache>
            </c:numRef>
          </c:cat>
          <c:val>
            <c:numRef>
              <c:f>'F-Measure-Time-Size'!$D$6:$D$12</c:f>
              <c:numCache>
                <c:formatCode>General</c:formatCode>
                <c:ptCount val="7"/>
                <c:pt idx="0">
                  <c:v>0.0321714285714286</c:v>
                </c:pt>
                <c:pt idx="1">
                  <c:v>0.063575</c:v>
                </c:pt>
                <c:pt idx="2">
                  <c:v>1.02065</c:v>
                </c:pt>
                <c:pt idx="3">
                  <c:v>2.080826666666668</c:v>
                </c:pt>
                <c:pt idx="4">
                  <c:v>3.476505882352941</c:v>
                </c:pt>
                <c:pt idx="5">
                  <c:v>4.614810526315725</c:v>
                </c:pt>
                <c:pt idx="6">
                  <c:v>6.40907826086957</c:v>
                </c:pt>
              </c:numCache>
            </c:numRef>
          </c:val>
        </c:ser>
        <c:ser>
          <c:idx val="1"/>
          <c:order val="1"/>
          <c:tx>
            <c:v>AIDE-Medium</c:v>
          </c:tx>
          <c:spPr>
            <a:ln>
              <a:solidFill>
                <a:prstClr val="black"/>
              </a:solidFill>
            </a:ln>
          </c:spPr>
          <c:invertIfNegative val="0"/>
          <c:cat>
            <c:numRef>
              <c:f>'F-Measure-Time-Size'!$A$6:$A$12</c:f>
              <c:numCache>
                <c:formatCode>0%</c:formatCode>
                <c:ptCount val="7"/>
                <c:pt idx="0">
                  <c:v>0.4</c:v>
                </c:pt>
                <c:pt idx="1">
                  <c:v>0.5</c:v>
                </c:pt>
                <c:pt idx="2">
                  <c:v>0.6</c:v>
                </c:pt>
                <c:pt idx="3">
                  <c:v>0.7</c:v>
                </c:pt>
                <c:pt idx="4">
                  <c:v>0.8</c:v>
                </c:pt>
                <c:pt idx="5">
                  <c:v>0.9</c:v>
                </c:pt>
                <c:pt idx="6">
                  <c:v>1.0</c:v>
                </c:pt>
              </c:numCache>
            </c:numRef>
          </c:cat>
          <c:val>
            <c:numRef>
              <c:f>'F-Measure-Time-Size'!$C$6:$C$12</c:f>
              <c:numCache>
                <c:formatCode>General</c:formatCode>
                <c:ptCount val="7"/>
                <c:pt idx="0">
                  <c:v>0.0632</c:v>
                </c:pt>
                <c:pt idx="1">
                  <c:v>0.0632</c:v>
                </c:pt>
                <c:pt idx="2">
                  <c:v>0.0632</c:v>
                </c:pt>
                <c:pt idx="3">
                  <c:v>0.0632736842105264</c:v>
                </c:pt>
                <c:pt idx="4">
                  <c:v>2.790016</c:v>
                </c:pt>
                <c:pt idx="5">
                  <c:v>4.905709677419355</c:v>
                </c:pt>
                <c:pt idx="6">
                  <c:v>6.591486486486485</c:v>
                </c:pt>
              </c:numCache>
            </c:numRef>
          </c:val>
        </c:ser>
        <c:ser>
          <c:idx val="0"/>
          <c:order val="2"/>
          <c:tx>
            <c:v>AIDE-Small</c:v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'F-Measure-Time-Size'!$A$6:$A$12</c:f>
              <c:numCache>
                <c:formatCode>0%</c:formatCode>
                <c:ptCount val="7"/>
                <c:pt idx="0">
                  <c:v>0.4</c:v>
                </c:pt>
                <c:pt idx="1">
                  <c:v>0.5</c:v>
                </c:pt>
                <c:pt idx="2">
                  <c:v>0.6</c:v>
                </c:pt>
                <c:pt idx="3">
                  <c:v>0.7</c:v>
                </c:pt>
                <c:pt idx="4">
                  <c:v>0.8</c:v>
                </c:pt>
                <c:pt idx="5">
                  <c:v>0.9</c:v>
                </c:pt>
                <c:pt idx="6">
                  <c:v>1.0</c:v>
                </c:pt>
              </c:numCache>
            </c:numRef>
          </c:cat>
          <c:val>
            <c:numRef>
              <c:f>'F-Measure-Time-Size'!$B$6:$B$12</c:f>
              <c:numCache>
                <c:formatCode>General</c:formatCode>
                <c:ptCount val="7"/>
                <c:pt idx="0">
                  <c:v>0.08635</c:v>
                </c:pt>
                <c:pt idx="1">
                  <c:v>0.08635</c:v>
                </c:pt>
                <c:pt idx="2">
                  <c:v>0.08635</c:v>
                </c:pt>
                <c:pt idx="3">
                  <c:v>0.08635</c:v>
                </c:pt>
                <c:pt idx="4">
                  <c:v>0.08635</c:v>
                </c:pt>
                <c:pt idx="5">
                  <c:v>0.601085714285715</c:v>
                </c:pt>
                <c:pt idx="6">
                  <c:v>5.652254545454546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3333528"/>
        <c:axId val="-2143622408"/>
      </c:barChart>
      <c:catAx>
        <c:axId val="-21433335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F-measure (%)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-2143622408"/>
        <c:crosses val="autoZero"/>
        <c:auto val="1"/>
        <c:lblAlgn val="ctr"/>
        <c:lblOffset val="100"/>
        <c:noMultiLvlLbl val="0"/>
      </c:catAx>
      <c:valAx>
        <c:axId val="-214362240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Time (sec)</a:t>
                </a:r>
              </a:p>
            </c:rich>
          </c:tx>
          <c:layout>
            <c:manualLayout>
              <c:xMode val="edge"/>
              <c:yMode val="edge"/>
              <c:x val="0.00896623539206341"/>
              <c:y val="0.37605074365704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2143333528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590940021386"/>
          <c:y val="0.124841828981904"/>
          <c:w val="0.820822951586498"/>
          <c:h val="0.593850341850781"/>
        </c:manualLayout>
      </c:layout>
      <c:barChart>
        <c:barDir val="col"/>
        <c:grouping val="clustered"/>
        <c:varyColors val="0"/>
        <c:ser>
          <c:idx val="0"/>
          <c:order val="0"/>
          <c:tx>
            <c:v>10G</c:v>
          </c:tx>
          <c:spPr>
            <a:solidFill>
              <a:schemeClr val="tx2">
                <a:lumMod val="50000"/>
              </a:schemeClr>
            </a:solidFill>
            <a:ln>
              <a:solidFill>
                <a:prstClr val="black"/>
              </a:solidFill>
            </a:ln>
          </c:spPr>
          <c:invertIfNegative val="0"/>
          <c:cat>
            <c:numRef>
              <c:f>'Scalling-Fmeasure'!$A$6:$A$11</c:f>
              <c:numCache>
                <c:formatCode>General</c:formatCode>
                <c:ptCount val="6"/>
                <c:pt idx="0">
                  <c:v>250.0</c:v>
                </c:pt>
                <c:pt idx="1">
                  <c:v>300.0</c:v>
                </c:pt>
                <c:pt idx="2">
                  <c:v>350.0</c:v>
                </c:pt>
                <c:pt idx="3">
                  <c:v>400.0</c:v>
                </c:pt>
                <c:pt idx="4">
                  <c:v>450.0</c:v>
                </c:pt>
                <c:pt idx="5">
                  <c:v>500.0</c:v>
                </c:pt>
              </c:numCache>
            </c:numRef>
          </c:cat>
          <c:val>
            <c:numRef>
              <c:f>'Scalling-Fmeasure'!$B$32:$B$37</c:f>
              <c:numCache>
                <c:formatCode>General</c:formatCode>
                <c:ptCount val="6"/>
                <c:pt idx="0">
                  <c:v>57.9</c:v>
                </c:pt>
                <c:pt idx="1">
                  <c:v>57.70000000000001</c:v>
                </c:pt>
                <c:pt idx="2">
                  <c:v>71.83</c:v>
                </c:pt>
                <c:pt idx="3">
                  <c:v>79.59</c:v>
                </c:pt>
                <c:pt idx="4">
                  <c:v>89.57</c:v>
                </c:pt>
                <c:pt idx="5">
                  <c:v>89.58000000000001</c:v>
                </c:pt>
              </c:numCache>
            </c:numRef>
          </c:val>
        </c:ser>
        <c:ser>
          <c:idx val="1"/>
          <c:order val="1"/>
          <c:tx>
            <c:v>50G</c:v>
          </c:tx>
          <c:spPr>
            <a:ln>
              <a:solidFill>
                <a:prstClr val="black"/>
              </a:solidFill>
            </a:ln>
          </c:spPr>
          <c:invertIfNegative val="0"/>
          <c:cat>
            <c:numRef>
              <c:f>'Scalling-Fmeasure'!$A$6:$A$11</c:f>
              <c:numCache>
                <c:formatCode>General</c:formatCode>
                <c:ptCount val="6"/>
                <c:pt idx="0">
                  <c:v>250.0</c:v>
                </c:pt>
                <c:pt idx="1">
                  <c:v>300.0</c:v>
                </c:pt>
                <c:pt idx="2">
                  <c:v>350.0</c:v>
                </c:pt>
                <c:pt idx="3">
                  <c:v>400.0</c:v>
                </c:pt>
                <c:pt idx="4">
                  <c:v>450.0</c:v>
                </c:pt>
                <c:pt idx="5">
                  <c:v>500.0</c:v>
                </c:pt>
              </c:numCache>
            </c:numRef>
          </c:cat>
          <c:val>
            <c:numRef>
              <c:f>'Scalling-Fmeasure'!$D$32:$D$37</c:f>
              <c:numCache>
                <c:formatCode>General</c:formatCode>
                <c:ptCount val="6"/>
                <c:pt idx="0">
                  <c:v>71.57</c:v>
                </c:pt>
                <c:pt idx="1">
                  <c:v>74.05000000000001</c:v>
                </c:pt>
                <c:pt idx="2">
                  <c:v>81.44000000000002</c:v>
                </c:pt>
                <c:pt idx="3">
                  <c:v>81.82</c:v>
                </c:pt>
                <c:pt idx="4">
                  <c:v>87.33000000000001</c:v>
                </c:pt>
                <c:pt idx="5">
                  <c:v>91.44000000000002</c:v>
                </c:pt>
              </c:numCache>
            </c:numRef>
          </c:val>
        </c:ser>
        <c:ser>
          <c:idx val="2"/>
          <c:order val="2"/>
          <c:tx>
            <c:v>100G</c:v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'Scalling-Fmeasure'!$A$6:$A$11</c:f>
              <c:numCache>
                <c:formatCode>General</c:formatCode>
                <c:ptCount val="6"/>
                <c:pt idx="0">
                  <c:v>250.0</c:v>
                </c:pt>
                <c:pt idx="1">
                  <c:v>300.0</c:v>
                </c:pt>
                <c:pt idx="2">
                  <c:v>350.0</c:v>
                </c:pt>
                <c:pt idx="3">
                  <c:v>400.0</c:v>
                </c:pt>
                <c:pt idx="4">
                  <c:v>450.0</c:v>
                </c:pt>
                <c:pt idx="5">
                  <c:v>500.0</c:v>
                </c:pt>
              </c:numCache>
            </c:numRef>
          </c:cat>
          <c:val>
            <c:numRef>
              <c:f>'Scalling-Fmeasure'!$F$32:$F$37</c:f>
              <c:numCache>
                <c:formatCode>General</c:formatCode>
                <c:ptCount val="6"/>
                <c:pt idx="0">
                  <c:v>56.86</c:v>
                </c:pt>
                <c:pt idx="1">
                  <c:v>69.54</c:v>
                </c:pt>
                <c:pt idx="2">
                  <c:v>73.96000000000002</c:v>
                </c:pt>
                <c:pt idx="3">
                  <c:v>85.81</c:v>
                </c:pt>
                <c:pt idx="4">
                  <c:v>87.26</c:v>
                </c:pt>
                <c:pt idx="5">
                  <c:v>91.57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1540472"/>
        <c:axId val="-2143962952"/>
      </c:barChart>
      <c:catAx>
        <c:axId val="2061540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User Effort</a:t>
                </a:r>
              </a:p>
              <a:p>
                <a:pPr>
                  <a:defRPr/>
                </a:pPr>
                <a:r>
                  <a:rPr lang="en-US" dirty="0" smtClean="0"/>
                  <a:t>(# </a:t>
                </a:r>
                <a:r>
                  <a:rPr lang="en-US" dirty="0"/>
                  <a:t>of </a:t>
                </a:r>
                <a:r>
                  <a:rPr lang="en-US" dirty="0" smtClean="0"/>
                  <a:t>samples)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25282152230971"/>
              <c:y val="0.83505152655506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2143962952"/>
        <c:crosses val="autoZero"/>
        <c:auto val="1"/>
        <c:lblAlgn val="ctr"/>
        <c:lblOffset val="100"/>
        <c:noMultiLvlLbl val="0"/>
      </c:catAx>
      <c:valAx>
        <c:axId val="-2143962952"/>
        <c:scaling>
          <c:orientation val="minMax"/>
          <c:max val="100.0"/>
          <c:min val="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F-measure (%)</a:t>
                </a:r>
              </a:p>
            </c:rich>
          </c:tx>
          <c:layout>
            <c:manualLayout>
              <c:xMode val="edge"/>
              <c:yMode val="edge"/>
              <c:x val="0.0132012923805302"/>
              <c:y val="0.27586799881146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61540472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4474093516088"/>
          <c:y val="0.188484527600763"/>
          <c:w val="0.812748007193545"/>
          <c:h val="0.593116061903518"/>
        </c:manualLayout>
      </c:layout>
      <c:barChart>
        <c:barDir val="col"/>
        <c:grouping val="clustered"/>
        <c:varyColors val="0"/>
        <c:ser>
          <c:idx val="0"/>
          <c:order val="0"/>
          <c:tx>
            <c:v>2D</c:v>
          </c:tx>
          <c:spPr>
            <a:solidFill>
              <a:schemeClr val="tx2">
                <a:lumMod val="5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numRef>
              <c:f>'Attributes-Fmeasure'!$O$14:$O$17</c:f>
              <c:numCache>
                <c:formatCode>General</c:formatCode>
                <c:ptCount val="4"/>
                <c:pt idx="0">
                  <c:v>1.0</c:v>
                </c:pt>
                <c:pt idx="1">
                  <c:v>3.0</c:v>
                </c:pt>
                <c:pt idx="2">
                  <c:v>5.0</c:v>
                </c:pt>
                <c:pt idx="3">
                  <c:v>7.0</c:v>
                </c:pt>
              </c:numCache>
            </c:numRef>
          </c:cat>
          <c:val>
            <c:numRef>
              <c:f>'Attributes-Fmeasure-Sample'!$B$8:$E$8</c:f>
              <c:numCache>
                <c:formatCode>General</c:formatCode>
                <c:ptCount val="4"/>
                <c:pt idx="0">
                  <c:v>336.3</c:v>
                </c:pt>
                <c:pt idx="1">
                  <c:v>504.6</c:v>
                </c:pt>
                <c:pt idx="2">
                  <c:v>519.5</c:v>
                </c:pt>
                <c:pt idx="3">
                  <c:v>604.8</c:v>
                </c:pt>
              </c:numCache>
            </c:numRef>
          </c:val>
        </c:ser>
        <c:ser>
          <c:idx val="1"/>
          <c:order val="1"/>
          <c:tx>
            <c:v>3D</c:v>
          </c:tx>
          <c:spPr>
            <a:ln>
              <a:solidFill>
                <a:sysClr val="windowText" lastClr="000000"/>
              </a:solidFill>
            </a:ln>
          </c:spPr>
          <c:invertIfNegative val="0"/>
          <c:cat>
            <c:numRef>
              <c:f>'Attributes-Fmeasure'!$O$14:$O$17</c:f>
              <c:numCache>
                <c:formatCode>General</c:formatCode>
                <c:ptCount val="4"/>
                <c:pt idx="0">
                  <c:v>1.0</c:v>
                </c:pt>
                <c:pt idx="1">
                  <c:v>3.0</c:v>
                </c:pt>
                <c:pt idx="2">
                  <c:v>5.0</c:v>
                </c:pt>
                <c:pt idx="3">
                  <c:v>7.0</c:v>
                </c:pt>
              </c:numCache>
            </c:numRef>
          </c:cat>
          <c:val>
            <c:numRef>
              <c:f>'Attributes-Fmeasure-Sample'!$G$8:$J$8</c:f>
              <c:numCache>
                <c:formatCode>General</c:formatCode>
                <c:ptCount val="4"/>
                <c:pt idx="0">
                  <c:v>367.8</c:v>
                </c:pt>
                <c:pt idx="1">
                  <c:v>600.5</c:v>
                </c:pt>
                <c:pt idx="2">
                  <c:v>652.6</c:v>
                </c:pt>
                <c:pt idx="3">
                  <c:v>665.875</c:v>
                </c:pt>
              </c:numCache>
            </c:numRef>
          </c:val>
        </c:ser>
        <c:ser>
          <c:idx val="2"/>
          <c:order val="2"/>
          <c:tx>
            <c:v>4D</c:v>
          </c:tx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numRef>
              <c:f>'Attributes-Fmeasure'!$O$14:$O$17</c:f>
              <c:numCache>
                <c:formatCode>General</c:formatCode>
                <c:ptCount val="4"/>
                <c:pt idx="0">
                  <c:v>1.0</c:v>
                </c:pt>
                <c:pt idx="1">
                  <c:v>3.0</c:v>
                </c:pt>
                <c:pt idx="2">
                  <c:v>5.0</c:v>
                </c:pt>
                <c:pt idx="3">
                  <c:v>7.0</c:v>
                </c:pt>
              </c:numCache>
            </c:numRef>
          </c:cat>
          <c:val>
            <c:numRef>
              <c:f>'Attributes-Fmeasure-Sample'!$L$8:$O$8</c:f>
              <c:numCache>
                <c:formatCode>General</c:formatCode>
                <c:ptCount val="4"/>
                <c:pt idx="0">
                  <c:v>315.8</c:v>
                </c:pt>
                <c:pt idx="1">
                  <c:v>717.5</c:v>
                </c:pt>
                <c:pt idx="2">
                  <c:v>689.9</c:v>
                </c:pt>
                <c:pt idx="3">
                  <c:v>640.5</c:v>
                </c:pt>
              </c:numCache>
            </c:numRef>
          </c:val>
        </c:ser>
        <c:ser>
          <c:idx val="3"/>
          <c:order val="3"/>
          <c:tx>
            <c:v>5D</c:v>
          </c:tx>
          <c:spPr>
            <a:solidFill>
              <a:srgbClr val="0080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numRef>
              <c:f>'Attributes-Fmeasure'!$O$14:$O$17</c:f>
              <c:numCache>
                <c:formatCode>General</c:formatCode>
                <c:ptCount val="4"/>
                <c:pt idx="0">
                  <c:v>1.0</c:v>
                </c:pt>
                <c:pt idx="1">
                  <c:v>3.0</c:v>
                </c:pt>
                <c:pt idx="2">
                  <c:v>5.0</c:v>
                </c:pt>
                <c:pt idx="3">
                  <c:v>7.0</c:v>
                </c:pt>
              </c:numCache>
            </c:numRef>
          </c:cat>
          <c:val>
            <c:numRef>
              <c:f>'Attributes-Fmeasure-Sample'!$Q$8:$T$8</c:f>
              <c:numCache>
                <c:formatCode>General</c:formatCode>
                <c:ptCount val="4"/>
                <c:pt idx="0">
                  <c:v>683.0</c:v>
                </c:pt>
                <c:pt idx="1">
                  <c:v>764.4444444444429</c:v>
                </c:pt>
                <c:pt idx="2">
                  <c:v>788.5</c:v>
                </c:pt>
                <c:pt idx="3">
                  <c:v>684.111111111111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6211528"/>
        <c:axId val="-2106206024"/>
      </c:barChart>
      <c:catAx>
        <c:axId val="-21062115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Areas</a:t>
                </a:r>
              </a:p>
            </c:rich>
          </c:tx>
          <c:layout>
            <c:manualLayout>
              <c:xMode val="edge"/>
              <c:yMode val="edge"/>
              <c:x val="0.399155487508506"/>
              <c:y val="0.91013099115511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2106206024"/>
        <c:crosses val="autoZero"/>
        <c:auto val="1"/>
        <c:lblAlgn val="ctr"/>
        <c:lblOffset val="100"/>
        <c:noMultiLvlLbl val="0"/>
      </c:catAx>
      <c:valAx>
        <c:axId val="-2106206024"/>
        <c:scaling>
          <c:orientation val="minMax"/>
          <c:max val="850.0"/>
          <c:min val="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User Effort</a:t>
                </a:r>
              </a:p>
              <a:p>
                <a:pPr>
                  <a:defRPr/>
                </a:pPr>
                <a:r>
                  <a:rPr lang="en-US" dirty="0" smtClean="0"/>
                  <a:t>(# of samples)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0"/>
              <c:y val="0.26071295494125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2106211528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7711729954718"/>
          <c:y val="0.162511636045495"/>
          <c:w val="0.806089072906375"/>
          <c:h val="0.633545494313215"/>
        </c:manualLayout>
      </c:layout>
      <c:lineChart>
        <c:grouping val="standard"/>
        <c:varyColors val="0"/>
        <c:ser>
          <c:idx val="0"/>
          <c:order val="0"/>
          <c:tx>
            <c:v>1-Area</c:v>
          </c:tx>
          <c:spPr>
            <a:ln>
              <a:solidFill>
                <a:schemeClr val="tx2">
                  <a:lumMod val="50000"/>
                </a:schemeClr>
              </a:solidFill>
            </a:ln>
          </c:spPr>
          <c:marker>
            <c:spPr>
              <a:solidFill>
                <a:schemeClr val="tx2">
                  <a:lumMod val="50000"/>
                </a:schemeClr>
              </a:solidFill>
              <a:ln>
                <a:solidFill>
                  <a:srgbClr val="1F497D">
                    <a:lumMod val="50000"/>
                  </a:srgbClr>
                </a:solidFill>
              </a:ln>
            </c:spPr>
          </c:marker>
          <c:cat>
            <c:numRef>
              <c:f>'F-Measure-Samples-Areas'!$A$5:$A$11</c:f>
              <c:numCache>
                <c:formatCode>0%</c:formatCode>
                <c:ptCount val="7"/>
                <c:pt idx="0">
                  <c:v>0.4</c:v>
                </c:pt>
                <c:pt idx="1">
                  <c:v>0.5</c:v>
                </c:pt>
                <c:pt idx="2">
                  <c:v>0.6</c:v>
                </c:pt>
                <c:pt idx="3">
                  <c:v>0.7</c:v>
                </c:pt>
                <c:pt idx="4">
                  <c:v>0.8</c:v>
                </c:pt>
                <c:pt idx="5">
                  <c:v>0.9</c:v>
                </c:pt>
                <c:pt idx="6">
                  <c:v>1.0</c:v>
                </c:pt>
              </c:numCache>
            </c:numRef>
          </c:cat>
          <c:val>
            <c:numRef>
              <c:f>'F-Measure-Samples-Areas'!$B$5:$B$11</c:f>
              <c:numCache>
                <c:formatCode>General</c:formatCode>
                <c:ptCount val="7"/>
                <c:pt idx="0">
                  <c:v>109.0</c:v>
                </c:pt>
                <c:pt idx="1">
                  <c:v>128.4</c:v>
                </c:pt>
                <c:pt idx="2">
                  <c:v>216.9</c:v>
                </c:pt>
                <c:pt idx="3">
                  <c:v>308.3</c:v>
                </c:pt>
                <c:pt idx="4">
                  <c:v>346.3</c:v>
                </c:pt>
                <c:pt idx="5">
                  <c:v>397.5</c:v>
                </c:pt>
                <c:pt idx="6">
                  <c:v>535.9</c:v>
                </c:pt>
              </c:numCache>
            </c:numRef>
          </c:val>
          <c:smooth val="0"/>
        </c:ser>
        <c:ser>
          <c:idx val="1"/>
          <c:order val="1"/>
          <c:tx>
            <c:v>3-Areas</c:v>
          </c:tx>
          <c:cat>
            <c:numRef>
              <c:f>'F-Measure-Samples-Areas'!$A$5:$A$11</c:f>
              <c:numCache>
                <c:formatCode>0%</c:formatCode>
                <c:ptCount val="7"/>
                <c:pt idx="0">
                  <c:v>0.4</c:v>
                </c:pt>
                <c:pt idx="1">
                  <c:v>0.5</c:v>
                </c:pt>
                <c:pt idx="2">
                  <c:v>0.6</c:v>
                </c:pt>
                <c:pt idx="3">
                  <c:v>0.7</c:v>
                </c:pt>
                <c:pt idx="4">
                  <c:v>0.8</c:v>
                </c:pt>
                <c:pt idx="5">
                  <c:v>0.9</c:v>
                </c:pt>
                <c:pt idx="6">
                  <c:v>1.0</c:v>
                </c:pt>
              </c:numCache>
            </c:numRef>
          </c:cat>
          <c:val>
            <c:numRef>
              <c:f>'F-Measure-Samples-Areas'!$C$5:$C$11</c:f>
              <c:numCache>
                <c:formatCode>General</c:formatCode>
                <c:ptCount val="7"/>
                <c:pt idx="0">
                  <c:v>321.8</c:v>
                </c:pt>
                <c:pt idx="1">
                  <c:v>380.8</c:v>
                </c:pt>
                <c:pt idx="2">
                  <c:v>442.0</c:v>
                </c:pt>
                <c:pt idx="3">
                  <c:v>515.1</c:v>
                </c:pt>
                <c:pt idx="4">
                  <c:v>729.0</c:v>
                </c:pt>
                <c:pt idx="5">
                  <c:v>1356.833333333332</c:v>
                </c:pt>
                <c:pt idx="6">
                  <c:v>1398.5</c:v>
                </c:pt>
              </c:numCache>
            </c:numRef>
          </c:val>
          <c:smooth val="0"/>
        </c:ser>
        <c:ser>
          <c:idx val="2"/>
          <c:order val="2"/>
          <c:tx>
            <c:v>5-Areas</c:v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numRef>
              <c:f>'F-Measure-Samples-Areas'!$A$5:$A$11</c:f>
              <c:numCache>
                <c:formatCode>0%</c:formatCode>
                <c:ptCount val="7"/>
                <c:pt idx="0">
                  <c:v>0.4</c:v>
                </c:pt>
                <c:pt idx="1">
                  <c:v>0.5</c:v>
                </c:pt>
                <c:pt idx="2">
                  <c:v>0.6</c:v>
                </c:pt>
                <c:pt idx="3">
                  <c:v>0.7</c:v>
                </c:pt>
                <c:pt idx="4">
                  <c:v>0.8</c:v>
                </c:pt>
                <c:pt idx="5">
                  <c:v>0.9</c:v>
                </c:pt>
                <c:pt idx="6">
                  <c:v>1.0</c:v>
                </c:pt>
              </c:numCache>
            </c:numRef>
          </c:cat>
          <c:val>
            <c:numRef>
              <c:f>'F-Measure-Samples-Areas'!$D$5:$D$11</c:f>
              <c:numCache>
                <c:formatCode>General</c:formatCode>
                <c:ptCount val="7"/>
                <c:pt idx="0">
                  <c:v>220.0</c:v>
                </c:pt>
                <c:pt idx="1">
                  <c:v>263.6</c:v>
                </c:pt>
                <c:pt idx="2">
                  <c:v>374.8</c:v>
                </c:pt>
                <c:pt idx="3">
                  <c:v>539.8</c:v>
                </c:pt>
                <c:pt idx="4">
                  <c:v>709.5</c:v>
                </c:pt>
                <c:pt idx="5">
                  <c:v>895.1</c:v>
                </c:pt>
                <c:pt idx="6">
                  <c:v>1126.7</c:v>
                </c:pt>
              </c:numCache>
            </c:numRef>
          </c:val>
          <c:smooth val="0"/>
        </c:ser>
        <c:ser>
          <c:idx val="3"/>
          <c:order val="3"/>
          <c:tx>
            <c:v>7-Areas</c:v>
          </c:tx>
          <c:cat>
            <c:numRef>
              <c:f>'F-Measure-Samples-Areas'!$A$5:$A$11</c:f>
              <c:numCache>
                <c:formatCode>0%</c:formatCode>
                <c:ptCount val="7"/>
                <c:pt idx="0">
                  <c:v>0.4</c:v>
                </c:pt>
                <c:pt idx="1">
                  <c:v>0.5</c:v>
                </c:pt>
                <c:pt idx="2">
                  <c:v>0.6</c:v>
                </c:pt>
                <c:pt idx="3">
                  <c:v>0.7</c:v>
                </c:pt>
                <c:pt idx="4">
                  <c:v>0.8</c:v>
                </c:pt>
                <c:pt idx="5">
                  <c:v>0.9</c:v>
                </c:pt>
                <c:pt idx="6">
                  <c:v>1.0</c:v>
                </c:pt>
              </c:numCache>
            </c:numRef>
          </c:cat>
          <c:val>
            <c:numRef>
              <c:f>'F-Measure-Samples-Areas'!$E$5:$E$11</c:f>
              <c:numCache>
                <c:formatCode>General</c:formatCode>
                <c:ptCount val="7"/>
                <c:pt idx="0">
                  <c:v>179.0</c:v>
                </c:pt>
                <c:pt idx="1">
                  <c:v>316.3999999999999</c:v>
                </c:pt>
                <c:pt idx="2">
                  <c:v>452.3</c:v>
                </c:pt>
                <c:pt idx="3">
                  <c:v>583.3</c:v>
                </c:pt>
                <c:pt idx="4">
                  <c:v>756.9</c:v>
                </c:pt>
                <c:pt idx="5">
                  <c:v>1019.8</c:v>
                </c:pt>
                <c:pt idx="6">
                  <c:v>1270.77777777778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2646424"/>
        <c:axId val="-2102524632"/>
      </c:lineChart>
      <c:catAx>
        <c:axId val="-2102646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F-measure (%)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-2102524632"/>
        <c:crosses val="autoZero"/>
        <c:auto val="1"/>
        <c:lblAlgn val="ctr"/>
        <c:lblOffset val="100"/>
        <c:noMultiLvlLbl val="0"/>
      </c:catAx>
      <c:valAx>
        <c:axId val="-210252463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Samples</a:t>
                </a:r>
              </a:p>
            </c:rich>
          </c:tx>
          <c:layout>
            <c:manualLayout>
              <c:xMode val="edge"/>
              <c:yMode val="edge"/>
              <c:x val="0.00139047932265981"/>
              <c:y val="0.2116062992125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-2102646424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13564898281059"/>
          <c:y val="0.0266666666666667"/>
          <c:w val="0.799408892187845"/>
          <c:h val="0.10186211723534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6315337577484"/>
          <c:y val="0.19340803553402"/>
          <c:w val="0.828497673806262"/>
          <c:h val="0.572532204203217"/>
        </c:manualLayout>
      </c:layout>
      <c:barChart>
        <c:barDir val="col"/>
        <c:grouping val="clustered"/>
        <c:varyColors val="0"/>
        <c:ser>
          <c:idx val="0"/>
          <c:order val="0"/>
          <c:tx>
            <c:v>AIDE</c:v>
          </c:tx>
          <c:spPr>
            <a:solidFill>
              <a:schemeClr val="tx2">
                <a:lumMod val="5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(Sheet1!$W$28,Sheet1!$W$30)</c:f>
              <c:strCache>
                <c:ptCount val="2"/>
                <c:pt idx="0">
                  <c:v>NoSkew</c:v>
                </c:pt>
                <c:pt idx="1">
                  <c:v>Skew</c:v>
                </c:pt>
              </c:strCache>
            </c:strRef>
          </c:cat>
          <c:val>
            <c:numRef>
              <c:f>(Sheet1!$B$14,Sheet1!$B$16)</c:f>
              <c:numCache>
                <c:formatCode>General</c:formatCode>
                <c:ptCount val="2"/>
                <c:pt idx="0">
                  <c:v>308.3</c:v>
                </c:pt>
                <c:pt idx="1">
                  <c:v>890.6</c:v>
                </c:pt>
              </c:numCache>
            </c:numRef>
          </c:val>
        </c:ser>
        <c:ser>
          <c:idx val="1"/>
          <c:order val="1"/>
          <c:tx>
            <c:v>AIDE-Clustering</c:v>
          </c:tx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(Sheet1!$W$28,Sheet1!$W$30)</c:f>
              <c:strCache>
                <c:ptCount val="2"/>
                <c:pt idx="0">
                  <c:v>NoSkew</c:v>
                </c:pt>
                <c:pt idx="1">
                  <c:v>Skew</c:v>
                </c:pt>
              </c:strCache>
            </c:strRef>
          </c:cat>
          <c:val>
            <c:numRef>
              <c:f>(Sheet1!$C$14,Sheet1!$C$16)</c:f>
              <c:numCache>
                <c:formatCode>General</c:formatCode>
                <c:ptCount val="2"/>
                <c:pt idx="0">
                  <c:v>347.0</c:v>
                </c:pt>
                <c:pt idx="1">
                  <c:v>117.0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0773896"/>
        <c:axId val="2129210968"/>
      </c:barChart>
      <c:catAx>
        <c:axId val="-21407738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Exploration Space Distribution </a:t>
                </a:r>
              </a:p>
            </c:rich>
          </c:tx>
          <c:layout>
            <c:manualLayout>
              <c:xMode val="edge"/>
              <c:yMode val="edge"/>
              <c:x val="0.33206304073102"/>
              <c:y val="0.902313364539959"/>
            </c:manualLayout>
          </c:layout>
          <c:overlay val="0"/>
        </c:title>
        <c:majorTickMark val="out"/>
        <c:minorTickMark val="none"/>
        <c:tickLblPos val="nextTo"/>
        <c:crossAx val="2129210968"/>
        <c:crosses val="autoZero"/>
        <c:auto val="1"/>
        <c:lblAlgn val="ctr"/>
        <c:lblOffset val="100"/>
        <c:noMultiLvlLbl val="0"/>
      </c:catAx>
      <c:valAx>
        <c:axId val="212921096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Samples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40773896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204069038515688"/>
          <c:y val="0.0484630900237149"/>
          <c:w val="0.638083855520451"/>
          <c:h val="0.09235830318507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0134144123074"/>
          <c:y val="0.186245337753834"/>
          <c:w val="0.820822951586498"/>
          <c:h val="0.598644884778087"/>
        </c:manualLayout>
      </c:layout>
      <c:barChart>
        <c:barDir val="col"/>
        <c:grouping val="clustered"/>
        <c:varyColors val="0"/>
        <c:ser>
          <c:idx val="0"/>
          <c:order val="0"/>
          <c:tx>
            <c:v>10G</c:v>
          </c:tx>
          <c:spPr>
            <a:solidFill>
              <a:schemeClr val="tx2">
                <a:lumMod val="50000"/>
              </a:schemeClr>
            </a:solidFill>
            <a:ln>
              <a:solidFill>
                <a:prstClr val="black"/>
              </a:solidFill>
            </a:ln>
          </c:spPr>
          <c:invertIfNegative val="0"/>
          <c:cat>
            <c:numRef>
              <c:f>[3]Sheet1!$F$19:$F$22</c:f>
              <c:numCache>
                <c:formatCode>General</c:formatCode>
                <c:ptCount val="4"/>
                <c:pt idx="0">
                  <c:v>1.0</c:v>
                </c:pt>
                <c:pt idx="1">
                  <c:v>3.0</c:v>
                </c:pt>
                <c:pt idx="2">
                  <c:v>5.0</c:v>
                </c:pt>
                <c:pt idx="3">
                  <c:v>7.0</c:v>
                </c:pt>
              </c:numCache>
            </c:numRef>
          </c:cat>
          <c:val>
            <c:numRef>
              <c:f>'Scalling-areas-time'!$C$13:$F$13</c:f>
              <c:numCache>
                <c:formatCode>General</c:formatCode>
                <c:ptCount val="4"/>
                <c:pt idx="0">
                  <c:v>84.70559777524316</c:v>
                </c:pt>
                <c:pt idx="1">
                  <c:v>84.39259067934172</c:v>
                </c:pt>
                <c:pt idx="2">
                  <c:v>94.40706065925492</c:v>
                </c:pt>
                <c:pt idx="3">
                  <c:v>87.96519931112698</c:v>
                </c:pt>
              </c:numCache>
            </c:numRef>
          </c:val>
        </c:ser>
        <c:ser>
          <c:idx val="1"/>
          <c:order val="1"/>
          <c:tx>
            <c:v>50G</c:v>
          </c:tx>
          <c:spPr>
            <a:ln>
              <a:solidFill>
                <a:prstClr val="black"/>
              </a:solidFill>
            </a:ln>
          </c:spPr>
          <c:invertIfNegative val="0"/>
          <c:cat>
            <c:numRef>
              <c:f>[3]Sheet1!$F$19:$F$22</c:f>
              <c:numCache>
                <c:formatCode>General</c:formatCode>
                <c:ptCount val="4"/>
                <c:pt idx="0">
                  <c:v>1.0</c:v>
                </c:pt>
                <c:pt idx="1">
                  <c:v>3.0</c:v>
                </c:pt>
                <c:pt idx="2">
                  <c:v>5.0</c:v>
                </c:pt>
                <c:pt idx="3">
                  <c:v>7.0</c:v>
                </c:pt>
              </c:numCache>
            </c:numRef>
          </c:cat>
          <c:val>
            <c:numRef>
              <c:f>'Scalling-areas-time'!$C$15:$F$15</c:f>
              <c:numCache>
                <c:formatCode>General</c:formatCode>
                <c:ptCount val="4"/>
                <c:pt idx="0">
                  <c:v>97.1995222693104</c:v>
                </c:pt>
                <c:pt idx="1">
                  <c:v>95.37224219684099</c:v>
                </c:pt>
                <c:pt idx="2">
                  <c:v>93.64957547582435</c:v>
                </c:pt>
                <c:pt idx="3">
                  <c:v>92.6953421351885</c:v>
                </c:pt>
              </c:numCache>
            </c:numRef>
          </c:val>
        </c:ser>
        <c:ser>
          <c:idx val="2"/>
          <c:order val="2"/>
          <c:tx>
            <c:v>100G</c:v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[3]Sheet1!$F$19:$F$22</c:f>
              <c:numCache>
                <c:formatCode>General</c:formatCode>
                <c:ptCount val="4"/>
                <c:pt idx="0">
                  <c:v>1.0</c:v>
                </c:pt>
                <c:pt idx="1">
                  <c:v>3.0</c:v>
                </c:pt>
                <c:pt idx="2">
                  <c:v>5.0</c:v>
                </c:pt>
                <c:pt idx="3">
                  <c:v>7.0</c:v>
                </c:pt>
              </c:numCache>
            </c:numRef>
          </c:cat>
          <c:val>
            <c:numRef>
              <c:f>'Scalling-areas-time'!$C$17:$F$17</c:f>
              <c:numCache>
                <c:formatCode>General</c:formatCode>
                <c:ptCount val="4"/>
                <c:pt idx="0">
                  <c:v>97.36566250764355</c:v>
                </c:pt>
                <c:pt idx="1">
                  <c:v>96.85272497843835</c:v>
                </c:pt>
                <c:pt idx="2">
                  <c:v>93.54728283385127</c:v>
                </c:pt>
                <c:pt idx="3">
                  <c:v>93.70650933090836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2411864"/>
        <c:axId val="-2102574904"/>
      </c:barChart>
      <c:catAx>
        <c:axId val="-21024118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Areas</a:t>
                </a:r>
              </a:p>
            </c:rich>
          </c:tx>
          <c:layout>
            <c:manualLayout>
              <c:xMode val="edge"/>
              <c:yMode val="edge"/>
              <c:x val="0.417566102848255"/>
              <c:y val="0.90311407828877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2102574904"/>
        <c:crosses val="autoZero"/>
        <c:auto val="1"/>
        <c:lblAlgn val="ctr"/>
        <c:lblOffset val="100"/>
        <c:noMultiLvlLbl val="0"/>
      </c:catAx>
      <c:valAx>
        <c:axId val="-2102574904"/>
        <c:scaling>
          <c:orientation val="minMax"/>
          <c:max val="100.0"/>
          <c:min val="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Time Improvement (%)</a:t>
                </a:r>
              </a:p>
            </c:rich>
          </c:tx>
          <c:layout>
            <c:manualLayout>
              <c:xMode val="edge"/>
              <c:yMode val="edge"/>
              <c:x val="0.0132013201320132"/>
              <c:y val="0.18624533775383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2102411864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5357754193769"/>
          <c:y val="0.187762423736768"/>
          <c:w val="0.815656738559854"/>
          <c:h val="0.607321270271681"/>
        </c:manualLayout>
      </c:layout>
      <c:barChart>
        <c:barDir val="col"/>
        <c:grouping val="clustered"/>
        <c:varyColors val="0"/>
        <c:ser>
          <c:idx val="0"/>
          <c:order val="0"/>
          <c:tx>
            <c:v>Random-Grid</c:v>
          </c:tx>
          <c:spPr>
            <a:solidFill>
              <a:schemeClr val="tx2">
                <a:lumMod val="50000"/>
              </a:schemeClr>
            </a:solidFill>
            <a:ln>
              <a:solidFill>
                <a:prstClr val="black"/>
              </a:solidFill>
            </a:ln>
          </c:spPr>
          <c:invertIfNegative val="0"/>
          <c:cat>
            <c:numRef>
              <c:f>phases!$A$3:$A$9</c:f>
              <c:numCache>
                <c:formatCode>0%</c:formatCode>
                <c:ptCount val="7"/>
                <c:pt idx="0">
                  <c:v>0.4</c:v>
                </c:pt>
                <c:pt idx="1">
                  <c:v>0.5</c:v>
                </c:pt>
                <c:pt idx="2">
                  <c:v>0.6</c:v>
                </c:pt>
                <c:pt idx="3">
                  <c:v>0.7</c:v>
                </c:pt>
                <c:pt idx="4">
                  <c:v>0.8</c:v>
                </c:pt>
                <c:pt idx="5">
                  <c:v>0.9</c:v>
                </c:pt>
                <c:pt idx="6">
                  <c:v>1.0</c:v>
                </c:pt>
              </c:numCache>
            </c:numRef>
          </c:cat>
          <c:val>
            <c:numRef>
              <c:f>phases!$B$3:$B$9</c:f>
              <c:numCache>
                <c:formatCode>General</c:formatCode>
                <c:ptCount val="7"/>
                <c:pt idx="0">
                  <c:v>1276.0</c:v>
                </c:pt>
                <c:pt idx="1">
                  <c:v>1276.0</c:v>
                </c:pt>
                <c:pt idx="2">
                  <c:v>1276.0</c:v>
                </c:pt>
                <c:pt idx="3">
                  <c:v>1276.0</c:v>
                </c:pt>
                <c:pt idx="4">
                  <c:v>1280.0</c:v>
                </c:pt>
                <c:pt idx="5">
                  <c:v>1300.0</c:v>
                </c:pt>
                <c:pt idx="6">
                  <c:v>1360.0</c:v>
                </c:pt>
              </c:numCache>
            </c:numRef>
          </c:val>
        </c:ser>
        <c:ser>
          <c:idx val="1"/>
          <c:order val="1"/>
          <c:tx>
            <c:v>Random-Grid+Misclassified</c:v>
          </c:tx>
          <c:spPr>
            <a:ln>
              <a:solidFill>
                <a:prstClr val="black"/>
              </a:solidFill>
            </a:ln>
          </c:spPr>
          <c:invertIfNegative val="0"/>
          <c:cat>
            <c:numRef>
              <c:f>phases!$A$3:$A$9</c:f>
              <c:numCache>
                <c:formatCode>0%</c:formatCode>
                <c:ptCount val="7"/>
                <c:pt idx="0">
                  <c:v>0.4</c:v>
                </c:pt>
                <c:pt idx="1">
                  <c:v>0.5</c:v>
                </c:pt>
                <c:pt idx="2">
                  <c:v>0.6</c:v>
                </c:pt>
                <c:pt idx="3">
                  <c:v>0.7</c:v>
                </c:pt>
                <c:pt idx="4">
                  <c:v>0.8</c:v>
                </c:pt>
                <c:pt idx="5">
                  <c:v>0.9</c:v>
                </c:pt>
                <c:pt idx="6">
                  <c:v>1.0</c:v>
                </c:pt>
              </c:numCache>
            </c:numRef>
          </c:cat>
          <c:val>
            <c:numRef>
              <c:f>phases!$C$3:$C$9</c:f>
              <c:numCache>
                <c:formatCode>General</c:formatCode>
                <c:ptCount val="7"/>
                <c:pt idx="0">
                  <c:v>113.0</c:v>
                </c:pt>
                <c:pt idx="1">
                  <c:v>113.0</c:v>
                </c:pt>
                <c:pt idx="2">
                  <c:v>312.0</c:v>
                </c:pt>
                <c:pt idx="3">
                  <c:v>418.5</c:v>
                </c:pt>
                <c:pt idx="4">
                  <c:v>549.7</c:v>
                </c:pt>
                <c:pt idx="5">
                  <c:v>900.5555555555554</c:v>
                </c:pt>
                <c:pt idx="6">
                  <c:v>1152.777777777781</c:v>
                </c:pt>
              </c:numCache>
            </c:numRef>
          </c:val>
        </c:ser>
        <c:ser>
          <c:idx val="2"/>
          <c:order val="2"/>
          <c:tx>
            <c:v>AIDE</c:v>
          </c:tx>
          <c:spPr>
            <a:solidFill>
              <a:srgbClr val="FFC000"/>
            </a:solidFill>
            <a:ln>
              <a:solidFill>
                <a:prstClr val="black"/>
              </a:solidFill>
            </a:ln>
          </c:spPr>
          <c:invertIfNegative val="0"/>
          <c:cat>
            <c:numRef>
              <c:f>phases!$A$3:$A$9</c:f>
              <c:numCache>
                <c:formatCode>0%</c:formatCode>
                <c:ptCount val="7"/>
                <c:pt idx="0">
                  <c:v>0.4</c:v>
                </c:pt>
                <c:pt idx="1">
                  <c:v>0.5</c:v>
                </c:pt>
                <c:pt idx="2">
                  <c:v>0.6</c:v>
                </c:pt>
                <c:pt idx="3">
                  <c:v>0.7</c:v>
                </c:pt>
                <c:pt idx="4">
                  <c:v>0.8</c:v>
                </c:pt>
                <c:pt idx="5">
                  <c:v>0.9</c:v>
                </c:pt>
                <c:pt idx="6">
                  <c:v>1.0</c:v>
                </c:pt>
              </c:numCache>
            </c:numRef>
          </c:cat>
          <c:val>
            <c:numRef>
              <c:f>phases!$D$3:$D$9</c:f>
              <c:numCache>
                <c:formatCode>General</c:formatCode>
                <c:ptCount val="7"/>
                <c:pt idx="0">
                  <c:v>109.0</c:v>
                </c:pt>
                <c:pt idx="1">
                  <c:v>128.4</c:v>
                </c:pt>
                <c:pt idx="2">
                  <c:v>216.9</c:v>
                </c:pt>
                <c:pt idx="3">
                  <c:v>308.3</c:v>
                </c:pt>
                <c:pt idx="4">
                  <c:v>346.3</c:v>
                </c:pt>
                <c:pt idx="5">
                  <c:v>397.5</c:v>
                </c:pt>
                <c:pt idx="6">
                  <c:v>535.9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2760136"/>
        <c:axId val="-2102775192"/>
      </c:barChart>
      <c:catAx>
        <c:axId val="-2102760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F-measure (%)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-2102775192"/>
        <c:crosses val="autoZero"/>
        <c:auto val="1"/>
        <c:lblAlgn val="ctr"/>
        <c:lblOffset val="100"/>
        <c:noMultiLvlLbl val="0"/>
      </c:catAx>
      <c:valAx>
        <c:axId val="-21027751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Samples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02760136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0559652265689"/>
          <c:y val="0.165481364829397"/>
          <c:w val="0.793061422877696"/>
          <c:h val="0.630043744531934"/>
        </c:manualLayout>
      </c:layout>
      <c:barChart>
        <c:barDir val="col"/>
        <c:grouping val="clustered"/>
        <c:varyColors val="0"/>
        <c:ser>
          <c:idx val="0"/>
          <c:order val="0"/>
          <c:tx>
            <c:v>AIDE</c:v>
          </c:tx>
          <c:spPr>
            <a:solidFill>
              <a:schemeClr val="tx2">
                <a:lumMod val="50000"/>
              </a:schemeClr>
            </a:solidFill>
          </c:spPr>
          <c:invertIfNegative val="0"/>
          <c:cat>
            <c:strRef>
              <c:f>'Random-Size'!$M$19:$O$19</c:f>
              <c:strCache>
                <c:ptCount val="3"/>
                <c:pt idx="0">
                  <c:v>Large </c:v>
                </c:pt>
                <c:pt idx="1">
                  <c:v>Medium </c:v>
                </c:pt>
                <c:pt idx="2">
                  <c:v>Small</c:v>
                </c:pt>
              </c:strCache>
            </c:strRef>
          </c:cat>
          <c:val>
            <c:numRef>
              <c:f>'Random-Size'!$H$18:$J$18</c:f>
              <c:numCache>
                <c:formatCode>General</c:formatCode>
                <c:ptCount val="3"/>
                <c:pt idx="0">
                  <c:v>346.3</c:v>
                </c:pt>
                <c:pt idx="1">
                  <c:v>643.0</c:v>
                </c:pt>
                <c:pt idx="2">
                  <c:v>489.9</c:v>
                </c:pt>
              </c:numCache>
            </c:numRef>
          </c:val>
        </c:ser>
        <c:ser>
          <c:idx val="1"/>
          <c:order val="1"/>
          <c:tx>
            <c:v>Random</c:v>
          </c:tx>
          <c:spPr>
            <a:ln>
              <a:solidFill>
                <a:prstClr val="black"/>
              </a:solidFill>
            </a:ln>
          </c:spPr>
          <c:invertIfNegative val="0"/>
          <c:cat>
            <c:strRef>
              <c:f>'Random-Size'!$M$19:$O$19</c:f>
              <c:strCache>
                <c:ptCount val="3"/>
                <c:pt idx="0">
                  <c:v>Large </c:v>
                </c:pt>
                <c:pt idx="1">
                  <c:v>Medium </c:v>
                </c:pt>
                <c:pt idx="2">
                  <c:v>Small</c:v>
                </c:pt>
              </c:strCache>
            </c:strRef>
          </c:cat>
          <c:val>
            <c:numRef>
              <c:f>'Random-Size'!$H$20:$J$20</c:f>
              <c:numCache>
                <c:formatCode>General</c:formatCode>
                <c:ptCount val="3"/>
                <c:pt idx="0">
                  <c:v>1180.0</c:v>
                </c:pt>
                <c:pt idx="1">
                  <c:v>2690.0</c:v>
                </c:pt>
              </c:numCache>
            </c:numRef>
          </c:val>
        </c:ser>
        <c:ser>
          <c:idx val="2"/>
          <c:order val="2"/>
          <c:tx>
            <c:v>Random-Grid</c:v>
          </c:tx>
          <c:spPr>
            <a:solidFill>
              <a:srgbClr val="FFC000"/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'Random-Size'!$M$19:$O$19</c:f>
              <c:strCache>
                <c:ptCount val="3"/>
                <c:pt idx="0">
                  <c:v>Large </c:v>
                </c:pt>
                <c:pt idx="1">
                  <c:v>Medium </c:v>
                </c:pt>
                <c:pt idx="2">
                  <c:v>Small</c:v>
                </c:pt>
              </c:strCache>
            </c:strRef>
          </c:cat>
          <c:val>
            <c:numRef>
              <c:f>'Random-Size'!$H$22:$J$22</c:f>
              <c:numCache>
                <c:formatCode>General</c:formatCode>
                <c:ptCount val="3"/>
                <c:pt idx="0">
                  <c:v>1280.0</c:v>
                </c:pt>
                <c:pt idx="1">
                  <c:v>1380.0</c:v>
                </c:pt>
                <c:pt idx="2">
                  <c:v>5475.555555555563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8777880"/>
        <c:axId val="-2128870952"/>
      </c:barChart>
      <c:catAx>
        <c:axId val="-2128777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F-measure</a:t>
                </a:r>
                <a:r>
                  <a:rPr lang="en-US" baseline="0"/>
                  <a:t> (%)</a:t>
                </a:r>
                <a:endParaRPr lang="en-US"/>
              </a:p>
            </c:rich>
          </c:tx>
          <c:layout/>
          <c:overlay val="0"/>
        </c:title>
        <c:majorTickMark val="out"/>
        <c:minorTickMark val="none"/>
        <c:tickLblPos val="nextTo"/>
        <c:crossAx val="-2128870952"/>
        <c:crosses val="autoZero"/>
        <c:auto val="1"/>
        <c:lblAlgn val="ctr"/>
        <c:lblOffset val="100"/>
        <c:noMultiLvlLbl val="0"/>
      </c:catAx>
      <c:valAx>
        <c:axId val="-212887095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Samples</a:t>
                </a:r>
              </a:p>
            </c:rich>
          </c:tx>
          <c:layout>
            <c:manualLayout>
              <c:xMode val="edge"/>
              <c:yMode val="edge"/>
              <c:x val="0.0"/>
              <c:y val="0.21437025371828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2128777880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196218219503678"/>
          <c:y val="0.027777777777778"/>
          <c:w val="0.676233088889639"/>
          <c:h val="0.1061063721201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198EF-DE2A-E44D-AE85-AB772D48C9B8}" type="datetimeFigureOut">
              <a:rPr lang="en-US" smtClean="0"/>
              <a:pPr/>
              <a:t>6/26/14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69461-83C0-454B-95CD-773B19D7B8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284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E7D2B-3D1B-490E-B25E-DD683D589FA6}" type="datetimeFigureOut">
              <a:rPr lang="en-US" smtClean="0"/>
              <a:pPr/>
              <a:t>6/26/14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30AF3-B617-4935-B32C-9F5B86B04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496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0AF3-B617-4935-B32C-9F5B86B04A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0AF3-B617-4935-B32C-9F5B86B04AD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106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0AF3-B617-4935-B32C-9F5B86B04AD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0AF3-B617-4935-B32C-9F5B86B04AD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21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0AF3-B617-4935-B32C-9F5B86B04AD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504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0AF3-B617-4935-B32C-9F5B86B04AD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81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0AF3-B617-4935-B32C-9F5B86B04AD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0AF3-B617-4935-B32C-9F5B86B04AD9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0AF3-B617-4935-B32C-9F5B86B04AD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537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0AF3-B617-4935-B32C-9F5B86B04AD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978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0AF3-B617-4935-B32C-9F5B86B04AD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0AF3-B617-4935-B32C-9F5B86B04AD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789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0AF3-B617-4935-B32C-9F5B86B04AD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231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0AF3-B617-4935-B32C-9F5B86B04AD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0AF3-B617-4935-B32C-9F5B86B04AD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594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0AF3-B617-4935-B32C-9F5B86B04AD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92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0AF3-B617-4935-B32C-9F5B86B04AD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19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0AF3-B617-4935-B32C-9F5B86B04A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0AF3-B617-4935-B32C-9F5B86B04A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0AF3-B617-4935-B32C-9F5B86B04AD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19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0AF3-B617-4935-B32C-9F5B86B04A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0AF3-B617-4935-B32C-9F5B86B04AD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421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0AF3-B617-4935-B32C-9F5B86B04AD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31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6B547F-7521-3F41-A8E4-6F52E5AD325F}" type="datetime1">
              <a:rPr lang="en-US" smtClean="0"/>
              <a:pPr/>
              <a:t>6/26/14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SIGMOD 2014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9ED35-2952-3842-BBD7-6B837092C98F}" type="datetime1">
              <a:rPr lang="en-US" smtClean="0"/>
              <a:pPr/>
              <a:t>6/26/14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SIGMOD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966EC5-D4A6-6F4E-B774-990A8FC69E26}" type="datetime1">
              <a:rPr lang="en-US" smtClean="0"/>
              <a:pPr/>
              <a:t>6/26/14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SIGMOD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740BF3-F29C-9945-89CB-CD099A39B4B0}" type="datetime1">
              <a:rPr lang="en-US" smtClean="0"/>
              <a:pPr/>
              <a:t>6/26/14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SIGMOD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23C0A-7DF3-3647-B54E-FAE8FE819686}" type="datetime1">
              <a:rPr lang="en-US" smtClean="0"/>
              <a:pPr/>
              <a:t>6/26/14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SIGMOD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5CB01-D406-C943-A1C2-F4955B2F58D2}" type="datetime1">
              <a:rPr lang="en-US" smtClean="0"/>
              <a:pPr/>
              <a:t>6/26/14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SIGMOD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AD0CDF-30AC-7A47-BB69-B2BDDF27A5C7}" type="datetime1">
              <a:rPr lang="en-US" smtClean="0"/>
              <a:pPr/>
              <a:t>6/26/14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SIGMOD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E22D85-D02D-EF44-BD78-9B31FDCA3BB5}" type="datetime1">
              <a:rPr lang="en-US" smtClean="0"/>
              <a:pPr/>
              <a:t>6/26/14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SIGMOD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9F3F5-B3F5-054E-834B-FAD71E11EF1E}" type="datetime1">
              <a:rPr lang="en-US" smtClean="0"/>
              <a:pPr/>
              <a:t>6/26/14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SIGMOD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15C46AC-CE8E-264D-819C-B307E67D462C}" type="datetime1">
              <a:rPr lang="en-US" smtClean="0"/>
              <a:pPr/>
              <a:t>6/26/14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SIGMOD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B907EC-9B26-B043-BA81-C2AAF2BFFE1D}" type="datetime1">
              <a:rPr lang="en-US" smtClean="0"/>
              <a:pPr/>
              <a:t>6/26/14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SIGMOD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134C841-1620-3645-AC74-5693D7802F52}" type="datetime1">
              <a:rPr lang="en-US" smtClean="0"/>
              <a:pPr/>
              <a:t>6/26/14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SIGMOD 2014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chart" Target="../charts/char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chart" Target="../charts/char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Relationship Id="rId3" Type="http://schemas.openxmlformats.org/officeDocument/2006/relationships/chart" Target="../charts/char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jpeg"/><Relationship Id="rId5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0" u="sng" dirty="0" smtClean="0"/>
              <a:t>Explore-by-Example</a:t>
            </a:r>
            <a:r>
              <a:rPr lang="en-US" sz="3600" b="0" dirty="0" smtClean="0"/>
              <a:t>: </a:t>
            </a:r>
            <a:br>
              <a:rPr lang="en-US" sz="3600" b="0" dirty="0" smtClean="0"/>
            </a:br>
            <a:r>
              <a:rPr lang="en-US" sz="3600" b="0" dirty="0" smtClean="0"/>
              <a:t>An </a:t>
            </a:r>
            <a:r>
              <a:rPr lang="en-US" sz="3600" b="0" dirty="0"/>
              <a:t>Automatic </a:t>
            </a:r>
            <a:r>
              <a:rPr lang="en-US" sz="3600" b="0" dirty="0" smtClean="0"/>
              <a:t>Query Steering Framework </a:t>
            </a:r>
            <a:r>
              <a:rPr lang="en-US" sz="3600" b="0" dirty="0"/>
              <a:t>for Interactive Data Exploration</a:t>
            </a:r>
            <a:r>
              <a:rPr lang="en-US" sz="3600" b="0" dirty="0" smtClean="0"/>
              <a:t> </a:t>
            </a:r>
            <a:endParaRPr lang="en-US" sz="36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733800"/>
            <a:ext cx="6400800" cy="1371600"/>
          </a:xfrm>
        </p:spPr>
        <p:txBody>
          <a:bodyPr>
            <a:normAutofit/>
          </a:bodyPr>
          <a:lstStyle/>
          <a:p>
            <a:r>
              <a:rPr lang="en-US" sz="1800" b="1" dirty="0" err="1" smtClean="0"/>
              <a:t>Kyriaki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Dimitriadou</a:t>
            </a:r>
            <a:r>
              <a:rPr lang="en-US" sz="1800" b="1" dirty="0" smtClean="0"/>
              <a:t>, Brandeis University</a:t>
            </a:r>
          </a:p>
          <a:p>
            <a:r>
              <a:rPr lang="en-US" sz="1800" dirty="0" smtClean="0"/>
              <a:t>Olga </a:t>
            </a:r>
            <a:r>
              <a:rPr lang="en-US" sz="1800" dirty="0" err="1" smtClean="0"/>
              <a:t>Papaemmanouil</a:t>
            </a:r>
            <a:r>
              <a:rPr lang="en-US" sz="1800" dirty="0" smtClean="0"/>
              <a:t>, Brandeis University</a:t>
            </a:r>
          </a:p>
          <a:p>
            <a:r>
              <a:rPr lang="en-US" sz="1800" dirty="0" err="1" smtClean="0"/>
              <a:t>Yanlei</a:t>
            </a:r>
            <a:r>
              <a:rPr lang="en-US" sz="1800" dirty="0" smtClean="0"/>
              <a:t> </a:t>
            </a:r>
            <a:r>
              <a:rPr lang="en-US" sz="1800" dirty="0" err="1" smtClean="0"/>
              <a:t>Diao</a:t>
            </a:r>
            <a:r>
              <a:rPr lang="en-US" sz="1800" dirty="0" smtClean="0"/>
              <a:t>, UMass Amherst</a:t>
            </a:r>
            <a:endParaRPr lang="en-US" sz="1800" dirty="0"/>
          </a:p>
        </p:txBody>
      </p:sp>
      <p:sp>
        <p:nvSpPr>
          <p:cNvPr id="2050" name="AutoShape 2" descr="data:image/jpeg;base64,/9j/4AAQSkZJRgABAQAAAQABAAD/2wCEAAkGBwgHBgkIBwgKCgkLDRYPDQwMDRsUFRAWIB0iIiAdHx8kKDQsJCYxJx8fLT0tMTU3Ojo6Iys/RD84QzQ5OjcBCgoKDQwNGg8PGjclHyU3Nzc3Nzc3Nzc3Nzc3Nzc3Nzc3Nzc3Nzc3Nzc3Nzc3Nzc3Nzc3Nzc3Nzc3Nzc3Nzc3N//AABEIAKAAmwMBEQACEQEDEQH/xAAbAAACAwEBAQAAAAAAAAAAAAAABgMEBQECB//EAEMQAAEDAwIEBAMFBAgEBwAAAAECAwQABRESIQYTMUEUUWFxIjKRFSNCgaEHYrHBFiQzUlNyotFDguHxFzRFVFWSwv/EABoBAAMBAQEBAAAAAAAAAAAAAAADBAIBBQb/xAA4EQABAwIDBgQEBgEEAwAAAAABAAIDESEEEjETIkFRYXEygaHRFJGxwRUjQlLh8DMFcrLxQ5Ki/9oADAMBAAIRAxEAPwD7jQhFCEUIRQhFCEUIRQhFCEUIRQhFCEUIXMjzoQu0IRQhFCEUIRQhFCEUIRQhFCEUIRQhFCFwkAZ2oQsC6cW2uC+qM0tyXLG3Iip5is+uNh+dUR4WR4qbDmVPJimMNBc8gqAncX3TeFb4lqYPRcxRW7j/ACjYexpmTDR+JxceiVnxMnhbQLo4dvcg/wBf4qkb/MiMylAHt/2o+IhHgj+a7sJj45PkvC+EYYdQ0/xDdy658qVSkgq9hprQxbyKhgp2XDhW1oZDXy9l3+iDTaVKY4ju7QScE+ISQPf4a58USbxhHwwA/wAhXRZuJoozbuJUSE/3ZbAP6g0GaB3jjp5oEU7fC+q4L9xBayBfLHz2RsZNuVqA90neubCF94n+RRtpmf5GeYW1ZuILXeAfAykqcT8zS/hWj3Sd6RLBJF4gqI5mSeErVyKUmrtCEUIRQhFCEUIRQhFCEUIRQhZV+vkGyx0uTHPvFnDTKN1uHyApsUDpTYJUszYhcrCTBvnEn3l1eXbLefkisq+8cH7yu3tVOeGCzBmdz4KfLLPd+6PVbce1xbJCKLRAaChjAGxVvuSetSuldK7fKe2NsTdwKpZbhMm3ScxJWhtyE8W3GEDZSFAFC89a3LGxjGkcR6rET3Pca8D6JauD0iBKuTq1OKbtk5uUohw6+Qrqn2znr5VYwBwaP3AjzUr8wcehB8kwXdSf6R2SWooMUIdHOPygkDG/rU0YOye3jZVPNZWu4UWpy4zsJ5byUFlTinCT8qsHIJ8+gpN8wATLZSSsfgyMF21u4rWrU6684CFHSUKVt+gFOxTqOyDok4ZtW5j1UEHilz7OmXGQUutqlFqEwPhWtOrSDk9c1p+GGcNGtLrLMSS0uPOy1Lnw3b7shD7kcxZeNSXmFaVoPuOtKjxEkVgahNfAyS5FCss3K78MqCLyhU+2Dbxzafjb/wA6fL1p2zinvHZ3JK2ksJ37jmmqFLYmx25ER1LrLgyhaDkEVG5pY7K7VVtcHCoU+a4tLtCEUIRQhFCEUIRQhYXEd/FsDcaI14m4yDhiOO58z5Cnww7TeNmpE02Sw1Kr2DhwRpCrpeHfG3dwfE8sZS0P7qB2G9amxGYZGWaPXusQwUOZ93Fac67x4VxhQXUul2WSGylBKRjzPalMiLml3JOdIGkN5q/nPWlpiwZKrbb7+7cVSliS8wlpcZoaivB2UQBnO+KobnfHkpbmpzs2SZ63NlA9ckNSHJbVpaadcASp+W6hpS09uuT+VaEZIy5vldYc8Ak5fmqLnFgQNK7lZGweiA4tWPoK2MLyaVg4oCxcPmpWeKFu7ImWWTnPwpkKR/EVw4YftcPJdGIB0IPmrf2khUFxiRbXmYyklKnIKgtIB8tG4+lYERDqtdfqtmQEULbdFFGtsKcbQ3AksrgW06uR+MnGAT9e4610yvYHFw3ncVwRMcWhps1McySiLEdkLSpSW0FRCRknHkKmaMzgFS52VpKgt0xq625qUhpSW305KHU4OPIiuvYY3U4rjXCRteCXJtslcMPruNhbK7eTmVbx0Hmtsdj6VW2Vs4yS68D7qV0boDmi04j2TLarjFucJqZDcDjLgyFevcHyNSSMMbi1yqjkEjczVdrK2ihCKEIoQihCyeI721ZLaqQtBceUdDDI6uLPQU6CIyvpw5pM8wiZXjyWTY7a7a2l3K5aZN9m9QTgJ22bTnoAOtNmkbIcjLMH9qkxRlm+67j/AGivcP39u58yJLbMa5MbPxlH/UnzSfOlzQbOhFwdE2GbaWOoWnMlR4jKpEpSUIb/ABK/gKS1riaBNcQBUpTv3Eimk4kreiNq3ahxxmU+nzV/hpP1x5VbFhxwFep0HuopcQeNug1PssRk3meEMw+RZmZUVcmMlkcxyRjHwqcznJBz/KqTsmXO8QaHkOwSPzX2bu1FRx9eahXYYD0SSv7152RazKjrfcKihxGdf8RXRO9rgOTqGiyYWFvOra3Vt6LblqkKjwo7SHfAvoShAASFqGQKWHvAFSf1J2SMkgDkpJVrt8tyc34VjW/fExkK0DKUBKCoDy6KzQJZGgGujfqVwxRuJoP1AelVUNja5ges8iRCfk3IsQ0tOnQhCfmUR3xhVb2p0kFQBU9+CwYqf4zQk0Hbiuv3GZDUp66seNjNyDHauUP7p8qT1IH4h1+lAja6zLGlaG4XNq5t3iorSo1TLaeIz4dL0h9E63k6RPaTpU0eyXkfhP7w29qkkw96NseXPsVTHiLVdcc+XcJoStHL1JKdOMgjpio71VtlijiBDtxmx0Ib5UJCXFrUrdxJGcp9B+tP2O4Hc0jbVeW8llzkK4UuX2vE3s8tQ8YwBsyo9HAPI96ewjEs2b/ENOqQ4HDvzt8J16JwZcQ6hK2yFJUAQoHYiob1oVcCDopKF1FCEUIXlSgAScAAb0ISfaE/0gvz16fCjBgqU1CRjIUofMv18hVr/wAiIRDU6qGP86QynQaLaj3ay3NaAzNivLQohKSsBQPQjB3qcxysGhVGeN/EKg5bIUF77Smsx2mYSlKjqbJKlavP8+g33pgke9uzaTdLMbWnORosC/X15E1tKggT1KTyw4MtW9KjgKX2179e1VwwNynl/wAv4U00xDhXX/j/ACr1t4ebtCo0yXPjoupfWXH3XP8AzKCem58sdOmKS/EGSrA3d5DgmMw4jo8ne581ObdGjBtDN1htpal+MgBTg+BB/tE9d0nKvbas7Rxu5p0oft9lrZtA3XDWo+/3VhqwpTIirbltFhL7y20ddbTifiSDnffesmexte3zC0Ibgg2v8iqESwIEJGLpFcTGaYZecSRgFpwqOd9ttq27EVPh1r6hZZCANdKehVuJbo6pLSmbpEdUiXIf0pWDlaxhI69gay6U0u06AfJabG2tiNSVG3b47CWQ3eIaX4kVUdpRWPgeWfiWd+vp613aOOrTc18uSzkaNHiwp5817jW+IwGVRblFU3CjliNuFaHfxuKwdz/1oL3OrVpub9uAQGNFKOFhbvzWNdbEvh5lq72WWylCWMSNZ1CaonYY6b5OMedPjxAmrHIK106JMkLoQJGHTXqr1jvEcQ1uJbKbYo8mVFcHxQlnbcf4Z/T26LmiOa53uB5/ymRSjLbw8en8LYatsSNdw++7zFrj8ltGgBKWkb/Ee9IL3FmUc/VPDGh+Y8foFJFvFvvkiVbmG1yY6W9Lr4R90Vd057nFcdE+IB5sUCVkpLBcKjwk+7bJ0nh2YrUWBzIiz+Nknp+XSm4kB7RMOOvdLw5LHGE8NOyagc1GrF2hCKEJa42mOs2pEKKrEq4OCM3jqM/MR+VVYRgLy92jbqbFOIZkbqbK3Detdkbh2YyWmnEtDloWrBVjv75pbmyS1kpVaa6OKkdaKKZw/bJcr7+1RHmnSVlwtgKQr36711s8gb4vJZdBGXXaFhcSXcpcSuIErDLvh7cwD8L0jopw+aUZwPUn0qiCKrb8bk8hy7n6JE8lxThYd/YfVULbCXbkutaVvXF1B+0LfLIInJ7ltXTPXH02pr3iQg/p4EcO6WyMsqP1cQePZaElDaInDYgPOllE06DJBKmxhQ0qB3+Hp+VLaSXSbTWnDj2TCLR5OfHssm0pkfbsFphotLabmjmuJK0OKJzkDbAPl6d6dJl2bqmtaJUebOKDSqlZfdYstoukFt8MWtwB9oqycK2c2xk4yMCsubV72ON3aLrXFsbHDRuq050Z23PO3q0oLjEtS2prSTsrKiA4PUZ39KU1zXjZvOmnsmFrmHaMFjr7qqwArh/ipsJy+5Nd5CUjdSyhGkj/AJv1FbfQyx10oK/MobaN/OpU3CZkMPXRU59tKEyAqQlxGVOfdjoc+fp261nE0LWhgOiMNmBdmPEKnZo0lxyS9b7gYEtEqQcPNgtOIK+hB9utNlc0UD21FBolRNJq5jqG/nVajinnotldVCzckx1FtlWUxo52y4sHy7Dr1pDaAvAdRvqeie6pDatv6Dr7LBlBcCWb3bVSJ7LYKLq+6cNSUqOClI74B2x6dd6pZvjZvsf0jlS9VK/dO1bcfqPNMMeMxdLaqzuK58cNpkQVrUQHGs/IojrjofTFSvc6N2046Huq2ta9uz4ajt/dVou3m22WOiEOUJTaQlMGIMkE9AEjtShC+V2bhzKYZmRDLavIKhxcHW4UHiJhgpl29QW61nJLZ2Wg+2aZhiC50J0P14JeIqAJhqPomuO4h5lDrSgptaQpKh3BGRUhBaaHUKxpDhUKWuLqD0oQlIgXPj/CsFm0RQcHs653+gH0qz/Hherz6BRnfxP+0epVu7WL7TakCWlh0KcC0fd6lFA/D12PXcHvS45tmRRMkhzg1VaKybRY3kxEyWXJLuiK1KWVKbJ2GT6bmtudtJQXUoNVgNLIzlrU6JYjsi63t52LDjz4NtT4RuIp/Q4rup1Ge+c9x9RVhJjjAJyl1yfoFIN+QloqBYD6q4Xkvp8KhL05po6vAyjyp0Y+bSj8+PQml0pvadRdp78lqtd3XofEO3Nertxg7YbfbEoa+0OehZLslBbc+FWMKTjr5+2a5FhBM51bU5LUuLMLW0FarM/8UZGQfsmNkdDrO36U/wDDB+5I/Ez+1A/ahIAwLTGweo1nf9KPw0fuR+JH9q6n9qEsJ0JtUfGNgHFf7UfhjdS5H4mf2oV+0yW0ohVnjpUDvlZBH6Vz8Oaf1o/EiLZV5/8AE9//AOIjZ89Z/wBq7+Gj9xR+JH9qD+098jH2RH9tZ/2rg/0xo/UUfibv2rYcuzvEFtt8hcV90uhxRgsq0NK0qwFOOHon070gRCF7hXz4+QT9qZmNND2/leEqTcXQ3yVXp5s4QxHHKgR/dR2Xjz39hXTuDXKP/oro3uGY+g91UsDz1u8RBdcbU/aHRIb5KitJYX8yQepAz38q3MA/K4fqHqlwEsqx36T6Jkn2KdNubjkOazChuaXS4y0C+peMH4j0GAPrUjJ42t3hUqp8L3O3TQK7BhW1EeVZWpCnzoJkJdd1q+PIyT2zg7Vh735mym38LbWMymIGo4+ag4AfcXYEw5BzIgOriue6TgfpW8W0CTMNDdZwjiYgDqLJkqVVIoQk3hBwKZ4gujiFuB6csYQMqUlAAwB36mrcSLxs5BQ4c1D39V5Yl3S5LQi1Rxa2NQBXKdJcUkeTZ/6VxzI4xvmp6e6A6SQ7gp39la4rmhhYXk/1WM7I37KxpT+pNZw0ea3MhbxDww1rpVK9jisu2iMhBtFwVp1nD3JkNqVuRqHU5q2Zx2hcajyqFJE38sA0J+RVmel5LGi4MyQ2jKkpuTRcSjHdL6N0+5pbC0nc9LehW3A03h87+oWBx0svw7EoKLmpl3GXeaT8Yx8Xeq8EAHvHZSY27Geax7lYJdrhh+cAhSlpQlsbnJTq38sDH1FPjxDZHUappcOYhmcsgmqFOU+fs0gx5TUhTrYU+p9CUkjPwD4j+WcV5X+oPLXCnJer/p7Guaa80ucX202niKZF5hcGeYlR8lbjP1q3Cy7SIHko8VFs5SFjoSpa0oSMqUQkAdyelPJFKqelTRat2sMuzspVOKUuKc0JQjfBABOT+YpEWIZKdxUSYZ0TauTTbHGU8M2ZEhUfQoO4bkPK0E8zry07rNRyVMzyK+Q+/BWxZdiwOp5n7LXDUmW2nmRp8tofKhQEOMPTT1I96nqG2sD8yqKFwvUj5BUToh8SWve1tJkJXEdjQVaglKh1Ue+9MFXRONCaXqUuzZGiwragTTCYmXThaOxHnLiPpyy46lIKiUEoPXpnFRuLY5SS2qrYHSRAB1FYslnFmUGo7DPLcUS47klxXlknrvWZZtrcrUUOzsAqnD/9V4sv8QbBxTcn6jH8qZNeBju4WYrTPb5poBqRVIV8p9qEJZ/Z4gDhhtRG6331H1+8VVWNP5vkPopsL/j8z9UxuMtOaS42lWkgjUM4PnUwNBZUEApD4/V9xdRnGWY7WT2ClnP8K9HBgEs8yvPxhNHU6D1Ub7iJCE+Mc4UmKACQp1JC+nTPagAtu3MEGhFHZSqgMZjdhMeKfOBfVo/0nat7ztanu1Lo1ulB2cqXErLs6Rwu2xrecc1lJUtC1Kw4CcqSAO1MgcGiWuixiGkmKg/tk48SW0SuG5caUG1y5B5jaU7aHAAE477ADf386ggkLZmuGgVk8eaIg6lfE1DCiM53r6LqvnHChovrfAD0WNwihcINGSp3S8T2UTgE+gFeHjQ509HaL3sE5rYKt1SVx/cYk67tiE74gMoIdkYwXFk7j2A04q/Asc2Orl52Oe10m7dZvC8d6TxBAbjo1uB9KwD5JOT/AAp+IcGxOJScM0ulaAvp/GttTJ4ZXHeDa5utT6SnbB6kj0xtnvXjYWQiavDReziowYSOOqXbQ+trhu0hEhTWpDudEtEfP3ndRSVfQiq5QDM6v0qpoSRE2nXjT+VOhqK8srebs7qj1XOurkg1mrhpm8gAt0YTvU8ySoLwtDLcJTEiwAIltKDNuawrqN8+VajvmzB2h1WZLUyluo0TQcix3lCEyVJFwdToinDhSVAkJPnuaj/8jDbQaqof43gcyu8PzpUVTUFqy3VuKpeA7McSotg+ZySaJmNdvl4J6LUTy0hgaadVKykI/aA/pP8AaW9JPuFGuVrhR3XQKYknomapAqTqur+U+1C6lDg24NQOC0yJGvSy+8CEJ1KJ5qsAAdTuKsxLC/EZRyH0UkD2shzHmfqr8LiN6dMaZbsl1aYWrCpElnlpSMbHfc0t8Aa0kvFeQWm4gucAGmnNYHH6FJZuykjOGY72OxCFn/eqsFQlnn9FPiwaO8j6rwu5thKdd34cb+EfCxGL6vzANAjNbNd5mi5tB+5v1Ua35LqdTZmPt9S4zaUR0Y/zunArQaNDT/2r9FzOdb/Kn1WXfLsbdJ4ZuYAcLSXiU8xC9Q14O6Ph+lNgh2gkj7JM82Qxyd1PxFx0wuO6q0FKnZY0qW4khbCdONI7Zzq+tZw+COajzp6rs+MGUlnH0XzwJKjpSCVHoBuTXq8KleTqU52PgbiRxovNOJgJdTuHFkKUPUCvPmxsFaEVovQhwOIItZZnEHB14srZfks86MNy8z8QT/mHUe9OhxkUpoNUmbBSxXNwqnDF3NivUefy+agApWgHcpIwcVvEQ7aMs4peGm2MgembinjNp+PIj2hQWJe7jqwQtKMAaR5d6jw2Do7NJw4K3E40EUj4qeyKd/o7Z0MNvuLLbp5cdbBX/addDm5/5a5KPzXE0GmtfqLJkB/LaO+lPobq+ZhYKRImuRDn/wBQsZx/9hgUrLm8Ir2cmZy3U07tVK8vma3b47NwsssOTGx/U0aHRuOoycCtxtyZiWkW46LEjs9AHA34ap54ZCVMTXU4KXJz5T7BWn/8158+oB4AK+ChBPMlbCgAM4pNE8lLLP3n7QJOn/gwEAn3UaqNsKOpUoNcSegTKR+9UwVJC9muLqTuDmgE3q2qJCotyLiB10g6VJ/UGrcUa5H8wosMPG3kVuTZHhmVuybghCEfGrQgZwOvnU7Wlxo1qe52UVc5Y/ErTdwaZdYUFMT4i2gofiyNaD+n607DnIaHUH+EmcB4rwIS3Y7kV2qMj7SbjOhGjw1uha3zjb4jv5frVcse+TltzJspYpNwDN5AXVi4R0BSFz2Q24o5b+0XDKfUf3Wk7CssP7fSw8yVt44n1ufIBbUThmNdUW6Tc23FCKhaQw8hKckqyCQnbHpU78Q6Muazintw7ZA1z+CYF2m3OMllcGMWyMaeWOlTbWQGocqDEw2IS3ZuB4dr4kcnpGqOlIMdCjnQs5z9NsVXLjXyRZeKkiwTI5S7gnIdKhCvUbraHEKQtIUlQKSkjYiug0NQuEVFEkWfgCFHvUyXNbDscOf1Zk/Ljrkj+VXyY5xjDW2NLrz48C1spc7Stk0yrFaZMcsPQI/LxjZsDH51IJ5WmoJVroWOFKJTulqiWhiHblKYVFRrKDOjlTZyskJ5g+UirI5HylzqX6H7cVG+NsYa3h1H34IBVb0JJeuVsbV0caX4qMR7nOBR47WPoVzwCtSPUKi86ZXEdvLr8CU3EaXMXIiN6dSQDgK9c0wANidSorahS65pW6Gl6hMOZdts9rjRmHX5CiX3mmHEoUr8SsZ6jUobVLuySOJNBp7fRU7zGNDR1t6/VaVpvrdxkriqiTI76EFSkvtFIx6HoetKkgLBmqDXkmxzBxy0I7qhw7/WeJ+IJZ6IW3GQfMJTk/qaZNuwxt81iHele7yTOAMVIVUF6rqEoNn7M/aG4g4SxdomtPq63tj6b/nVn+TCW1afqogMmK/3BS3mBJuM1m2tQy1akHmy1pwkPnOQjzx51mKQMaXk73DotSxue7IBu8eq0LhHckW1xlrkpkxyHGENKzpKd0g/wpTHAOqdDqmuBLSBqNEjRZH2bdZUVu4G3W24DxjTjTOp5ROAppJ3wQQRjBP1r0nN2jQ4tzObY8u/ZeeHZHloNGuuOf8A2tAtpiNhaEO2ph5WA4r724TPROclOf09KVUONDvU8mhbIyi1q+bimPhU+HirhustxnEHmeH5xccSk/icUfxE5qXEXdmrXrSg8lXh91uWlPOp81sSi6IzpjJSt4JJQFdFHsKQ2lbp7q0slJm9cYvKcQLDCUto4URJwM+Qqww4YAHMfkoxLiDXdUp4hvb2huFaEOOvx0PMKU5hH74Uc9jWdhEBmc+w1XdvKSAGarn9JbpEjeIu9rDSWZXJk8hevQgoSpKx57qwa78NG51I3Xpb2XBiJGtq9uhofdaSb8ZF6gRYCESIclhTq5KTnRjp6b0swARuc40INKJgmJe1rRYjVbx6VOqUj3uSpd2fkMSFMtIwyt9CucyCOqH2j8u52UMbVfC0ZACK9ND5FefK7fJBp14eYVZvRBUFpfXY3ljUOWebAk/kdk59MHyrZ37Uz+jh7rI3L1y+rf4VXhqO9dHVy3GWW3bq8NQbQUpSw3jJAPTUQO/etYghgyDRvPmVnDgvOY6u5cgmm73uPbXwp5lLoQsNMtNjU8pwgfKOwweue1RxwueLHr5Kt8zWG9+HmtI3JpFteuDra2kstqWtDicKTgZIpYiJeGDimGQBheRos7gOM41w81IkD+sTFKkun95ZzTcW4GUgcLJeEaREK8bpiqZUoPShCWOOIbqrazc4iCZVsdEhAHdI+YfT+FVYR++Yzo5S4pm6Ht1bdX3ryj7FZucSM/MS8lJQ3HAKiVbDr2z37UsQ7+QmiYZRs84FVnQEXs3FFwnR2WEvYb8KwnUoA76nF9NvIZpkmyyZGnTj7BKj22bO4a8FmcU2ZxEhPhRy1KdL8B3GOTI/E2T/AHV4BH7w9RT8PMCKu4WPUfwk4iEg0bx07/yq1lnLuCVmElz7Y0nx86aMCEO4APfY4A28zWpWZRveHgBxXIn5vD4uJPBWrROahuMvQUuqhPu8ttRGX7g4erhz0QNzn+VLlYXgh2o+Tf5W43BhGXj8ynJ5xZiOLipS65pJbGrZR7b1CAM1HK2tqtVGwIn+EddusZDEl10rLbawsAe9MmLMwDDUJcAeBvWKz2GLzBt3Mjw23ZjbLbTbKnMJ81nPvj6U1zo3vuaC6UxsjI7CpAVYJ4kVFdkrtTHjFSwsRy8Cgt8oIyTnzBOK0TBXKCaU186rNJ6FxArXTyorVusD1tu6JlvUGIkhB8ZEHypXjZSPz6isPnD48rrkaH3W2QFkmZuh1C17pNEOI46ltTy0pKg02RrUB1KQeuKTGzMQnSPygpMRzfFsrTKR4qSj+qTinDM9HXlOj++B/P2q6gyXFhqOI6jooa72tzoeB6Hqsqe6Jrr1qi8+BAQNd2aXhTccJOfuz1+LsB122p7BlAldc/p5nv8AdKe7MSxth+rp27p1s0dUSP4sxw2++lLceOpeOU2PkQTvv3J33PpXnyuzOy1txPVWxNytzUv9uCgYfRJvpYudpEK5BB8NLThxLiR10qx1x2I7Vpwyx1Y+reIXGkOk320dwKg4pQt9uDw5HcWp24OZkOZ+IMp3Wo+/StYYgVmOg07rM4JAhGp17JsZQhptLbaQlKQAEjsB2qOpJqdVYAAKBSULqKELytIWhSVAFJGCD3ovwQRXVKHD6zw/fHuH39or5L0BSumD8yPcdatmG2jEo1GvuoojsXmM6HRXLxDXLuBen3F2HbIqQrltulvmK7lSgc4HlS4nhraNbVxW5WFzquNGhWLa7EvtpeSlta4KlFtpTuSXEj8QJ365wfQVmRronjmtxlsrDayUOIrFJalAhRU+opBCllLdxQDnQvtr7b9auhmaW3Fvp2UU0LgbG/1HI9VJAuJvL6whfJvD2qOWtJAt7CfmwD3I7+3lWXx7KhN2i/8AuK6yTaVAs76BbliurbCWGUN6YT73h7e2kfEW20nU4T5HH8POp5osxJ4i57ngnxShtANDYdhxTOy+060HGnErQRkKB2NSG2qrBB0UmoedC6jIoQq8iUhkhGQXlJUW287rwM4FdAr2WS6luKUJMld2XFebdDRkID9ucUACy8kfG0r33z+dWtYI6imlndRwKic/PQ6VuOnRYD08XHxUCyttohyW+bMS+Pu4Dur4lJPqRnA77jrVIjDAJJNRYdRyU7pMxLI9Dc9OqZOGeH2g004ttaYjauYlLnzSnP8AEcHp2H51LiMQ4k01PoOSpgw7QBXQep5qw5NZ4gcmWeVzrfNZdKo6wcKISdlpPf2rOQw0kFwRdbLhNVhsQtGMmVAhl69zWXhGyoOpRp2wRk79cE0lxa91IhqmNDmish0VLhWM7NkSb/NQQ7L+GOhXVpkdPzPWm4khgEDeGvdYw4LyZncdOyZh3qVVLtCEUIRQhY3E1kRe7fy9ZZlNKDkZ8dW1jp+VOgl2Tr3HFInh2jbWPBULHOYv0dUK9xGftOIdMhl1IOT/AH057HrTJmGF2eM7p/tEuF7ZhkkG8P7VMaEpbSEoASkDAAGMVKTeqqFrLLlz4Mq4Lsz7JeJa1ufDlCP8x7HyprY3tZtAlOkY52zKXb7wnzk8xHOkthOluQyoeKaT5Z6Op9D8XqarhxVOh66H2PopZcLXqOmo9x6rDS/eogW42lu5hqIYjC2fu3Iw7qLeM56fSqKQuA/TU1PXzU9Zm1pvUFB08lZb4sjw2pKYjy4paissRGpDZAC8nWog7dxWThC4gm9yT9lv4oMBDbWFPumQcZW/xEhBWyttEltltbbwOsKG6vYGpPhH250VPxjKnlVV3uNoiFsqL8ZptM5TD6SvUotgHCx0wOnnWm4N54cKrLsY0ceKw18QqkqbFuYl3CZEnqdjOpQdCmjkEFR6DBI+lUCACzyACL86pBmLvCKkGo/7UIts26PusTVkMLkKkfZsEhZQs9dTvRAzv+e1a2jGAFvKlT7LOze4lp70Humi3WSNbI7SrlykoQcsQI4JbQeuSDu4vvqP5AVG+YvO55k/2gVbIQwDOewH9qVbuEOPxLbo0mHMkthJ5jTjDhQf+/vWGPMDi1wqmPaJ2hzTRUIFiemKUbpN8Wll4LZkhPKeQpPVKsbbjYkdcUx84Z4BTnyS2Ql3jNeXNeXlL4tuvhGMixw15fd/9y4DsgfujvXWj4ZmY+M+i4XHEPyjwj1Kb20BA0pGEgYAHaolavdCEUIRQhFCFw9NqELB4hsC5q27hbnRGujA+6eHRQ/uq8xVEM+QZH3aVPNBmOdlnKKx8QC4823y0+BvDQ+Nhzv+8nzFdlw+Sjm3bzWY589WkUcuNQ4fDtkmybo8HisFyW8rYuk9sevQCgvfPIAzhoOS6GthjLn+fVQ2Lxlvs/2ndXSy2sKfcjEbMp/ChPlgVqYNfJkYKnmsRZmR55DQclpBuDdiESoqedy0upJ3ISc4IUPalVfHcFOo2SxCgkcNtrThEt0JG4S8lLqf9Qz+taGII1HyssmAc/usxfBjbx1qTbXCe6oQ/kaaMY5tr/NK+Ea69vkpmOEW2lABcJoH/ChJCvyzmuHFk8z3K6MKBa3kFMxBtK0vo8Wu4Lj7OsoeSdPuhJA+tZMklqCgP91Wgxl6mpH90XLpchaZjFubbTDivsrU08ygKJUPwhOOuKGR7Rpebmq4+TZuDBYKS+wF3G2sy4boFyiDmx3U7ZVjdJ9FDt7VmKQRvLXeE/30WpWbRgc3ULzw7HeiI8cXVxre83zHI0oYUy51UQc7A9d67O5rt3UjiOS5A0t3tB91UenSeLH1wrQpbNpSdMicBpL3mlv+ZpgjGG3pPFwCxtDiDSPw8SmiBCYt8VqLEbS2w0nSlKe1SOe55zO1VbWBooFZrK0ihCKEIoQihCKELh3FCFk32wQ7y2gyAUSGjlmQ2dLjZ9DToZ3xaackmWBsuuvNYjlwudmaVG4kifaMAbeNZRqIHmtH8xTxHHKawmh5eynL3xCkoqOfutkS415iNqt0mPJYV/atkg8xOOnpU+V0Tt8UKoDmyN3DULzw1aDZ48llBUlhbxUw0V6uUjA+EH3yfzrU8olIPHj1XIIjGCCrd6kJiWibIUrCWo61ZPok1iFpMgHValcGxk9Fk2WKDwPCjvkqDkZHMVqOTqxnf86bM788kDilxD8gAngvFjVJg3ZNlnlbxZbU5DkqGdbWw0k/3h09RXZsr27RvHULMJc12zd5FSXWyeKkuyba54a5tHUl3Hwug9ULHcdfauRy5QGvu1dfCHEllirE21PXW3QPEuCPNjqbd1t/FoWPmA9DuKyyURvdl0K2+Iva3NqKKvLvdts8hxtLr064PkEssfGtWBgbDZIrTYJJBXQBYdMxltSq4tFz4hcDnEDnhoOcptzKvnHUcxXf2re2jg/xXdz9lnZPnvJZvL3TRHYbjNIZYQhtpAwhCBgJHlipCSTUqsAAUClri6ihCKEIoQihCKEIoQihC4RmhC4UAjB6eWKELAuPCNtlPKkxubAlH/jw18sk+o6H6VSzFSNFCajqpn4WNxqLHoqvheL7acRpsK6MJ6JkpLTntqGx961mwz9RlPzWcuIZocwQq/XdtJTP4WklP4jHdS4PptRsIj4JEbeUeKNdHFbJRylWC8JQNtBipwP9VHwprXOPmufE2ps3enuunilS1gx+Hbw44OhLCUj6lW1Hw1NZG/P+F34mukZ9PdH2pxPLyIlhZjDs5Mk5x/ypGaNlh2+J9ewRtZ3Vysp3K8nh27XLBvt8dCD1jQE8pA9Cr5jXPiImWjZ87o+HkfeR3ystu12W32lvRb4rbWd1KAypR8yeppMkr5DvFPjiZGN0K/jfNLTF2hCKEIoQihCKEIoQihCKEIoQihCKEIoQuYoQgDFCEYrlEIxXUIxQhAGKELtCEUIRQhFCEUIRQhFC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data:image/jpeg;base64,/9j/4AAQSkZJRgABAQAAAQABAAD/2wCEAAkGBwgHBgkIBwgKCgkLDRYPDQwMDRsUFRAWIB0iIiAdHx8kKDQsJCYxJx8fLT0tMTU3Ojo6Iys/RD84QzQ5OjcBCgoKDQwNGg8PGjclHyU3Nzc3Nzc3Nzc3Nzc3Nzc3Nzc3Nzc3Nzc3Nzc3Nzc3Nzc3Nzc3Nzc3Nzc3Nzc3Nzc3N//AABEIAKAAmwMBEQACEQEDEQH/xAAbAAACAwEBAQAAAAAAAAAAAAAABgMEBQECB//EAEMQAAEDAwIEBAMFBAgEBwAAAAECAwQABRESIQYTMUEUUWFxIjKRFSNCgaEHYrHBFiQzUlNyotFDguHxFzRFVFWSwv/EABoBAAMBAQEBAAAAAAAAAAAAAAADBAIBBQb/xAA4EQABAwIDBgQEBgEEAwAAAAABAAIDESEEEjETIkFRYXEygaHRFJGxwRUjQlLh8DMFcrLxQ5Ki/9oADAMBAAIRAxEAPwD7jQhFCEUIRQhFCEUIRQhFCEUIRQhFCEUIXMjzoQu0IRQhFCEUIRQhFCEUIRQhFCEUIRQhFCFwkAZ2oQsC6cW2uC+qM0tyXLG3Iip5is+uNh+dUR4WR4qbDmVPJimMNBc8gqAncX3TeFb4lqYPRcxRW7j/ACjYexpmTDR+JxceiVnxMnhbQLo4dvcg/wBf4qkb/MiMylAHt/2o+IhHgj+a7sJj45PkvC+EYYdQ0/xDdy658qVSkgq9hprQxbyKhgp2XDhW1oZDXy9l3+iDTaVKY4ju7QScE+ISQPf4a58USbxhHwwA/wAhXRZuJoozbuJUSE/3ZbAP6g0GaB3jjp5oEU7fC+q4L9xBayBfLHz2RsZNuVqA90neubCF94n+RRtpmf5GeYW1ZuILXeAfAykqcT8zS/hWj3Sd6RLBJF4gqI5mSeErVyKUmrtCEUIRQhFCEUIRQhFCEUIRQhZV+vkGyx0uTHPvFnDTKN1uHyApsUDpTYJUszYhcrCTBvnEn3l1eXbLefkisq+8cH7yu3tVOeGCzBmdz4KfLLPd+6PVbce1xbJCKLRAaChjAGxVvuSetSuldK7fKe2NsTdwKpZbhMm3ScxJWhtyE8W3GEDZSFAFC89a3LGxjGkcR6rET3Pca8D6JauD0iBKuTq1OKbtk5uUohw6+Qrqn2znr5VYwBwaP3AjzUr8wcehB8kwXdSf6R2SWooMUIdHOPygkDG/rU0YOye3jZVPNZWu4UWpy4zsJ5byUFlTinCT8qsHIJ8+gpN8wATLZSSsfgyMF21u4rWrU6684CFHSUKVt+gFOxTqOyDok4ZtW5j1UEHilz7OmXGQUutqlFqEwPhWtOrSDk9c1p+GGcNGtLrLMSS0uPOy1Lnw3b7shD7kcxZeNSXmFaVoPuOtKjxEkVgahNfAyS5FCss3K78MqCLyhU+2Dbxzafjb/wA6fL1p2zinvHZ3JK2ksJ37jmmqFLYmx25ER1LrLgyhaDkEVG5pY7K7VVtcHCoU+a4tLtCEUIRQhFCEUIRQhYXEd/FsDcaI14m4yDhiOO58z5Cnww7TeNmpE02Sw1Kr2DhwRpCrpeHfG3dwfE8sZS0P7qB2G9amxGYZGWaPXusQwUOZ93Fac67x4VxhQXUul2WSGylBKRjzPalMiLml3JOdIGkN5q/nPWlpiwZKrbb7+7cVSliS8wlpcZoaivB2UQBnO+KobnfHkpbmpzs2SZ63NlA9ckNSHJbVpaadcASp+W6hpS09uuT+VaEZIy5vldYc8Ak5fmqLnFgQNK7lZGweiA4tWPoK2MLyaVg4oCxcPmpWeKFu7ImWWTnPwpkKR/EVw4YftcPJdGIB0IPmrf2khUFxiRbXmYyklKnIKgtIB8tG4+lYERDqtdfqtmQEULbdFFGtsKcbQ3AksrgW06uR+MnGAT9e4610yvYHFw3ncVwRMcWhps1McySiLEdkLSpSW0FRCRknHkKmaMzgFS52VpKgt0xq625qUhpSW305KHU4OPIiuvYY3U4rjXCRteCXJtslcMPruNhbK7eTmVbx0Hmtsdj6VW2Vs4yS68D7qV0boDmi04j2TLarjFucJqZDcDjLgyFevcHyNSSMMbi1yqjkEjczVdrK2ihCKEIoQihCyeI721ZLaqQtBceUdDDI6uLPQU6CIyvpw5pM8wiZXjyWTY7a7a2l3K5aZN9m9QTgJ22bTnoAOtNmkbIcjLMH9qkxRlm+67j/AGivcP39u58yJLbMa5MbPxlH/UnzSfOlzQbOhFwdE2GbaWOoWnMlR4jKpEpSUIb/ABK/gKS1riaBNcQBUpTv3Eimk4kreiNq3ahxxmU+nzV/hpP1x5VbFhxwFep0HuopcQeNug1PssRk3meEMw+RZmZUVcmMlkcxyRjHwqcznJBz/KqTsmXO8QaHkOwSPzX2bu1FRx9eahXYYD0SSv7152RazKjrfcKihxGdf8RXRO9rgOTqGiyYWFvOra3Vt6LblqkKjwo7SHfAvoShAASFqGQKWHvAFSf1J2SMkgDkpJVrt8tyc34VjW/fExkK0DKUBKCoDy6KzQJZGgGujfqVwxRuJoP1AelVUNja5ges8iRCfk3IsQ0tOnQhCfmUR3xhVb2p0kFQBU9+CwYqf4zQk0Hbiuv3GZDUp66seNjNyDHauUP7p8qT1IH4h1+lAja6zLGlaG4XNq5t3iorSo1TLaeIz4dL0h9E63k6RPaTpU0eyXkfhP7w29qkkw96NseXPsVTHiLVdcc+XcJoStHL1JKdOMgjpio71VtlijiBDtxmx0Ib5UJCXFrUrdxJGcp9B+tP2O4Hc0jbVeW8llzkK4UuX2vE3s8tQ8YwBsyo9HAPI96ewjEs2b/ENOqQ4HDvzt8J16JwZcQ6hK2yFJUAQoHYiob1oVcCDopKF1FCEUIXlSgAScAAb0ISfaE/0gvz16fCjBgqU1CRjIUofMv18hVr/wAiIRDU6qGP86QynQaLaj3ay3NaAzNivLQohKSsBQPQjB3qcxysGhVGeN/EKg5bIUF77Smsx2mYSlKjqbJKlavP8+g33pgke9uzaTdLMbWnORosC/X15E1tKggT1KTyw4MtW9KjgKX2179e1VwwNynl/wAv4U00xDhXX/j/ACr1t4ebtCo0yXPjoupfWXH3XP8AzKCem58sdOmKS/EGSrA3d5DgmMw4jo8ne581ObdGjBtDN1htpal+MgBTg+BB/tE9d0nKvbas7Rxu5p0oft9lrZtA3XDWo+/3VhqwpTIirbltFhL7y20ddbTifiSDnffesmexte3zC0Ibgg2v8iqESwIEJGLpFcTGaYZecSRgFpwqOd9ttq27EVPh1r6hZZCANdKehVuJbo6pLSmbpEdUiXIf0pWDlaxhI69gay6U0u06AfJabG2tiNSVG3b47CWQ3eIaX4kVUdpRWPgeWfiWd+vp613aOOrTc18uSzkaNHiwp5817jW+IwGVRblFU3CjliNuFaHfxuKwdz/1oL3OrVpub9uAQGNFKOFhbvzWNdbEvh5lq72WWylCWMSNZ1CaonYY6b5OMedPjxAmrHIK106JMkLoQJGHTXqr1jvEcQ1uJbKbYo8mVFcHxQlnbcf4Z/T26LmiOa53uB5/ymRSjLbw8en8LYatsSNdw++7zFrj8ltGgBKWkb/Ee9IL3FmUc/VPDGh+Y8foFJFvFvvkiVbmG1yY6W9Lr4R90Vd057nFcdE+IB5sUCVkpLBcKjwk+7bJ0nh2YrUWBzIiz+Nknp+XSm4kB7RMOOvdLw5LHGE8NOyagc1GrF2hCKEJa42mOs2pEKKrEq4OCM3jqM/MR+VVYRgLy92jbqbFOIZkbqbK3Detdkbh2YyWmnEtDloWrBVjv75pbmyS1kpVaa6OKkdaKKZw/bJcr7+1RHmnSVlwtgKQr36711s8gb4vJZdBGXXaFhcSXcpcSuIErDLvh7cwD8L0jopw+aUZwPUn0qiCKrb8bk8hy7n6JE8lxThYd/YfVULbCXbkutaVvXF1B+0LfLIInJ7ltXTPXH02pr3iQg/p4EcO6WyMsqP1cQePZaElDaInDYgPOllE06DJBKmxhQ0qB3+Hp+VLaSXSbTWnDj2TCLR5OfHssm0pkfbsFphotLabmjmuJK0OKJzkDbAPl6d6dJl2bqmtaJUebOKDSqlZfdYstoukFt8MWtwB9oqycK2c2xk4yMCsubV72ON3aLrXFsbHDRuq050Z23PO3q0oLjEtS2prSTsrKiA4PUZ39KU1zXjZvOmnsmFrmHaMFjr7qqwArh/ipsJy+5Nd5CUjdSyhGkj/AJv1FbfQyx10oK/MobaN/OpU3CZkMPXRU59tKEyAqQlxGVOfdjoc+fp261nE0LWhgOiMNmBdmPEKnZo0lxyS9b7gYEtEqQcPNgtOIK+hB9utNlc0UD21FBolRNJq5jqG/nVajinnotldVCzckx1FtlWUxo52y4sHy7Dr1pDaAvAdRvqeie6pDatv6Dr7LBlBcCWb3bVSJ7LYKLq+6cNSUqOClI74B2x6dd6pZvjZvsf0jlS9VK/dO1bcfqPNMMeMxdLaqzuK58cNpkQVrUQHGs/IojrjofTFSvc6N2046Huq2ta9uz4ajt/dVou3m22WOiEOUJTaQlMGIMkE9AEjtShC+V2bhzKYZmRDLavIKhxcHW4UHiJhgpl29QW61nJLZ2Wg+2aZhiC50J0P14JeIqAJhqPomuO4h5lDrSgptaQpKh3BGRUhBaaHUKxpDhUKWuLqD0oQlIgXPj/CsFm0RQcHs653+gH0qz/Hherz6BRnfxP+0epVu7WL7TakCWlh0KcC0fd6lFA/D12PXcHvS45tmRRMkhzg1VaKybRY3kxEyWXJLuiK1KWVKbJ2GT6bmtudtJQXUoNVgNLIzlrU6JYjsi63t52LDjz4NtT4RuIp/Q4rup1Ge+c9x9RVhJjjAJyl1yfoFIN+QloqBYD6q4Xkvp8KhL05po6vAyjyp0Y+bSj8+PQml0pvadRdp78lqtd3XofEO3Nertxg7YbfbEoa+0OehZLslBbc+FWMKTjr5+2a5FhBM51bU5LUuLMLW0FarM/8UZGQfsmNkdDrO36U/wDDB+5I/Ez+1A/ahIAwLTGweo1nf9KPw0fuR+JH9q6n9qEsJ0JtUfGNgHFf7UfhjdS5H4mf2oV+0yW0ohVnjpUDvlZBH6Vz8Oaf1o/EiLZV5/8AE9//AOIjZ89Z/wBq7+Gj9xR+JH9qD+098jH2RH9tZ/2rg/0xo/UUfibv2rYcuzvEFtt8hcV90uhxRgsq0NK0qwFOOHon070gRCF7hXz4+QT9qZmNND2/leEqTcXQ3yVXp5s4QxHHKgR/dR2Xjz39hXTuDXKP/oro3uGY+g91UsDz1u8RBdcbU/aHRIb5KitJYX8yQepAz38q3MA/K4fqHqlwEsqx36T6Jkn2KdNubjkOazChuaXS4y0C+peMH4j0GAPrUjJ42t3hUqp8L3O3TQK7BhW1EeVZWpCnzoJkJdd1q+PIyT2zg7Vh735mym38LbWMymIGo4+ag4AfcXYEw5BzIgOriue6TgfpW8W0CTMNDdZwjiYgDqLJkqVVIoQk3hBwKZ4gujiFuB6csYQMqUlAAwB36mrcSLxs5BQ4c1D39V5Yl3S5LQi1Rxa2NQBXKdJcUkeTZ/6VxzI4xvmp6e6A6SQ7gp39la4rmhhYXk/1WM7I37KxpT+pNZw0ea3MhbxDww1rpVK9jisu2iMhBtFwVp1nD3JkNqVuRqHU5q2Zx2hcajyqFJE38sA0J+RVmel5LGi4MyQ2jKkpuTRcSjHdL6N0+5pbC0nc9LehW3A03h87+oWBx0svw7EoKLmpl3GXeaT8Yx8Xeq8EAHvHZSY27Geax7lYJdrhh+cAhSlpQlsbnJTq38sDH1FPjxDZHUappcOYhmcsgmqFOU+fs0gx5TUhTrYU+p9CUkjPwD4j+WcV5X+oPLXCnJer/p7Guaa80ucX202niKZF5hcGeYlR8lbjP1q3Cy7SIHko8VFs5SFjoSpa0oSMqUQkAdyelPJFKqelTRat2sMuzspVOKUuKc0JQjfBABOT+YpEWIZKdxUSYZ0TauTTbHGU8M2ZEhUfQoO4bkPK0E8zry07rNRyVMzyK+Q+/BWxZdiwOp5n7LXDUmW2nmRp8tofKhQEOMPTT1I96nqG2sD8yqKFwvUj5BUToh8SWve1tJkJXEdjQVaglKh1Ue+9MFXRONCaXqUuzZGiwragTTCYmXThaOxHnLiPpyy46lIKiUEoPXpnFRuLY5SS2qrYHSRAB1FYslnFmUGo7DPLcUS47klxXlknrvWZZtrcrUUOzsAqnD/9V4sv8QbBxTcn6jH8qZNeBju4WYrTPb5poBqRVIV8p9qEJZ/Z4gDhhtRG6331H1+8VVWNP5vkPopsL/j8z9UxuMtOaS42lWkgjUM4PnUwNBZUEApD4/V9xdRnGWY7WT2ClnP8K9HBgEs8yvPxhNHU6D1Ub7iJCE+Mc4UmKACQp1JC+nTPagAtu3MEGhFHZSqgMZjdhMeKfOBfVo/0nat7ztanu1Lo1ulB2cqXErLs6Rwu2xrecc1lJUtC1Kw4CcqSAO1MgcGiWuixiGkmKg/tk48SW0SuG5caUG1y5B5jaU7aHAAE477ADf386ggkLZmuGgVk8eaIg6lfE1DCiM53r6LqvnHChovrfAD0WNwihcINGSp3S8T2UTgE+gFeHjQ509HaL3sE5rYKt1SVx/cYk67tiE74gMoIdkYwXFk7j2A04q/Asc2Orl52Oe10m7dZvC8d6TxBAbjo1uB9KwD5JOT/AAp+IcGxOJScM0ulaAvp/GttTJ4ZXHeDa5utT6SnbB6kj0xtnvXjYWQiavDReziowYSOOqXbQ+trhu0hEhTWpDudEtEfP3ndRSVfQiq5QDM6v0qpoSRE2nXjT+VOhqK8srebs7qj1XOurkg1mrhpm8gAt0YTvU8ySoLwtDLcJTEiwAIltKDNuawrqN8+VajvmzB2h1WZLUyluo0TQcix3lCEyVJFwdToinDhSVAkJPnuaj/8jDbQaqof43gcyu8PzpUVTUFqy3VuKpeA7McSotg+ZySaJmNdvl4J6LUTy0hgaadVKykI/aA/pP8AaW9JPuFGuVrhR3XQKYknomapAqTqur+U+1C6lDg24NQOC0yJGvSy+8CEJ1KJ5qsAAdTuKsxLC/EZRyH0UkD2shzHmfqr8LiN6dMaZbsl1aYWrCpElnlpSMbHfc0t8Aa0kvFeQWm4gucAGmnNYHH6FJZuykjOGY72OxCFn/eqsFQlnn9FPiwaO8j6rwu5thKdd34cb+EfCxGL6vzANAjNbNd5mi5tB+5v1Ua35LqdTZmPt9S4zaUR0Y/zunArQaNDT/2r9FzOdb/Kn1WXfLsbdJ4ZuYAcLSXiU8xC9Q14O6Ph+lNgh2gkj7JM82Qxyd1PxFx0wuO6q0FKnZY0qW4khbCdONI7Zzq+tZw+COajzp6rs+MGUlnH0XzwJKjpSCVHoBuTXq8KleTqU52PgbiRxovNOJgJdTuHFkKUPUCvPmxsFaEVovQhwOIItZZnEHB14srZfks86MNy8z8QT/mHUe9OhxkUpoNUmbBSxXNwqnDF3NivUefy+agApWgHcpIwcVvEQ7aMs4peGm2MgembinjNp+PIj2hQWJe7jqwQtKMAaR5d6jw2Do7NJw4K3E40EUj4qeyKd/o7Z0MNvuLLbp5cdbBX/addDm5/5a5KPzXE0GmtfqLJkB/LaO+lPobq+ZhYKRImuRDn/wBQsZx/9hgUrLm8Ir2cmZy3U07tVK8vma3b47NwsssOTGx/U0aHRuOoycCtxtyZiWkW46LEjs9AHA34ap54ZCVMTXU4KXJz5T7BWn/8158+oB4AK+ChBPMlbCgAM4pNE8lLLP3n7QJOn/gwEAn3UaqNsKOpUoNcSegTKR+9UwVJC9muLqTuDmgE3q2qJCotyLiB10g6VJ/UGrcUa5H8wosMPG3kVuTZHhmVuybghCEfGrQgZwOvnU7Wlxo1qe52UVc5Y/ErTdwaZdYUFMT4i2gofiyNaD+n607DnIaHUH+EmcB4rwIS3Y7kV2qMj7SbjOhGjw1uha3zjb4jv5frVcse+TltzJspYpNwDN5AXVi4R0BSFz2Q24o5b+0XDKfUf3Wk7CssP7fSw8yVt44n1ufIBbUThmNdUW6Tc23FCKhaQw8hKckqyCQnbHpU78Q6Muazintw7ZA1z+CYF2m3OMllcGMWyMaeWOlTbWQGocqDEw2IS3ZuB4dr4kcnpGqOlIMdCjnQs5z9NsVXLjXyRZeKkiwTI5S7gnIdKhCvUbraHEKQtIUlQKSkjYiug0NQuEVFEkWfgCFHvUyXNbDscOf1Zk/Ljrkj+VXyY5xjDW2NLrz48C1spc7Stk0yrFaZMcsPQI/LxjZsDH51IJ5WmoJVroWOFKJTulqiWhiHblKYVFRrKDOjlTZyskJ5g+UirI5HylzqX6H7cVG+NsYa3h1H34IBVb0JJeuVsbV0caX4qMR7nOBR47WPoVzwCtSPUKi86ZXEdvLr8CU3EaXMXIiN6dSQDgK9c0wANidSorahS65pW6Gl6hMOZdts9rjRmHX5CiX3mmHEoUr8SsZ6jUobVLuySOJNBp7fRU7zGNDR1t6/VaVpvrdxkriqiTI76EFSkvtFIx6HoetKkgLBmqDXkmxzBxy0I7qhw7/WeJ+IJZ6IW3GQfMJTk/qaZNuwxt81iHele7yTOAMVIVUF6rqEoNn7M/aG4g4SxdomtPq63tj6b/nVn+TCW1afqogMmK/3BS3mBJuM1m2tQy1akHmy1pwkPnOQjzx51mKQMaXk73DotSxue7IBu8eq0LhHckW1xlrkpkxyHGENKzpKd0g/wpTHAOqdDqmuBLSBqNEjRZH2bdZUVu4G3W24DxjTjTOp5ROAppJ3wQQRjBP1r0nN2jQ4tzObY8u/ZeeHZHloNGuuOf8A2tAtpiNhaEO2ph5WA4r724TPROclOf09KVUONDvU8mhbIyi1q+bimPhU+HirhustxnEHmeH5xccSk/icUfxE5qXEXdmrXrSg8lXh91uWlPOp81sSi6IzpjJSt4JJQFdFHsKQ2lbp7q0slJm9cYvKcQLDCUto4URJwM+Qqww4YAHMfkoxLiDXdUp4hvb2huFaEOOvx0PMKU5hH74Uc9jWdhEBmc+w1XdvKSAGarn9JbpEjeIu9rDSWZXJk8hevQgoSpKx57qwa78NG51I3Xpb2XBiJGtq9uhofdaSb8ZF6gRYCESIclhTq5KTnRjp6b0swARuc40INKJgmJe1rRYjVbx6VOqUj3uSpd2fkMSFMtIwyt9CucyCOqH2j8u52UMbVfC0ZACK9ND5FefK7fJBp14eYVZvRBUFpfXY3ljUOWebAk/kdk59MHyrZ37Uz+jh7rI3L1y+rf4VXhqO9dHVy3GWW3bq8NQbQUpSw3jJAPTUQO/etYghgyDRvPmVnDgvOY6u5cgmm73uPbXwp5lLoQsNMtNjU8pwgfKOwweue1RxwueLHr5Kt8zWG9+HmtI3JpFteuDra2kstqWtDicKTgZIpYiJeGDimGQBheRos7gOM41w81IkD+sTFKkun95ZzTcW4GUgcLJeEaREK8bpiqZUoPShCWOOIbqrazc4iCZVsdEhAHdI+YfT+FVYR++Yzo5S4pm6Ht1bdX3ryj7FZucSM/MS8lJQ3HAKiVbDr2z37UsQ7+QmiYZRs84FVnQEXs3FFwnR2WEvYb8KwnUoA76nF9NvIZpkmyyZGnTj7BKj22bO4a8FmcU2ZxEhPhRy1KdL8B3GOTI/E2T/AHV4BH7w9RT8PMCKu4WPUfwk4iEg0bx07/yq1lnLuCVmElz7Y0nx86aMCEO4APfY4A28zWpWZRveHgBxXIn5vD4uJPBWrROahuMvQUuqhPu8ttRGX7g4erhz0QNzn+VLlYXgh2o+Tf5W43BhGXj8ynJ5xZiOLipS65pJbGrZR7b1CAM1HK2tqtVGwIn+EddusZDEl10rLbawsAe9MmLMwDDUJcAeBvWKz2GLzBt3Mjw23ZjbLbTbKnMJ81nPvj6U1zo3vuaC6UxsjI7CpAVYJ4kVFdkrtTHjFSwsRy8Cgt8oIyTnzBOK0TBXKCaU186rNJ6FxArXTyorVusD1tu6JlvUGIkhB8ZEHypXjZSPz6isPnD48rrkaH3W2QFkmZuh1C17pNEOI46ltTy0pKg02RrUB1KQeuKTGzMQnSPygpMRzfFsrTKR4qSj+qTinDM9HXlOj++B/P2q6gyXFhqOI6jooa72tzoeB6Hqsqe6Jrr1qi8+BAQNd2aXhTccJOfuz1+LsB122p7BlAldc/p5nv8AdKe7MSxth+rp27p1s0dUSP4sxw2++lLceOpeOU2PkQTvv3J33PpXnyuzOy1txPVWxNytzUv9uCgYfRJvpYudpEK5BB8NLThxLiR10qx1x2I7Vpwyx1Y+reIXGkOk320dwKg4pQt9uDw5HcWp24OZkOZ+IMp3Wo+/StYYgVmOg07rM4JAhGp17JsZQhptLbaQlKQAEjsB2qOpJqdVYAAKBSULqKELytIWhSVAFJGCD3ovwQRXVKHD6zw/fHuH39or5L0BSumD8yPcdatmG2jEo1GvuoojsXmM6HRXLxDXLuBen3F2HbIqQrltulvmK7lSgc4HlS4nhraNbVxW5WFzquNGhWLa7EvtpeSlta4KlFtpTuSXEj8QJ365wfQVmRronjmtxlsrDayUOIrFJalAhRU+opBCllLdxQDnQvtr7b9auhmaW3Fvp2UU0LgbG/1HI9VJAuJvL6whfJvD2qOWtJAt7CfmwD3I7+3lWXx7KhN2i/8AuK6yTaVAs76BbliurbCWGUN6YT73h7e2kfEW20nU4T5HH8POp5osxJ4i57ngnxShtANDYdhxTOy+060HGnErQRkKB2NSG2qrBB0UmoedC6jIoQq8iUhkhGQXlJUW287rwM4FdAr2WS6luKUJMld2XFebdDRkID9ucUACy8kfG0r33z+dWtYI6imlndRwKic/PQ6VuOnRYD08XHxUCyttohyW+bMS+Pu4Dur4lJPqRnA77jrVIjDAJJNRYdRyU7pMxLI9Dc9OqZOGeH2g004ttaYjauYlLnzSnP8AEcHp2H51LiMQ4k01PoOSpgw7QBXQep5qw5NZ4gcmWeVzrfNZdKo6wcKISdlpPf2rOQw0kFwRdbLhNVhsQtGMmVAhl69zWXhGyoOpRp2wRk79cE0lxa91IhqmNDmish0VLhWM7NkSb/NQQ7L+GOhXVpkdPzPWm4khgEDeGvdYw4LyZncdOyZh3qVVLtCEUIRQhY3E1kRe7fy9ZZlNKDkZ8dW1jp+VOgl2Tr3HFInh2jbWPBULHOYv0dUK9xGftOIdMhl1IOT/AH057HrTJmGF2eM7p/tEuF7ZhkkG8P7VMaEpbSEoASkDAAGMVKTeqqFrLLlz4Mq4Lsz7JeJa1ufDlCP8x7HyprY3tZtAlOkY52zKXb7wnzk8xHOkthOluQyoeKaT5Z6Op9D8XqarhxVOh66H2PopZcLXqOmo9x6rDS/eogW42lu5hqIYjC2fu3Iw7qLeM56fSqKQuA/TU1PXzU9Zm1pvUFB08lZb4sjw2pKYjy4paissRGpDZAC8nWog7dxWThC4gm9yT9lv4oMBDbWFPumQcZW/xEhBWyttEltltbbwOsKG6vYGpPhH250VPxjKnlVV3uNoiFsqL8ZptM5TD6SvUotgHCx0wOnnWm4N54cKrLsY0ceKw18QqkqbFuYl3CZEnqdjOpQdCmjkEFR6DBI+lUCACzyACL86pBmLvCKkGo/7UIts26PusTVkMLkKkfZsEhZQs9dTvRAzv+e1a2jGAFvKlT7LOze4lp70Humi3WSNbI7SrlykoQcsQI4JbQeuSDu4vvqP5AVG+YvO55k/2gVbIQwDOewH9qVbuEOPxLbo0mHMkthJ5jTjDhQf+/vWGPMDi1wqmPaJ2hzTRUIFiemKUbpN8Wll4LZkhPKeQpPVKsbbjYkdcUx84Z4BTnyS2Ql3jNeXNeXlL4tuvhGMixw15fd/9y4DsgfujvXWj4ZmY+M+i4XHEPyjwj1Kb20BA0pGEgYAHaolavdCEUIRQhFCFw9NqELB4hsC5q27hbnRGujA+6eHRQ/uq8xVEM+QZH3aVPNBmOdlnKKx8QC4823y0+BvDQ+Nhzv+8nzFdlw+Sjm3bzWY589WkUcuNQ4fDtkmybo8HisFyW8rYuk9sevQCgvfPIAzhoOS6GthjLn+fVQ2Lxlvs/2ndXSy2sKfcjEbMp/ChPlgVqYNfJkYKnmsRZmR55DQclpBuDdiESoqedy0upJ3ISc4IUPalVfHcFOo2SxCgkcNtrThEt0JG4S8lLqf9Qz+taGII1HyssmAc/usxfBjbx1qTbXCe6oQ/kaaMY5tr/NK+Ea69vkpmOEW2lABcJoH/ChJCvyzmuHFk8z3K6MKBa3kFMxBtK0vo8Wu4Lj7OsoeSdPuhJA+tZMklqCgP91Wgxl6mpH90XLpchaZjFubbTDivsrU08ygKJUPwhOOuKGR7Rpebmq4+TZuDBYKS+wF3G2sy4boFyiDmx3U7ZVjdJ9FDt7VmKQRvLXeE/30WpWbRgc3ULzw7HeiI8cXVxre83zHI0oYUy51UQc7A9d67O5rt3UjiOS5A0t3tB91UenSeLH1wrQpbNpSdMicBpL3mlv+ZpgjGG3pPFwCxtDiDSPw8SmiBCYt8VqLEbS2w0nSlKe1SOe55zO1VbWBooFZrK0ihCKEIoQihCKELh3FCFk32wQ7y2gyAUSGjlmQ2dLjZ9DToZ3xaackmWBsuuvNYjlwudmaVG4kifaMAbeNZRqIHmtH8xTxHHKawmh5eynL3xCkoqOfutkS415iNqt0mPJYV/atkg8xOOnpU+V0Tt8UKoDmyN3DULzw1aDZ48llBUlhbxUw0V6uUjA+EH3yfzrU8olIPHj1XIIjGCCrd6kJiWibIUrCWo61ZPok1iFpMgHValcGxk9Fk2WKDwPCjvkqDkZHMVqOTqxnf86bM788kDilxD8gAngvFjVJg3ZNlnlbxZbU5DkqGdbWw0k/3h09RXZsr27RvHULMJc12zd5FSXWyeKkuyba54a5tHUl3Hwug9ULHcdfauRy5QGvu1dfCHEllirE21PXW3QPEuCPNjqbd1t/FoWPmA9DuKyyURvdl0K2+Iva3NqKKvLvdts8hxtLr064PkEssfGtWBgbDZIrTYJJBXQBYdMxltSq4tFz4hcDnEDnhoOcptzKvnHUcxXf2re2jg/xXdz9lnZPnvJZvL3TRHYbjNIZYQhtpAwhCBgJHlipCSTUqsAAUClri6ihCKEIoQihCKEIoQihC4RmhC4UAjB6eWKELAuPCNtlPKkxubAlH/jw18sk+o6H6VSzFSNFCajqpn4WNxqLHoqvheL7acRpsK6MJ6JkpLTntqGx961mwz9RlPzWcuIZocwQq/XdtJTP4WklP4jHdS4PptRsIj4JEbeUeKNdHFbJRylWC8JQNtBipwP9VHwprXOPmufE2ps3enuunilS1gx+Hbw44OhLCUj6lW1Hw1NZG/P+F34mukZ9PdH2pxPLyIlhZjDs5Mk5x/ypGaNlh2+J9ewRtZ3Vysp3K8nh27XLBvt8dCD1jQE8pA9Cr5jXPiImWjZ87o+HkfeR3ystu12W32lvRb4rbWd1KAypR8yeppMkr5DvFPjiZGN0K/jfNLTF2hCKEIoQihCKEIoQihCKEIoQihCKEIoQuYoQgDFCEYrlEIxXUIxQhAGKELtCEUIRQhFCEUIRQhFC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3" name="Picture 5" descr="C:\Users\Kiki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642" y="1"/>
            <a:ext cx="1061357" cy="990599"/>
          </a:xfrm>
          <a:prstGeom prst="rect">
            <a:avLst/>
          </a:prstGeom>
          <a:noFill/>
        </p:spPr>
      </p:pic>
      <p:pic>
        <p:nvPicPr>
          <p:cNvPr id="2054" name="Picture 6" descr="C:\Users\Kiki\Desktop\images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0"/>
            <a:ext cx="990600" cy="924560"/>
          </a:xfrm>
          <a:prstGeom prst="rect">
            <a:avLst/>
          </a:prstGeom>
          <a:noFill/>
        </p:spPr>
      </p:pic>
      <p:pic>
        <p:nvPicPr>
          <p:cNvPr id="4" name="Picture 3" descr="sigmod.gi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6646"/>
            <a:ext cx="2762868" cy="7362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Skewed Data Distributions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838204" y="1524000"/>
            <a:ext cx="6934196" cy="5171420"/>
            <a:chOff x="838204" y="1524000"/>
            <a:chExt cx="6934196" cy="5171420"/>
          </a:xfrm>
        </p:grpSpPr>
        <p:sp>
          <p:nvSpPr>
            <p:cNvPr id="7" name="TextBox 6"/>
            <p:cNvSpPr txBox="1"/>
            <p:nvPr/>
          </p:nvSpPr>
          <p:spPr>
            <a:xfrm rot="16200000">
              <a:off x="-362285" y="3970748"/>
              <a:ext cx="29241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Red wavelength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048000" y="6172200"/>
              <a:ext cx="33313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Green Wavelength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1371600" y="1524000"/>
              <a:ext cx="0" cy="464820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371600" y="6172200"/>
              <a:ext cx="6400800" cy="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24384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5908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7432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819400" y="1524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971800" y="1676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124200" y="1828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276600" y="1981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429000" y="2133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581400" y="2286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7338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862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038600" y="1447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1910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3434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4958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6482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2578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4102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2860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362200" y="1524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514600" y="1676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667000" y="1828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819400" y="1981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971800" y="2133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124200" y="2286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2766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4290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5814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7338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8862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0386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1910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3434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4958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6482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8006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276600" y="1447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429000" y="1600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581400" y="1752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733800" y="1905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886200" y="2057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41148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43434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44958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46482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3124200" y="1981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3276600" y="2133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3429000" y="2286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2362200" y="1524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2514600" y="1676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2667000" y="1828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2819400" y="1981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2971800" y="2133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124200" y="2286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2766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4290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5814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37338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38862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40386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41910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43434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44958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46482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48006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49530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2667000" y="1600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2819400" y="1752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2971800" y="1905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3124200" y="2057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3276600" y="2209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3429000" y="2362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35814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37338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38862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40386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41910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43434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44958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46482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51054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2286000" y="2286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24384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25908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27432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28956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30480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32004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33528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35052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36576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38100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39624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22860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24384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25908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27432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28956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30480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2004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33528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9" name="TextBox 128"/>
          <p:cNvSpPr txBox="1"/>
          <p:nvPr/>
        </p:nvSpPr>
        <p:spPr>
          <a:xfrm>
            <a:off x="35052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2438400" y="1905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2590800" y="2057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2743200" y="2209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2895600" y="2362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30480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32004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33528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35052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36576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38100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39624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41148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42672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3" name="TextBox 142"/>
          <p:cNvSpPr txBox="1"/>
          <p:nvPr/>
        </p:nvSpPr>
        <p:spPr>
          <a:xfrm>
            <a:off x="44196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4" name="TextBox 143"/>
          <p:cNvSpPr txBox="1"/>
          <p:nvPr/>
        </p:nvSpPr>
        <p:spPr>
          <a:xfrm>
            <a:off x="22860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24384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6" name="TextBox 145"/>
          <p:cNvSpPr txBox="1"/>
          <p:nvPr/>
        </p:nvSpPr>
        <p:spPr>
          <a:xfrm>
            <a:off x="25908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7" name="TextBox 146"/>
          <p:cNvSpPr txBox="1"/>
          <p:nvPr/>
        </p:nvSpPr>
        <p:spPr>
          <a:xfrm>
            <a:off x="27432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8" name="TextBox 147"/>
          <p:cNvSpPr txBox="1"/>
          <p:nvPr/>
        </p:nvSpPr>
        <p:spPr>
          <a:xfrm>
            <a:off x="28956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9" name="TextBox 148"/>
          <p:cNvSpPr txBox="1"/>
          <p:nvPr/>
        </p:nvSpPr>
        <p:spPr>
          <a:xfrm>
            <a:off x="30480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0" name="TextBox 149"/>
          <p:cNvSpPr txBox="1"/>
          <p:nvPr/>
        </p:nvSpPr>
        <p:spPr>
          <a:xfrm>
            <a:off x="32004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1" name="TextBox 150"/>
          <p:cNvSpPr txBox="1"/>
          <p:nvPr/>
        </p:nvSpPr>
        <p:spPr>
          <a:xfrm>
            <a:off x="33528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2" name="TextBox 151"/>
          <p:cNvSpPr txBox="1"/>
          <p:nvPr/>
        </p:nvSpPr>
        <p:spPr>
          <a:xfrm>
            <a:off x="35052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22860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4" name="TextBox 153"/>
          <p:cNvSpPr txBox="1"/>
          <p:nvPr/>
        </p:nvSpPr>
        <p:spPr>
          <a:xfrm>
            <a:off x="24384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5" name="TextBox 154"/>
          <p:cNvSpPr txBox="1"/>
          <p:nvPr/>
        </p:nvSpPr>
        <p:spPr>
          <a:xfrm>
            <a:off x="25908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27432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7" name="TextBox 156"/>
          <p:cNvSpPr txBox="1"/>
          <p:nvPr/>
        </p:nvSpPr>
        <p:spPr>
          <a:xfrm>
            <a:off x="28956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8" name="TextBox 157"/>
          <p:cNvSpPr txBox="1"/>
          <p:nvPr/>
        </p:nvSpPr>
        <p:spPr>
          <a:xfrm>
            <a:off x="30480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9" name="TextBox 158"/>
          <p:cNvSpPr txBox="1"/>
          <p:nvPr/>
        </p:nvSpPr>
        <p:spPr>
          <a:xfrm>
            <a:off x="32004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60" name="TextBox 159"/>
          <p:cNvSpPr txBox="1"/>
          <p:nvPr/>
        </p:nvSpPr>
        <p:spPr>
          <a:xfrm>
            <a:off x="33528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35052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62" name="TextBox 161"/>
          <p:cNvSpPr txBox="1"/>
          <p:nvPr/>
        </p:nvSpPr>
        <p:spPr>
          <a:xfrm>
            <a:off x="36576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63" name="TextBox 162"/>
          <p:cNvSpPr txBox="1"/>
          <p:nvPr/>
        </p:nvSpPr>
        <p:spPr>
          <a:xfrm>
            <a:off x="25146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64" name="TextBox 163"/>
          <p:cNvSpPr txBox="1"/>
          <p:nvPr/>
        </p:nvSpPr>
        <p:spPr>
          <a:xfrm>
            <a:off x="26670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65" name="TextBox 164"/>
          <p:cNvSpPr txBox="1"/>
          <p:nvPr/>
        </p:nvSpPr>
        <p:spPr>
          <a:xfrm>
            <a:off x="28194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66" name="TextBox 165"/>
          <p:cNvSpPr txBox="1"/>
          <p:nvPr/>
        </p:nvSpPr>
        <p:spPr>
          <a:xfrm>
            <a:off x="29718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67" name="TextBox 166"/>
          <p:cNvSpPr txBox="1"/>
          <p:nvPr/>
        </p:nvSpPr>
        <p:spPr>
          <a:xfrm>
            <a:off x="31242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32766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69" name="TextBox 168"/>
          <p:cNvSpPr txBox="1"/>
          <p:nvPr/>
        </p:nvSpPr>
        <p:spPr>
          <a:xfrm>
            <a:off x="34290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70" name="TextBox 169"/>
          <p:cNvSpPr txBox="1"/>
          <p:nvPr/>
        </p:nvSpPr>
        <p:spPr>
          <a:xfrm>
            <a:off x="35814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71" name="TextBox 170"/>
          <p:cNvSpPr txBox="1"/>
          <p:nvPr/>
        </p:nvSpPr>
        <p:spPr>
          <a:xfrm>
            <a:off x="37338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72" name="TextBox 171"/>
          <p:cNvSpPr txBox="1"/>
          <p:nvPr/>
        </p:nvSpPr>
        <p:spPr>
          <a:xfrm>
            <a:off x="38862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73" name="TextBox 172"/>
          <p:cNvSpPr txBox="1"/>
          <p:nvPr/>
        </p:nvSpPr>
        <p:spPr>
          <a:xfrm>
            <a:off x="40386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74" name="TextBox 173"/>
          <p:cNvSpPr txBox="1"/>
          <p:nvPr/>
        </p:nvSpPr>
        <p:spPr>
          <a:xfrm>
            <a:off x="41910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75" name="TextBox 174"/>
          <p:cNvSpPr txBox="1"/>
          <p:nvPr/>
        </p:nvSpPr>
        <p:spPr>
          <a:xfrm>
            <a:off x="25146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76" name="TextBox 175"/>
          <p:cNvSpPr txBox="1"/>
          <p:nvPr/>
        </p:nvSpPr>
        <p:spPr>
          <a:xfrm>
            <a:off x="26670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77" name="TextBox 176"/>
          <p:cNvSpPr txBox="1"/>
          <p:nvPr/>
        </p:nvSpPr>
        <p:spPr>
          <a:xfrm>
            <a:off x="28194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29718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79" name="TextBox 178"/>
          <p:cNvSpPr txBox="1"/>
          <p:nvPr/>
        </p:nvSpPr>
        <p:spPr>
          <a:xfrm>
            <a:off x="31242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32766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81" name="TextBox 180"/>
          <p:cNvSpPr txBox="1"/>
          <p:nvPr/>
        </p:nvSpPr>
        <p:spPr>
          <a:xfrm>
            <a:off x="34290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82" name="TextBox 181"/>
          <p:cNvSpPr txBox="1"/>
          <p:nvPr/>
        </p:nvSpPr>
        <p:spPr>
          <a:xfrm>
            <a:off x="35814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83" name="TextBox 182"/>
          <p:cNvSpPr txBox="1"/>
          <p:nvPr/>
        </p:nvSpPr>
        <p:spPr>
          <a:xfrm>
            <a:off x="37338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84" name="TextBox 183"/>
          <p:cNvSpPr txBox="1"/>
          <p:nvPr/>
        </p:nvSpPr>
        <p:spPr>
          <a:xfrm>
            <a:off x="2667000" y="2057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85" name="TextBox 184"/>
          <p:cNvSpPr txBox="1"/>
          <p:nvPr/>
        </p:nvSpPr>
        <p:spPr>
          <a:xfrm>
            <a:off x="2819400" y="2209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86" name="TextBox 185"/>
          <p:cNvSpPr txBox="1"/>
          <p:nvPr/>
        </p:nvSpPr>
        <p:spPr>
          <a:xfrm>
            <a:off x="2971800" y="2362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87" name="TextBox 186"/>
          <p:cNvSpPr txBox="1"/>
          <p:nvPr/>
        </p:nvSpPr>
        <p:spPr>
          <a:xfrm>
            <a:off x="31242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88" name="TextBox 187"/>
          <p:cNvSpPr txBox="1"/>
          <p:nvPr/>
        </p:nvSpPr>
        <p:spPr>
          <a:xfrm>
            <a:off x="32766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89" name="TextBox 188"/>
          <p:cNvSpPr txBox="1"/>
          <p:nvPr/>
        </p:nvSpPr>
        <p:spPr>
          <a:xfrm>
            <a:off x="34290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90" name="TextBox 189"/>
          <p:cNvSpPr txBox="1"/>
          <p:nvPr/>
        </p:nvSpPr>
        <p:spPr>
          <a:xfrm>
            <a:off x="35814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91" name="TextBox 190"/>
          <p:cNvSpPr txBox="1"/>
          <p:nvPr/>
        </p:nvSpPr>
        <p:spPr>
          <a:xfrm>
            <a:off x="37338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92" name="TextBox 191"/>
          <p:cNvSpPr txBox="1"/>
          <p:nvPr/>
        </p:nvSpPr>
        <p:spPr>
          <a:xfrm>
            <a:off x="38862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93" name="TextBox 192"/>
          <p:cNvSpPr txBox="1"/>
          <p:nvPr/>
        </p:nvSpPr>
        <p:spPr>
          <a:xfrm>
            <a:off x="40386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94" name="TextBox 193"/>
          <p:cNvSpPr txBox="1"/>
          <p:nvPr/>
        </p:nvSpPr>
        <p:spPr>
          <a:xfrm>
            <a:off x="41910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95" name="TextBox 194"/>
          <p:cNvSpPr txBox="1"/>
          <p:nvPr/>
        </p:nvSpPr>
        <p:spPr>
          <a:xfrm>
            <a:off x="43434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96" name="TextBox 195"/>
          <p:cNvSpPr txBox="1"/>
          <p:nvPr/>
        </p:nvSpPr>
        <p:spPr>
          <a:xfrm>
            <a:off x="44958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97" name="TextBox 196"/>
          <p:cNvSpPr txBox="1"/>
          <p:nvPr/>
        </p:nvSpPr>
        <p:spPr>
          <a:xfrm>
            <a:off x="46482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98" name="TextBox 197"/>
          <p:cNvSpPr txBox="1"/>
          <p:nvPr/>
        </p:nvSpPr>
        <p:spPr>
          <a:xfrm>
            <a:off x="25146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99" name="TextBox 198"/>
          <p:cNvSpPr txBox="1"/>
          <p:nvPr/>
        </p:nvSpPr>
        <p:spPr>
          <a:xfrm>
            <a:off x="26670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00" name="TextBox 199"/>
          <p:cNvSpPr txBox="1"/>
          <p:nvPr/>
        </p:nvSpPr>
        <p:spPr>
          <a:xfrm>
            <a:off x="28194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01" name="TextBox 200"/>
          <p:cNvSpPr txBox="1"/>
          <p:nvPr/>
        </p:nvSpPr>
        <p:spPr>
          <a:xfrm>
            <a:off x="29718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02" name="TextBox 201"/>
          <p:cNvSpPr txBox="1"/>
          <p:nvPr/>
        </p:nvSpPr>
        <p:spPr>
          <a:xfrm>
            <a:off x="31242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03" name="TextBox 202"/>
          <p:cNvSpPr txBox="1"/>
          <p:nvPr/>
        </p:nvSpPr>
        <p:spPr>
          <a:xfrm>
            <a:off x="32766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04" name="TextBox 203"/>
          <p:cNvSpPr txBox="1"/>
          <p:nvPr/>
        </p:nvSpPr>
        <p:spPr>
          <a:xfrm>
            <a:off x="34290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05" name="TextBox 204"/>
          <p:cNvSpPr txBox="1"/>
          <p:nvPr/>
        </p:nvSpPr>
        <p:spPr>
          <a:xfrm>
            <a:off x="35814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06" name="TextBox 205"/>
          <p:cNvSpPr txBox="1"/>
          <p:nvPr/>
        </p:nvSpPr>
        <p:spPr>
          <a:xfrm>
            <a:off x="37338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07" name="TextBox 206"/>
          <p:cNvSpPr txBox="1"/>
          <p:nvPr/>
        </p:nvSpPr>
        <p:spPr>
          <a:xfrm>
            <a:off x="25146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08" name="TextBox 207"/>
          <p:cNvSpPr txBox="1"/>
          <p:nvPr/>
        </p:nvSpPr>
        <p:spPr>
          <a:xfrm>
            <a:off x="26670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09" name="TextBox 208"/>
          <p:cNvSpPr txBox="1"/>
          <p:nvPr/>
        </p:nvSpPr>
        <p:spPr>
          <a:xfrm>
            <a:off x="28194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10" name="TextBox 209"/>
          <p:cNvSpPr txBox="1"/>
          <p:nvPr/>
        </p:nvSpPr>
        <p:spPr>
          <a:xfrm>
            <a:off x="29718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11" name="TextBox 210"/>
          <p:cNvSpPr txBox="1"/>
          <p:nvPr/>
        </p:nvSpPr>
        <p:spPr>
          <a:xfrm>
            <a:off x="31242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12" name="TextBox 211"/>
          <p:cNvSpPr txBox="1"/>
          <p:nvPr/>
        </p:nvSpPr>
        <p:spPr>
          <a:xfrm>
            <a:off x="32766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13" name="TextBox 212"/>
          <p:cNvSpPr txBox="1"/>
          <p:nvPr/>
        </p:nvSpPr>
        <p:spPr>
          <a:xfrm>
            <a:off x="34290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14" name="TextBox 213"/>
          <p:cNvSpPr txBox="1"/>
          <p:nvPr/>
        </p:nvSpPr>
        <p:spPr>
          <a:xfrm>
            <a:off x="35814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15" name="TextBox 214"/>
          <p:cNvSpPr txBox="1"/>
          <p:nvPr/>
        </p:nvSpPr>
        <p:spPr>
          <a:xfrm>
            <a:off x="37338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16" name="TextBox 215"/>
          <p:cNvSpPr txBox="1"/>
          <p:nvPr/>
        </p:nvSpPr>
        <p:spPr>
          <a:xfrm>
            <a:off x="38862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17" name="TextBox 216"/>
          <p:cNvSpPr txBox="1"/>
          <p:nvPr/>
        </p:nvSpPr>
        <p:spPr>
          <a:xfrm>
            <a:off x="2590800" y="2209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18" name="TextBox 217"/>
          <p:cNvSpPr txBox="1"/>
          <p:nvPr/>
        </p:nvSpPr>
        <p:spPr>
          <a:xfrm>
            <a:off x="2743200" y="2362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19" name="TextBox 218"/>
          <p:cNvSpPr txBox="1"/>
          <p:nvPr/>
        </p:nvSpPr>
        <p:spPr>
          <a:xfrm>
            <a:off x="28956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20" name="TextBox 219"/>
          <p:cNvSpPr txBox="1"/>
          <p:nvPr/>
        </p:nvSpPr>
        <p:spPr>
          <a:xfrm>
            <a:off x="30480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21" name="TextBox 220"/>
          <p:cNvSpPr txBox="1"/>
          <p:nvPr/>
        </p:nvSpPr>
        <p:spPr>
          <a:xfrm>
            <a:off x="32004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22" name="TextBox 221"/>
          <p:cNvSpPr txBox="1"/>
          <p:nvPr/>
        </p:nvSpPr>
        <p:spPr>
          <a:xfrm>
            <a:off x="33528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23" name="TextBox 222"/>
          <p:cNvSpPr txBox="1"/>
          <p:nvPr/>
        </p:nvSpPr>
        <p:spPr>
          <a:xfrm>
            <a:off x="35052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24" name="TextBox 223"/>
          <p:cNvSpPr txBox="1"/>
          <p:nvPr/>
        </p:nvSpPr>
        <p:spPr>
          <a:xfrm>
            <a:off x="36576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25" name="TextBox 224"/>
          <p:cNvSpPr txBox="1"/>
          <p:nvPr/>
        </p:nvSpPr>
        <p:spPr>
          <a:xfrm>
            <a:off x="38100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26" name="TextBox 225"/>
          <p:cNvSpPr txBox="1"/>
          <p:nvPr/>
        </p:nvSpPr>
        <p:spPr>
          <a:xfrm>
            <a:off x="39624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27" name="TextBox 226"/>
          <p:cNvSpPr txBox="1"/>
          <p:nvPr/>
        </p:nvSpPr>
        <p:spPr>
          <a:xfrm>
            <a:off x="41148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28" name="TextBox 227"/>
          <p:cNvSpPr txBox="1"/>
          <p:nvPr/>
        </p:nvSpPr>
        <p:spPr>
          <a:xfrm>
            <a:off x="42672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29" name="TextBox 228"/>
          <p:cNvSpPr txBox="1"/>
          <p:nvPr/>
        </p:nvSpPr>
        <p:spPr>
          <a:xfrm>
            <a:off x="25908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30" name="TextBox 229"/>
          <p:cNvSpPr txBox="1"/>
          <p:nvPr/>
        </p:nvSpPr>
        <p:spPr>
          <a:xfrm>
            <a:off x="27432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31" name="TextBox 230"/>
          <p:cNvSpPr txBox="1"/>
          <p:nvPr/>
        </p:nvSpPr>
        <p:spPr>
          <a:xfrm>
            <a:off x="28956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32" name="TextBox 231"/>
          <p:cNvSpPr txBox="1"/>
          <p:nvPr/>
        </p:nvSpPr>
        <p:spPr>
          <a:xfrm>
            <a:off x="30480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33" name="TextBox 232"/>
          <p:cNvSpPr txBox="1"/>
          <p:nvPr/>
        </p:nvSpPr>
        <p:spPr>
          <a:xfrm>
            <a:off x="32004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34" name="TextBox 233"/>
          <p:cNvSpPr txBox="1"/>
          <p:nvPr/>
        </p:nvSpPr>
        <p:spPr>
          <a:xfrm>
            <a:off x="33528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35" name="TextBox 234"/>
          <p:cNvSpPr txBox="1"/>
          <p:nvPr/>
        </p:nvSpPr>
        <p:spPr>
          <a:xfrm>
            <a:off x="35052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36" name="TextBox 235"/>
          <p:cNvSpPr txBox="1"/>
          <p:nvPr/>
        </p:nvSpPr>
        <p:spPr>
          <a:xfrm>
            <a:off x="36576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37" name="TextBox 236"/>
          <p:cNvSpPr txBox="1"/>
          <p:nvPr/>
        </p:nvSpPr>
        <p:spPr>
          <a:xfrm>
            <a:off x="38100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38" name="TextBox 237"/>
          <p:cNvSpPr txBox="1"/>
          <p:nvPr/>
        </p:nvSpPr>
        <p:spPr>
          <a:xfrm>
            <a:off x="2743200" y="1828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39" name="TextBox 238"/>
          <p:cNvSpPr txBox="1"/>
          <p:nvPr/>
        </p:nvSpPr>
        <p:spPr>
          <a:xfrm>
            <a:off x="2895600" y="1981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40" name="TextBox 239"/>
          <p:cNvSpPr txBox="1"/>
          <p:nvPr/>
        </p:nvSpPr>
        <p:spPr>
          <a:xfrm>
            <a:off x="3048000" y="2133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41" name="TextBox 240"/>
          <p:cNvSpPr txBox="1"/>
          <p:nvPr/>
        </p:nvSpPr>
        <p:spPr>
          <a:xfrm>
            <a:off x="3200400" y="2286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42" name="TextBox 241"/>
          <p:cNvSpPr txBox="1"/>
          <p:nvPr/>
        </p:nvSpPr>
        <p:spPr>
          <a:xfrm>
            <a:off x="33528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43" name="TextBox 242"/>
          <p:cNvSpPr txBox="1"/>
          <p:nvPr/>
        </p:nvSpPr>
        <p:spPr>
          <a:xfrm>
            <a:off x="35052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44" name="TextBox 243"/>
          <p:cNvSpPr txBox="1"/>
          <p:nvPr/>
        </p:nvSpPr>
        <p:spPr>
          <a:xfrm>
            <a:off x="36576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45" name="TextBox 244"/>
          <p:cNvSpPr txBox="1"/>
          <p:nvPr/>
        </p:nvSpPr>
        <p:spPr>
          <a:xfrm>
            <a:off x="38100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46" name="TextBox 245"/>
          <p:cNvSpPr txBox="1"/>
          <p:nvPr/>
        </p:nvSpPr>
        <p:spPr>
          <a:xfrm>
            <a:off x="39624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47" name="TextBox 246"/>
          <p:cNvSpPr txBox="1"/>
          <p:nvPr/>
        </p:nvSpPr>
        <p:spPr>
          <a:xfrm>
            <a:off x="41148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48" name="TextBox 247"/>
          <p:cNvSpPr txBox="1"/>
          <p:nvPr/>
        </p:nvSpPr>
        <p:spPr>
          <a:xfrm>
            <a:off x="42672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49" name="TextBox 248"/>
          <p:cNvSpPr txBox="1"/>
          <p:nvPr/>
        </p:nvSpPr>
        <p:spPr>
          <a:xfrm>
            <a:off x="44196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50" name="TextBox 249"/>
          <p:cNvSpPr txBox="1"/>
          <p:nvPr/>
        </p:nvSpPr>
        <p:spPr>
          <a:xfrm>
            <a:off x="45720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52" name="TextBox 251"/>
          <p:cNvSpPr txBox="1"/>
          <p:nvPr/>
        </p:nvSpPr>
        <p:spPr>
          <a:xfrm>
            <a:off x="25908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53" name="TextBox 252"/>
          <p:cNvSpPr txBox="1"/>
          <p:nvPr/>
        </p:nvSpPr>
        <p:spPr>
          <a:xfrm>
            <a:off x="27432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54" name="TextBox 253"/>
          <p:cNvSpPr txBox="1"/>
          <p:nvPr/>
        </p:nvSpPr>
        <p:spPr>
          <a:xfrm>
            <a:off x="28956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55" name="TextBox 254"/>
          <p:cNvSpPr txBox="1"/>
          <p:nvPr/>
        </p:nvSpPr>
        <p:spPr>
          <a:xfrm>
            <a:off x="30480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56" name="TextBox 255"/>
          <p:cNvSpPr txBox="1"/>
          <p:nvPr/>
        </p:nvSpPr>
        <p:spPr>
          <a:xfrm>
            <a:off x="32004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57" name="TextBox 256"/>
          <p:cNvSpPr txBox="1"/>
          <p:nvPr/>
        </p:nvSpPr>
        <p:spPr>
          <a:xfrm>
            <a:off x="33528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58" name="TextBox 257"/>
          <p:cNvSpPr txBox="1"/>
          <p:nvPr/>
        </p:nvSpPr>
        <p:spPr>
          <a:xfrm>
            <a:off x="35052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59" name="TextBox 258"/>
          <p:cNvSpPr txBox="1"/>
          <p:nvPr/>
        </p:nvSpPr>
        <p:spPr>
          <a:xfrm>
            <a:off x="36576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60" name="TextBox 259"/>
          <p:cNvSpPr txBox="1"/>
          <p:nvPr/>
        </p:nvSpPr>
        <p:spPr>
          <a:xfrm>
            <a:off x="38100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61" name="TextBox 260"/>
          <p:cNvSpPr txBox="1"/>
          <p:nvPr/>
        </p:nvSpPr>
        <p:spPr>
          <a:xfrm>
            <a:off x="25908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62" name="TextBox 261"/>
          <p:cNvSpPr txBox="1"/>
          <p:nvPr/>
        </p:nvSpPr>
        <p:spPr>
          <a:xfrm>
            <a:off x="27432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63" name="TextBox 262"/>
          <p:cNvSpPr txBox="1"/>
          <p:nvPr/>
        </p:nvSpPr>
        <p:spPr>
          <a:xfrm>
            <a:off x="28956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64" name="TextBox 263"/>
          <p:cNvSpPr txBox="1"/>
          <p:nvPr/>
        </p:nvSpPr>
        <p:spPr>
          <a:xfrm>
            <a:off x="30480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65" name="TextBox 264"/>
          <p:cNvSpPr txBox="1"/>
          <p:nvPr/>
        </p:nvSpPr>
        <p:spPr>
          <a:xfrm>
            <a:off x="32004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66" name="TextBox 265"/>
          <p:cNvSpPr txBox="1"/>
          <p:nvPr/>
        </p:nvSpPr>
        <p:spPr>
          <a:xfrm>
            <a:off x="33528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67" name="TextBox 266"/>
          <p:cNvSpPr txBox="1"/>
          <p:nvPr/>
        </p:nvSpPr>
        <p:spPr>
          <a:xfrm>
            <a:off x="35052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68" name="TextBox 267"/>
          <p:cNvSpPr txBox="1"/>
          <p:nvPr/>
        </p:nvSpPr>
        <p:spPr>
          <a:xfrm>
            <a:off x="36576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69" name="TextBox 268"/>
          <p:cNvSpPr txBox="1"/>
          <p:nvPr/>
        </p:nvSpPr>
        <p:spPr>
          <a:xfrm>
            <a:off x="38100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70" name="TextBox 269"/>
          <p:cNvSpPr txBox="1"/>
          <p:nvPr/>
        </p:nvSpPr>
        <p:spPr>
          <a:xfrm>
            <a:off x="39624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71" name="TextBox 270"/>
          <p:cNvSpPr txBox="1"/>
          <p:nvPr/>
        </p:nvSpPr>
        <p:spPr>
          <a:xfrm>
            <a:off x="1981200" y="2362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72" name="TextBox 271"/>
          <p:cNvSpPr txBox="1"/>
          <p:nvPr/>
        </p:nvSpPr>
        <p:spPr>
          <a:xfrm>
            <a:off x="21336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73" name="TextBox 272"/>
          <p:cNvSpPr txBox="1"/>
          <p:nvPr/>
        </p:nvSpPr>
        <p:spPr>
          <a:xfrm>
            <a:off x="22860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74" name="TextBox 273"/>
          <p:cNvSpPr txBox="1"/>
          <p:nvPr/>
        </p:nvSpPr>
        <p:spPr>
          <a:xfrm>
            <a:off x="24384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75" name="TextBox 274"/>
          <p:cNvSpPr txBox="1"/>
          <p:nvPr/>
        </p:nvSpPr>
        <p:spPr>
          <a:xfrm>
            <a:off x="25908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76" name="TextBox 275"/>
          <p:cNvSpPr txBox="1"/>
          <p:nvPr/>
        </p:nvSpPr>
        <p:spPr>
          <a:xfrm>
            <a:off x="27432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77" name="TextBox 276"/>
          <p:cNvSpPr txBox="1"/>
          <p:nvPr/>
        </p:nvSpPr>
        <p:spPr>
          <a:xfrm>
            <a:off x="28956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78" name="TextBox 277"/>
          <p:cNvSpPr txBox="1"/>
          <p:nvPr/>
        </p:nvSpPr>
        <p:spPr>
          <a:xfrm>
            <a:off x="30480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79" name="TextBox 278"/>
          <p:cNvSpPr txBox="1"/>
          <p:nvPr/>
        </p:nvSpPr>
        <p:spPr>
          <a:xfrm>
            <a:off x="32004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80" name="TextBox 279"/>
          <p:cNvSpPr txBox="1"/>
          <p:nvPr/>
        </p:nvSpPr>
        <p:spPr>
          <a:xfrm>
            <a:off x="33528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81" name="TextBox 280"/>
          <p:cNvSpPr txBox="1"/>
          <p:nvPr/>
        </p:nvSpPr>
        <p:spPr>
          <a:xfrm>
            <a:off x="35052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82" name="TextBox 281"/>
          <p:cNvSpPr txBox="1"/>
          <p:nvPr/>
        </p:nvSpPr>
        <p:spPr>
          <a:xfrm>
            <a:off x="36576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83" name="TextBox 282"/>
          <p:cNvSpPr txBox="1"/>
          <p:nvPr/>
        </p:nvSpPr>
        <p:spPr>
          <a:xfrm>
            <a:off x="19812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84" name="TextBox 283"/>
          <p:cNvSpPr txBox="1"/>
          <p:nvPr/>
        </p:nvSpPr>
        <p:spPr>
          <a:xfrm>
            <a:off x="21336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85" name="TextBox 284"/>
          <p:cNvSpPr txBox="1"/>
          <p:nvPr/>
        </p:nvSpPr>
        <p:spPr>
          <a:xfrm>
            <a:off x="22860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86" name="TextBox 285"/>
          <p:cNvSpPr txBox="1"/>
          <p:nvPr/>
        </p:nvSpPr>
        <p:spPr>
          <a:xfrm>
            <a:off x="24384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87" name="TextBox 286"/>
          <p:cNvSpPr txBox="1"/>
          <p:nvPr/>
        </p:nvSpPr>
        <p:spPr>
          <a:xfrm>
            <a:off x="25908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88" name="TextBox 287"/>
          <p:cNvSpPr txBox="1"/>
          <p:nvPr/>
        </p:nvSpPr>
        <p:spPr>
          <a:xfrm>
            <a:off x="27432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89" name="TextBox 288"/>
          <p:cNvSpPr txBox="1"/>
          <p:nvPr/>
        </p:nvSpPr>
        <p:spPr>
          <a:xfrm>
            <a:off x="28956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90" name="TextBox 289"/>
          <p:cNvSpPr txBox="1"/>
          <p:nvPr/>
        </p:nvSpPr>
        <p:spPr>
          <a:xfrm>
            <a:off x="30480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91" name="TextBox 290"/>
          <p:cNvSpPr txBox="1"/>
          <p:nvPr/>
        </p:nvSpPr>
        <p:spPr>
          <a:xfrm>
            <a:off x="32004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92" name="TextBox 291"/>
          <p:cNvSpPr txBox="1"/>
          <p:nvPr/>
        </p:nvSpPr>
        <p:spPr>
          <a:xfrm>
            <a:off x="2133600" y="1981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93" name="TextBox 292"/>
          <p:cNvSpPr txBox="1"/>
          <p:nvPr/>
        </p:nvSpPr>
        <p:spPr>
          <a:xfrm>
            <a:off x="2286000" y="2133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94" name="TextBox 293"/>
          <p:cNvSpPr txBox="1"/>
          <p:nvPr/>
        </p:nvSpPr>
        <p:spPr>
          <a:xfrm>
            <a:off x="2438400" y="2286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95" name="TextBox 294"/>
          <p:cNvSpPr txBox="1"/>
          <p:nvPr/>
        </p:nvSpPr>
        <p:spPr>
          <a:xfrm>
            <a:off x="25908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96" name="TextBox 295"/>
          <p:cNvSpPr txBox="1"/>
          <p:nvPr/>
        </p:nvSpPr>
        <p:spPr>
          <a:xfrm>
            <a:off x="27432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97" name="TextBox 296"/>
          <p:cNvSpPr txBox="1"/>
          <p:nvPr/>
        </p:nvSpPr>
        <p:spPr>
          <a:xfrm>
            <a:off x="28956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98" name="TextBox 297"/>
          <p:cNvSpPr txBox="1"/>
          <p:nvPr/>
        </p:nvSpPr>
        <p:spPr>
          <a:xfrm>
            <a:off x="30480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99" name="TextBox 298"/>
          <p:cNvSpPr txBox="1"/>
          <p:nvPr/>
        </p:nvSpPr>
        <p:spPr>
          <a:xfrm>
            <a:off x="32004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00" name="TextBox 299"/>
          <p:cNvSpPr txBox="1"/>
          <p:nvPr/>
        </p:nvSpPr>
        <p:spPr>
          <a:xfrm>
            <a:off x="33528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01" name="TextBox 300"/>
          <p:cNvSpPr txBox="1"/>
          <p:nvPr/>
        </p:nvSpPr>
        <p:spPr>
          <a:xfrm>
            <a:off x="35052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02" name="TextBox 301"/>
          <p:cNvSpPr txBox="1"/>
          <p:nvPr/>
        </p:nvSpPr>
        <p:spPr>
          <a:xfrm>
            <a:off x="36576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03" name="TextBox 302"/>
          <p:cNvSpPr txBox="1"/>
          <p:nvPr/>
        </p:nvSpPr>
        <p:spPr>
          <a:xfrm>
            <a:off x="38100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04" name="TextBox 303"/>
          <p:cNvSpPr txBox="1"/>
          <p:nvPr/>
        </p:nvSpPr>
        <p:spPr>
          <a:xfrm>
            <a:off x="39624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05" name="TextBox 304"/>
          <p:cNvSpPr txBox="1"/>
          <p:nvPr/>
        </p:nvSpPr>
        <p:spPr>
          <a:xfrm>
            <a:off x="41148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06" name="TextBox 305"/>
          <p:cNvSpPr txBox="1"/>
          <p:nvPr/>
        </p:nvSpPr>
        <p:spPr>
          <a:xfrm>
            <a:off x="19812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07" name="TextBox 306"/>
          <p:cNvSpPr txBox="1"/>
          <p:nvPr/>
        </p:nvSpPr>
        <p:spPr>
          <a:xfrm>
            <a:off x="21336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08" name="TextBox 307"/>
          <p:cNvSpPr txBox="1"/>
          <p:nvPr/>
        </p:nvSpPr>
        <p:spPr>
          <a:xfrm>
            <a:off x="22860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09" name="TextBox 308"/>
          <p:cNvSpPr txBox="1"/>
          <p:nvPr/>
        </p:nvSpPr>
        <p:spPr>
          <a:xfrm>
            <a:off x="24384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10" name="TextBox 309"/>
          <p:cNvSpPr txBox="1"/>
          <p:nvPr/>
        </p:nvSpPr>
        <p:spPr>
          <a:xfrm>
            <a:off x="25908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11" name="TextBox 310"/>
          <p:cNvSpPr txBox="1"/>
          <p:nvPr/>
        </p:nvSpPr>
        <p:spPr>
          <a:xfrm>
            <a:off x="27432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12" name="TextBox 311"/>
          <p:cNvSpPr txBox="1"/>
          <p:nvPr/>
        </p:nvSpPr>
        <p:spPr>
          <a:xfrm>
            <a:off x="28956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13" name="TextBox 312"/>
          <p:cNvSpPr txBox="1"/>
          <p:nvPr/>
        </p:nvSpPr>
        <p:spPr>
          <a:xfrm>
            <a:off x="30480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14" name="TextBox 313"/>
          <p:cNvSpPr txBox="1"/>
          <p:nvPr/>
        </p:nvSpPr>
        <p:spPr>
          <a:xfrm>
            <a:off x="32004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15" name="TextBox 314"/>
          <p:cNvSpPr txBox="1"/>
          <p:nvPr/>
        </p:nvSpPr>
        <p:spPr>
          <a:xfrm>
            <a:off x="19812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16" name="TextBox 315"/>
          <p:cNvSpPr txBox="1"/>
          <p:nvPr/>
        </p:nvSpPr>
        <p:spPr>
          <a:xfrm>
            <a:off x="21336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17" name="TextBox 316"/>
          <p:cNvSpPr txBox="1"/>
          <p:nvPr/>
        </p:nvSpPr>
        <p:spPr>
          <a:xfrm>
            <a:off x="22860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18" name="TextBox 317"/>
          <p:cNvSpPr txBox="1"/>
          <p:nvPr/>
        </p:nvSpPr>
        <p:spPr>
          <a:xfrm>
            <a:off x="24384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19" name="TextBox 318"/>
          <p:cNvSpPr txBox="1"/>
          <p:nvPr/>
        </p:nvSpPr>
        <p:spPr>
          <a:xfrm>
            <a:off x="25908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20" name="TextBox 319"/>
          <p:cNvSpPr txBox="1"/>
          <p:nvPr/>
        </p:nvSpPr>
        <p:spPr>
          <a:xfrm>
            <a:off x="27432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21" name="TextBox 320"/>
          <p:cNvSpPr txBox="1"/>
          <p:nvPr/>
        </p:nvSpPr>
        <p:spPr>
          <a:xfrm>
            <a:off x="28956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22" name="TextBox 321"/>
          <p:cNvSpPr txBox="1"/>
          <p:nvPr/>
        </p:nvSpPr>
        <p:spPr>
          <a:xfrm>
            <a:off x="30480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23" name="TextBox 322"/>
          <p:cNvSpPr txBox="1"/>
          <p:nvPr/>
        </p:nvSpPr>
        <p:spPr>
          <a:xfrm>
            <a:off x="32004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24" name="TextBox 323"/>
          <p:cNvSpPr txBox="1"/>
          <p:nvPr/>
        </p:nvSpPr>
        <p:spPr>
          <a:xfrm>
            <a:off x="33528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25" name="TextBox 324"/>
          <p:cNvSpPr txBox="1"/>
          <p:nvPr/>
        </p:nvSpPr>
        <p:spPr>
          <a:xfrm>
            <a:off x="1981200" y="2057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26" name="TextBox 325"/>
          <p:cNvSpPr txBox="1"/>
          <p:nvPr/>
        </p:nvSpPr>
        <p:spPr>
          <a:xfrm>
            <a:off x="2133600" y="2209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27" name="TextBox 326"/>
          <p:cNvSpPr txBox="1"/>
          <p:nvPr/>
        </p:nvSpPr>
        <p:spPr>
          <a:xfrm>
            <a:off x="2286000" y="2362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28" name="TextBox 327"/>
          <p:cNvSpPr txBox="1"/>
          <p:nvPr/>
        </p:nvSpPr>
        <p:spPr>
          <a:xfrm>
            <a:off x="24384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29" name="TextBox 328"/>
          <p:cNvSpPr txBox="1"/>
          <p:nvPr/>
        </p:nvSpPr>
        <p:spPr>
          <a:xfrm>
            <a:off x="25908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30" name="TextBox 329"/>
          <p:cNvSpPr txBox="1"/>
          <p:nvPr/>
        </p:nvSpPr>
        <p:spPr>
          <a:xfrm>
            <a:off x="27432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31" name="TextBox 330"/>
          <p:cNvSpPr txBox="1"/>
          <p:nvPr/>
        </p:nvSpPr>
        <p:spPr>
          <a:xfrm>
            <a:off x="28956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32" name="TextBox 331"/>
          <p:cNvSpPr txBox="1"/>
          <p:nvPr/>
        </p:nvSpPr>
        <p:spPr>
          <a:xfrm>
            <a:off x="30480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33" name="TextBox 332"/>
          <p:cNvSpPr txBox="1"/>
          <p:nvPr/>
        </p:nvSpPr>
        <p:spPr>
          <a:xfrm>
            <a:off x="32004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34" name="TextBox 333"/>
          <p:cNvSpPr txBox="1"/>
          <p:nvPr/>
        </p:nvSpPr>
        <p:spPr>
          <a:xfrm>
            <a:off x="33528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35" name="TextBox 334"/>
          <p:cNvSpPr txBox="1"/>
          <p:nvPr/>
        </p:nvSpPr>
        <p:spPr>
          <a:xfrm>
            <a:off x="35052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36" name="TextBox 335"/>
          <p:cNvSpPr txBox="1"/>
          <p:nvPr/>
        </p:nvSpPr>
        <p:spPr>
          <a:xfrm>
            <a:off x="36576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37" name="TextBox 336"/>
          <p:cNvSpPr txBox="1"/>
          <p:nvPr/>
        </p:nvSpPr>
        <p:spPr>
          <a:xfrm>
            <a:off x="19812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38" name="TextBox 337"/>
          <p:cNvSpPr txBox="1"/>
          <p:nvPr/>
        </p:nvSpPr>
        <p:spPr>
          <a:xfrm>
            <a:off x="21336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39" name="TextBox 338"/>
          <p:cNvSpPr txBox="1"/>
          <p:nvPr/>
        </p:nvSpPr>
        <p:spPr>
          <a:xfrm>
            <a:off x="22860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40" name="TextBox 339"/>
          <p:cNvSpPr txBox="1"/>
          <p:nvPr/>
        </p:nvSpPr>
        <p:spPr>
          <a:xfrm>
            <a:off x="24384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41" name="TextBox 340"/>
          <p:cNvSpPr txBox="1"/>
          <p:nvPr/>
        </p:nvSpPr>
        <p:spPr>
          <a:xfrm>
            <a:off x="25908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42" name="TextBox 341"/>
          <p:cNvSpPr txBox="1"/>
          <p:nvPr/>
        </p:nvSpPr>
        <p:spPr>
          <a:xfrm>
            <a:off x="27432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43" name="TextBox 342"/>
          <p:cNvSpPr txBox="1"/>
          <p:nvPr/>
        </p:nvSpPr>
        <p:spPr>
          <a:xfrm>
            <a:off x="28956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44" name="TextBox 343"/>
          <p:cNvSpPr txBox="1"/>
          <p:nvPr/>
        </p:nvSpPr>
        <p:spPr>
          <a:xfrm>
            <a:off x="30480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45" name="TextBox 344"/>
          <p:cNvSpPr txBox="1"/>
          <p:nvPr/>
        </p:nvSpPr>
        <p:spPr>
          <a:xfrm>
            <a:off x="32004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46" name="TextBox 345"/>
          <p:cNvSpPr txBox="1"/>
          <p:nvPr/>
        </p:nvSpPr>
        <p:spPr>
          <a:xfrm>
            <a:off x="2133600" y="1676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47" name="TextBox 346"/>
          <p:cNvSpPr txBox="1"/>
          <p:nvPr/>
        </p:nvSpPr>
        <p:spPr>
          <a:xfrm>
            <a:off x="2286000" y="1828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48" name="TextBox 347"/>
          <p:cNvSpPr txBox="1"/>
          <p:nvPr/>
        </p:nvSpPr>
        <p:spPr>
          <a:xfrm>
            <a:off x="2438400" y="1981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49" name="TextBox 348"/>
          <p:cNvSpPr txBox="1"/>
          <p:nvPr/>
        </p:nvSpPr>
        <p:spPr>
          <a:xfrm>
            <a:off x="2590800" y="2133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50" name="TextBox 349"/>
          <p:cNvSpPr txBox="1"/>
          <p:nvPr/>
        </p:nvSpPr>
        <p:spPr>
          <a:xfrm>
            <a:off x="2743200" y="2286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51" name="TextBox 350"/>
          <p:cNvSpPr txBox="1"/>
          <p:nvPr/>
        </p:nvSpPr>
        <p:spPr>
          <a:xfrm>
            <a:off x="28956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52" name="TextBox 351"/>
          <p:cNvSpPr txBox="1"/>
          <p:nvPr/>
        </p:nvSpPr>
        <p:spPr>
          <a:xfrm>
            <a:off x="30480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53" name="TextBox 352"/>
          <p:cNvSpPr txBox="1"/>
          <p:nvPr/>
        </p:nvSpPr>
        <p:spPr>
          <a:xfrm>
            <a:off x="32004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54" name="TextBox 353"/>
          <p:cNvSpPr txBox="1"/>
          <p:nvPr/>
        </p:nvSpPr>
        <p:spPr>
          <a:xfrm>
            <a:off x="33528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55" name="TextBox 354"/>
          <p:cNvSpPr txBox="1"/>
          <p:nvPr/>
        </p:nvSpPr>
        <p:spPr>
          <a:xfrm>
            <a:off x="35052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56" name="TextBox 355"/>
          <p:cNvSpPr txBox="1"/>
          <p:nvPr/>
        </p:nvSpPr>
        <p:spPr>
          <a:xfrm>
            <a:off x="36576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57" name="TextBox 356"/>
          <p:cNvSpPr txBox="1"/>
          <p:nvPr/>
        </p:nvSpPr>
        <p:spPr>
          <a:xfrm>
            <a:off x="38100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58" name="TextBox 357"/>
          <p:cNvSpPr txBox="1"/>
          <p:nvPr/>
        </p:nvSpPr>
        <p:spPr>
          <a:xfrm>
            <a:off x="39624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59" name="TextBox 358"/>
          <p:cNvSpPr txBox="1"/>
          <p:nvPr/>
        </p:nvSpPr>
        <p:spPr>
          <a:xfrm>
            <a:off x="41148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60" name="TextBox 359"/>
          <p:cNvSpPr txBox="1"/>
          <p:nvPr/>
        </p:nvSpPr>
        <p:spPr>
          <a:xfrm>
            <a:off x="19812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61" name="TextBox 360"/>
          <p:cNvSpPr txBox="1"/>
          <p:nvPr/>
        </p:nvSpPr>
        <p:spPr>
          <a:xfrm>
            <a:off x="21336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62" name="TextBox 361"/>
          <p:cNvSpPr txBox="1"/>
          <p:nvPr/>
        </p:nvSpPr>
        <p:spPr>
          <a:xfrm>
            <a:off x="22860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63" name="TextBox 362"/>
          <p:cNvSpPr txBox="1"/>
          <p:nvPr/>
        </p:nvSpPr>
        <p:spPr>
          <a:xfrm>
            <a:off x="24384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64" name="TextBox 363"/>
          <p:cNvSpPr txBox="1"/>
          <p:nvPr/>
        </p:nvSpPr>
        <p:spPr>
          <a:xfrm>
            <a:off x="25908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65" name="TextBox 364"/>
          <p:cNvSpPr txBox="1"/>
          <p:nvPr/>
        </p:nvSpPr>
        <p:spPr>
          <a:xfrm>
            <a:off x="27432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66" name="TextBox 365"/>
          <p:cNvSpPr txBox="1"/>
          <p:nvPr/>
        </p:nvSpPr>
        <p:spPr>
          <a:xfrm>
            <a:off x="28956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67" name="TextBox 366"/>
          <p:cNvSpPr txBox="1"/>
          <p:nvPr/>
        </p:nvSpPr>
        <p:spPr>
          <a:xfrm>
            <a:off x="30480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68" name="TextBox 367"/>
          <p:cNvSpPr txBox="1"/>
          <p:nvPr/>
        </p:nvSpPr>
        <p:spPr>
          <a:xfrm>
            <a:off x="32004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69" name="TextBox 368"/>
          <p:cNvSpPr txBox="1"/>
          <p:nvPr/>
        </p:nvSpPr>
        <p:spPr>
          <a:xfrm>
            <a:off x="1981200" y="2286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70" name="TextBox 369"/>
          <p:cNvSpPr txBox="1"/>
          <p:nvPr/>
        </p:nvSpPr>
        <p:spPr>
          <a:xfrm>
            <a:off x="21336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71" name="TextBox 370"/>
          <p:cNvSpPr txBox="1"/>
          <p:nvPr/>
        </p:nvSpPr>
        <p:spPr>
          <a:xfrm>
            <a:off x="22860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72" name="TextBox 371"/>
          <p:cNvSpPr txBox="1"/>
          <p:nvPr/>
        </p:nvSpPr>
        <p:spPr>
          <a:xfrm>
            <a:off x="24384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73" name="TextBox 372"/>
          <p:cNvSpPr txBox="1"/>
          <p:nvPr/>
        </p:nvSpPr>
        <p:spPr>
          <a:xfrm>
            <a:off x="25908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74" name="TextBox 373"/>
          <p:cNvSpPr txBox="1"/>
          <p:nvPr/>
        </p:nvSpPr>
        <p:spPr>
          <a:xfrm>
            <a:off x="27432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75" name="TextBox 374"/>
          <p:cNvSpPr txBox="1"/>
          <p:nvPr/>
        </p:nvSpPr>
        <p:spPr>
          <a:xfrm>
            <a:off x="28956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76" name="TextBox 375"/>
          <p:cNvSpPr txBox="1"/>
          <p:nvPr/>
        </p:nvSpPr>
        <p:spPr>
          <a:xfrm>
            <a:off x="30480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77" name="TextBox 376"/>
          <p:cNvSpPr txBox="1"/>
          <p:nvPr/>
        </p:nvSpPr>
        <p:spPr>
          <a:xfrm>
            <a:off x="32004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78" name="TextBox 377"/>
          <p:cNvSpPr txBox="1"/>
          <p:nvPr/>
        </p:nvSpPr>
        <p:spPr>
          <a:xfrm>
            <a:off x="33528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79" name="TextBox 378"/>
          <p:cNvSpPr txBox="1"/>
          <p:nvPr/>
        </p:nvSpPr>
        <p:spPr>
          <a:xfrm>
            <a:off x="1600200" y="2286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80" name="TextBox 379"/>
          <p:cNvSpPr txBox="1"/>
          <p:nvPr/>
        </p:nvSpPr>
        <p:spPr>
          <a:xfrm>
            <a:off x="17526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81" name="TextBox 380"/>
          <p:cNvSpPr txBox="1"/>
          <p:nvPr/>
        </p:nvSpPr>
        <p:spPr>
          <a:xfrm>
            <a:off x="19050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82" name="TextBox 381"/>
          <p:cNvSpPr txBox="1"/>
          <p:nvPr/>
        </p:nvSpPr>
        <p:spPr>
          <a:xfrm>
            <a:off x="20574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83" name="TextBox 382"/>
          <p:cNvSpPr txBox="1"/>
          <p:nvPr/>
        </p:nvSpPr>
        <p:spPr>
          <a:xfrm>
            <a:off x="22098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84" name="TextBox 383"/>
          <p:cNvSpPr txBox="1"/>
          <p:nvPr/>
        </p:nvSpPr>
        <p:spPr>
          <a:xfrm>
            <a:off x="23622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85" name="TextBox 384"/>
          <p:cNvSpPr txBox="1"/>
          <p:nvPr/>
        </p:nvSpPr>
        <p:spPr>
          <a:xfrm>
            <a:off x="25146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86" name="TextBox 385"/>
          <p:cNvSpPr txBox="1"/>
          <p:nvPr/>
        </p:nvSpPr>
        <p:spPr>
          <a:xfrm>
            <a:off x="26670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87" name="TextBox 386"/>
          <p:cNvSpPr txBox="1"/>
          <p:nvPr/>
        </p:nvSpPr>
        <p:spPr>
          <a:xfrm>
            <a:off x="28194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88" name="TextBox 387"/>
          <p:cNvSpPr txBox="1"/>
          <p:nvPr/>
        </p:nvSpPr>
        <p:spPr>
          <a:xfrm>
            <a:off x="29718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89" name="TextBox 388"/>
          <p:cNvSpPr txBox="1"/>
          <p:nvPr/>
        </p:nvSpPr>
        <p:spPr>
          <a:xfrm>
            <a:off x="31242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90" name="TextBox 389"/>
          <p:cNvSpPr txBox="1"/>
          <p:nvPr/>
        </p:nvSpPr>
        <p:spPr>
          <a:xfrm>
            <a:off x="32766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91" name="TextBox 390"/>
          <p:cNvSpPr txBox="1"/>
          <p:nvPr/>
        </p:nvSpPr>
        <p:spPr>
          <a:xfrm>
            <a:off x="16002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92" name="TextBox 391"/>
          <p:cNvSpPr txBox="1"/>
          <p:nvPr/>
        </p:nvSpPr>
        <p:spPr>
          <a:xfrm>
            <a:off x="17526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93" name="TextBox 392"/>
          <p:cNvSpPr txBox="1"/>
          <p:nvPr/>
        </p:nvSpPr>
        <p:spPr>
          <a:xfrm>
            <a:off x="19050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94" name="TextBox 393"/>
          <p:cNvSpPr txBox="1"/>
          <p:nvPr/>
        </p:nvSpPr>
        <p:spPr>
          <a:xfrm>
            <a:off x="20574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95" name="TextBox 394"/>
          <p:cNvSpPr txBox="1"/>
          <p:nvPr/>
        </p:nvSpPr>
        <p:spPr>
          <a:xfrm>
            <a:off x="22098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96" name="TextBox 395"/>
          <p:cNvSpPr txBox="1"/>
          <p:nvPr/>
        </p:nvSpPr>
        <p:spPr>
          <a:xfrm>
            <a:off x="23622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97" name="TextBox 396"/>
          <p:cNvSpPr txBox="1"/>
          <p:nvPr/>
        </p:nvSpPr>
        <p:spPr>
          <a:xfrm>
            <a:off x="25146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98" name="TextBox 397"/>
          <p:cNvSpPr txBox="1"/>
          <p:nvPr/>
        </p:nvSpPr>
        <p:spPr>
          <a:xfrm>
            <a:off x="26670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99" name="TextBox 398"/>
          <p:cNvSpPr txBox="1"/>
          <p:nvPr/>
        </p:nvSpPr>
        <p:spPr>
          <a:xfrm>
            <a:off x="28194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00" name="TextBox 399"/>
          <p:cNvSpPr txBox="1"/>
          <p:nvPr/>
        </p:nvSpPr>
        <p:spPr>
          <a:xfrm>
            <a:off x="1752600" y="1905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01" name="TextBox 400"/>
          <p:cNvSpPr txBox="1"/>
          <p:nvPr/>
        </p:nvSpPr>
        <p:spPr>
          <a:xfrm>
            <a:off x="1905000" y="2057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02" name="TextBox 401"/>
          <p:cNvSpPr txBox="1"/>
          <p:nvPr/>
        </p:nvSpPr>
        <p:spPr>
          <a:xfrm>
            <a:off x="2057400" y="2209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03" name="TextBox 402"/>
          <p:cNvSpPr txBox="1"/>
          <p:nvPr/>
        </p:nvSpPr>
        <p:spPr>
          <a:xfrm>
            <a:off x="2209800" y="2362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04" name="TextBox 403"/>
          <p:cNvSpPr txBox="1"/>
          <p:nvPr/>
        </p:nvSpPr>
        <p:spPr>
          <a:xfrm>
            <a:off x="23622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05" name="TextBox 404"/>
          <p:cNvSpPr txBox="1"/>
          <p:nvPr/>
        </p:nvSpPr>
        <p:spPr>
          <a:xfrm>
            <a:off x="25146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06" name="TextBox 405"/>
          <p:cNvSpPr txBox="1"/>
          <p:nvPr/>
        </p:nvSpPr>
        <p:spPr>
          <a:xfrm>
            <a:off x="26670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07" name="TextBox 406"/>
          <p:cNvSpPr txBox="1"/>
          <p:nvPr/>
        </p:nvSpPr>
        <p:spPr>
          <a:xfrm>
            <a:off x="28194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08" name="TextBox 407"/>
          <p:cNvSpPr txBox="1"/>
          <p:nvPr/>
        </p:nvSpPr>
        <p:spPr>
          <a:xfrm>
            <a:off x="29718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09" name="TextBox 408"/>
          <p:cNvSpPr txBox="1"/>
          <p:nvPr/>
        </p:nvSpPr>
        <p:spPr>
          <a:xfrm>
            <a:off x="31242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10" name="TextBox 409"/>
          <p:cNvSpPr txBox="1"/>
          <p:nvPr/>
        </p:nvSpPr>
        <p:spPr>
          <a:xfrm>
            <a:off x="32766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11" name="TextBox 410"/>
          <p:cNvSpPr txBox="1"/>
          <p:nvPr/>
        </p:nvSpPr>
        <p:spPr>
          <a:xfrm>
            <a:off x="34290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12" name="TextBox 411"/>
          <p:cNvSpPr txBox="1"/>
          <p:nvPr/>
        </p:nvSpPr>
        <p:spPr>
          <a:xfrm>
            <a:off x="35814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13" name="TextBox 412"/>
          <p:cNvSpPr txBox="1"/>
          <p:nvPr/>
        </p:nvSpPr>
        <p:spPr>
          <a:xfrm>
            <a:off x="37338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14" name="TextBox 413"/>
          <p:cNvSpPr txBox="1"/>
          <p:nvPr/>
        </p:nvSpPr>
        <p:spPr>
          <a:xfrm>
            <a:off x="16002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15" name="TextBox 414"/>
          <p:cNvSpPr txBox="1"/>
          <p:nvPr/>
        </p:nvSpPr>
        <p:spPr>
          <a:xfrm>
            <a:off x="17526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16" name="TextBox 415"/>
          <p:cNvSpPr txBox="1"/>
          <p:nvPr/>
        </p:nvSpPr>
        <p:spPr>
          <a:xfrm>
            <a:off x="19050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17" name="TextBox 416"/>
          <p:cNvSpPr txBox="1"/>
          <p:nvPr/>
        </p:nvSpPr>
        <p:spPr>
          <a:xfrm>
            <a:off x="20574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18" name="TextBox 417"/>
          <p:cNvSpPr txBox="1"/>
          <p:nvPr/>
        </p:nvSpPr>
        <p:spPr>
          <a:xfrm>
            <a:off x="22098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19" name="TextBox 418"/>
          <p:cNvSpPr txBox="1"/>
          <p:nvPr/>
        </p:nvSpPr>
        <p:spPr>
          <a:xfrm>
            <a:off x="23622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20" name="TextBox 419"/>
          <p:cNvSpPr txBox="1"/>
          <p:nvPr/>
        </p:nvSpPr>
        <p:spPr>
          <a:xfrm>
            <a:off x="25146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21" name="TextBox 420"/>
          <p:cNvSpPr txBox="1"/>
          <p:nvPr/>
        </p:nvSpPr>
        <p:spPr>
          <a:xfrm>
            <a:off x="26670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22" name="TextBox 421"/>
          <p:cNvSpPr txBox="1"/>
          <p:nvPr/>
        </p:nvSpPr>
        <p:spPr>
          <a:xfrm>
            <a:off x="28194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23" name="TextBox 422"/>
          <p:cNvSpPr txBox="1"/>
          <p:nvPr/>
        </p:nvSpPr>
        <p:spPr>
          <a:xfrm>
            <a:off x="16002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24" name="TextBox 423"/>
          <p:cNvSpPr txBox="1"/>
          <p:nvPr/>
        </p:nvSpPr>
        <p:spPr>
          <a:xfrm>
            <a:off x="17526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25" name="TextBox 424"/>
          <p:cNvSpPr txBox="1"/>
          <p:nvPr/>
        </p:nvSpPr>
        <p:spPr>
          <a:xfrm>
            <a:off x="19050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26" name="TextBox 425"/>
          <p:cNvSpPr txBox="1"/>
          <p:nvPr/>
        </p:nvSpPr>
        <p:spPr>
          <a:xfrm>
            <a:off x="20574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27" name="TextBox 426"/>
          <p:cNvSpPr txBox="1"/>
          <p:nvPr/>
        </p:nvSpPr>
        <p:spPr>
          <a:xfrm>
            <a:off x="22098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28" name="TextBox 427"/>
          <p:cNvSpPr txBox="1"/>
          <p:nvPr/>
        </p:nvSpPr>
        <p:spPr>
          <a:xfrm>
            <a:off x="23622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29" name="TextBox 428"/>
          <p:cNvSpPr txBox="1"/>
          <p:nvPr/>
        </p:nvSpPr>
        <p:spPr>
          <a:xfrm>
            <a:off x="25146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30" name="TextBox 429"/>
          <p:cNvSpPr txBox="1"/>
          <p:nvPr/>
        </p:nvSpPr>
        <p:spPr>
          <a:xfrm>
            <a:off x="26670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31" name="TextBox 430"/>
          <p:cNvSpPr txBox="1"/>
          <p:nvPr/>
        </p:nvSpPr>
        <p:spPr>
          <a:xfrm>
            <a:off x="28194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32" name="TextBox 431"/>
          <p:cNvSpPr txBox="1"/>
          <p:nvPr/>
        </p:nvSpPr>
        <p:spPr>
          <a:xfrm>
            <a:off x="29718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33" name="TextBox 432"/>
          <p:cNvSpPr txBox="1"/>
          <p:nvPr/>
        </p:nvSpPr>
        <p:spPr>
          <a:xfrm>
            <a:off x="1905000" y="1981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34" name="TextBox 433"/>
          <p:cNvSpPr txBox="1"/>
          <p:nvPr/>
        </p:nvSpPr>
        <p:spPr>
          <a:xfrm>
            <a:off x="2057400" y="2133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35" name="TextBox 434"/>
          <p:cNvSpPr txBox="1"/>
          <p:nvPr/>
        </p:nvSpPr>
        <p:spPr>
          <a:xfrm>
            <a:off x="2209800" y="2286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36" name="TextBox 435"/>
          <p:cNvSpPr txBox="1"/>
          <p:nvPr/>
        </p:nvSpPr>
        <p:spPr>
          <a:xfrm>
            <a:off x="23622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37" name="TextBox 436"/>
          <p:cNvSpPr txBox="1"/>
          <p:nvPr/>
        </p:nvSpPr>
        <p:spPr>
          <a:xfrm>
            <a:off x="25146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38" name="TextBox 437"/>
          <p:cNvSpPr txBox="1"/>
          <p:nvPr/>
        </p:nvSpPr>
        <p:spPr>
          <a:xfrm>
            <a:off x="26670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39" name="TextBox 438"/>
          <p:cNvSpPr txBox="1"/>
          <p:nvPr/>
        </p:nvSpPr>
        <p:spPr>
          <a:xfrm>
            <a:off x="28194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40" name="TextBox 439"/>
          <p:cNvSpPr txBox="1"/>
          <p:nvPr/>
        </p:nvSpPr>
        <p:spPr>
          <a:xfrm>
            <a:off x="29718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41" name="TextBox 440"/>
          <p:cNvSpPr txBox="1"/>
          <p:nvPr/>
        </p:nvSpPr>
        <p:spPr>
          <a:xfrm>
            <a:off x="31242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42" name="TextBox 441"/>
          <p:cNvSpPr txBox="1"/>
          <p:nvPr/>
        </p:nvSpPr>
        <p:spPr>
          <a:xfrm>
            <a:off x="32766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43" name="TextBox 442"/>
          <p:cNvSpPr txBox="1"/>
          <p:nvPr/>
        </p:nvSpPr>
        <p:spPr>
          <a:xfrm>
            <a:off x="34290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44" name="TextBox 443"/>
          <p:cNvSpPr txBox="1"/>
          <p:nvPr/>
        </p:nvSpPr>
        <p:spPr>
          <a:xfrm>
            <a:off x="35814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45" name="TextBox 444"/>
          <p:cNvSpPr txBox="1"/>
          <p:nvPr/>
        </p:nvSpPr>
        <p:spPr>
          <a:xfrm>
            <a:off x="19050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46" name="TextBox 445"/>
          <p:cNvSpPr txBox="1"/>
          <p:nvPr/>
        </p:nvSpPr>
        <p:spPr>
          <a:xfrm>
            <a:off x="20574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47" name="TextBox 446"/>
          <p:cNvSpPr txBox="1"/>
          <p:nvPr/>
        </p:nvSpPr>
        <p:spPr>
          <a:xfrm>
            <a:off x="22098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48" name="TextBox 447"/>
          <p:cNvSpPr txBox="1"/>
          <p:nvPr/>
        </p:nvSpPr>
        <p:spPr>
          <a:xfrm>
            <a:off x="23622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49" name="TextBox 448"/>
          <p:cNvSpPr txBox="1"/>
          <p:nvPr/>
        </p:nvSpPr>
        <p:spPr>
          <a:xfrm>
            <a:off x="25146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50" name="TextBox 449"/>
          <p:cNvSpPr txBox="1"/>
          <p:nvPr/>
        </p:nvSpPr>
        <p:spPr>
          <a:xfrm>
            <a:off x="26670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51" name="TextBox 450"/>
          <p:cNvSpPr txBox="1"/>
          <p:nvPr/>
        </p:nvSpPr>
        <p:spPr>
          <a:xfrm>
            <a:off x="28194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52" name="TextBox 451"/>
          <p:cNvSpPr txBox="1"/>
          <p:nvPr/>
        </p:nvSpPr>
        <p:spPr>
          <a:xfrm>
            <a:off x="29718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53" name="TextBox 452"/>
          <p:cNvSpPr txBox="1"/>
          <p:nvPr/>
        </p:nvSpPr>
        <p:spPr>
          <a:xfrm>
            <a:off x="31242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54" name="TextBox 453"/>
          <p:cNvSpPr txBox="1"/>
          <p:nvPr/>
        </p:nvSpPr>
        <p:spPr>
          <a:xfrm>
            <a:off x="2057400" y="1600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55" name="TextBox 454"/>
          <p:cNvSpPr txBox="1"/>
          <p:nvPr/>
        </p:nvSpPr>
        <p:spPr>
          <a:xfrm>
            <a:off x="2209800" y="1752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56" name="TextBox 455"/>
          <p:cNvSpPr txBox="1"/>
          <p:nvPr/>
        </p:nvSpPr>
        <p:spPr>
          <a:xfrm>
            <a:off x="2362200" y="1905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57" name="TextBox 456"/>
          <p:cNvSpPr txBox="1"/>
          <p:nvPr/>
        </p:nvSpPr>
        <p:spPr>
          <a:xfrm>
            <a:off x="2514600" y="2057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58" name="TextBox 457"/>
          <p:cNvSpPr txBox="1"/>
          <p:nvPr/>
        </p:nvSpPr>
        <p:spPr>
          <a:xfrm>
            <a:off x="2667000" y="2209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59" name="TextBox 458"/>
          <p:cNvSpPr txBox="1"/>
          <p:nvPr/>
        </p:nvSpPr>
        <p:spPr>
          <a:xfrm>
            <a:off x="2819400" y="2362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60" name="TextBox 459"/>
          <p:cNvSpPr txBox="1"/>
          <p:nvPr/>
        </p:nvSpPr>
        <p:spPr>
          <a:xfrm>
            <a:off x="29718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61" name="TextBox 460"/>
          <p:cNvSpPr txBox="1"/>
          <p:nvPr/>
        </p:nvSpPr>
        <p:spPr>
          <a:xfrm>
            <a:off x="31242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62" name="TextBox 461"/>
          <p:cNvSpPr txBox="1"/>
          <p:nvPr/>
        </p:nvSpPr>
        <p:spPr>
          <a:xfrm>
            <a:off x="32766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63" name="TextBox 462"/>
          <p:cNvSpPr txBox="1"/>
          <p:nvPr/>
        </p:nvSpPr>
        <p:spPr>
          <a:xfrm>
            <a:off x="34290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64" name="TextBox 463"/>
          <p:cNvSpPr txBox="1"/>
          <p:nvPr/>
        </p:nvSpPr>
        <p:spPr>
          <a:xfrm>
            <a:off x="35814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65" name="TextBox 464"/>
          <p:cNvSpPr txBox="1"/>
          <p:nvPr/>
        </p:nvSpPr>
        <p:spPr>
          <a:xfrm>
            <a:off x="37338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66" name="TextBox 465"/>
          <p:cNvSpPr txBox="1"/>
          <p:nvPr/>
        </p:nvSpPr>
        <p:spPr>
          <a:xfrm>
            <a:off x="38862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67" name="TextBox 466"/>
          <p:cNvSpPr txBox="1"/>
          <p:nvPr/>
        </p:nvSpPr>
        <p:spPr>
          <a:xfrm>
            <a:off x="40386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68" name="TextBox 467"/>
          <p:cNvSpPr txBox="1"/>
          <p:nvPr/>
        </p:nvSpPr>
        <p:spPr>
          <a:xfrm>
            <a:off x="19050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69" name="TextBox 468"/>
          <p:cNvSpPr txBox="1"/>
          <p:nvPr/>
        </p:nvSpPr>
        <p:spPr>
          <a:xfrm>
            <a:off x="20574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70" name="TextBox 469"/>
          <p:cNvSpPr txBox="1"/>
          <p:nvPr/>
        </p:nvSpPr>
        <p:spPr>
          <a:xfrm>
            <a:off x="22098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71" name="TextBox 470"/>
          <p:cNvSpPr txBox="1"/>
          <p:nvPr/>
        </p:nvSpPr>
        <p:spPr>
          <a:xfrm>
            <a:off x="23622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72" name="TextBox 471"/>
          <p:cNvSpPr txBox="1"/>
          <p:nvPr/>
        </p:nvSpPr>
        <p:spPr>
          <a:xfrm>
            <a:off x="25146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73" name="TextBox 472"/>
          <p:cNvSpPr txBox="1"/>
          <p:nvPr/>
        </p:nvSpPr>
        <p:spPr>
          <a:xfrm>
            <a:off x="26670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74" name="TextBox 473"/>
          <p:cNvSpPr txBox="1"/>
          <p:nvPr/>
        </p:nvSpPr>
        <p:spPr>
          <a:xfrm>
            <a:off x="28194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75" name="TextBox 474"/>
          <p:cNvSpPr txBox="1"/>
          <p:nvPr/>
        </p:nvSpPr>
        <p:spPr>
          <a:xfrm>
            <a:off x="29718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76" name="TextBox 475"/>
          <p:cNvSpPr txBox="1"/>
          <p:nvPr/>
        </p:nvSpPr>
        <p:spPr>
          <a:xfrm>
            <a:off x="31242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77" name="TextBox 476"/>
          <p:cNvSpPr txBox="1"/>
          <p:nvPr/>
        </p:nvSpPr>
        <p:spPr>
          <a:xfrm>
            <a:off x="1905000" y="2209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78" name="TextBox 477"/>
          <p:cNvSpPr txBox="1"/>
          <p:nvPr/>
        </p:nvSpPr>
        <p:spPr>
          <a:xfrm>
            <a:off x="2057400" y="2362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79" name="TextBox 478"/>
          <p:cNvSpPr txBox="1"/>
          <p:nvPr/>
        </p:nvSpPr>
        <p:spPr>
          <a:xfrm>
            <a:off x="22098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80" name="TextBox 479"/>
          <p:cNvSpPr txBox="1"/>
          <p:nvPr/>
        </p:nvSpPr>
        <p:spPr>
          <a:xfrm>
            <a:off x="23622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81" name="TextBox 480"/>
          <p:cNvSpPr txBox="1"/>
          <p:nvPr/>
        </p:nvSpPr>
        <p:spPr>
          <a:xfrm>
            <a:off x="25146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82" name="TextBox 481"/>
          <p:cNvSpPr txBox="1"/>
          <p:nvPr/>
        </p:nvSpPr>
        <p:spPr>
          <a:xfrm>
            <a:off x="26670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83" name="TextBox 482"/>
          <p:cNvSpPr txBox="1"/>
          <p:nvPr/>
        </p:nvSpPr>
        <p:spPr>
          <a:xfrm>
            <a:off x="28194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84" name="TextBox 483"/>
          <p:cNvSpPr txBox="1"/>
          <p:nvPr/>
        </p:nvSpPr>
        <p:spPr>
          <a:xfrm>
            <a:off x="29718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85" name="TextBox 484"/>
          <p:cNvSpPr txBox="1"/>
          <p:nvPr/>
        </p:nvSpPr>
        <p:spPr>
          <a:xfrm>
            <a:off x="31242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86" name="TextBox 485"/>
          <p:cNvSpPr txBox="1"/>
          <p:nvPr/>
        </p:nvSpPr>
        <p:spPr>
          <a:xfrm>
            <a:off x="32766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87" name="TextBox 486"/>
          <p:cNvSpPr txBox="1"/>
          <p:nvPr/>
        </p:nvSpPr>
        <p:spPr>
          <a:xfrm>
            <a:off x="1828800" y="1981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88" name="TextBox 487"/>
          <p:cNvSpPr txBox="1"/>
          <p:nvPr/>
        </p:nvSpPr>
        <p:spPr>
          <a:xfrm>
            <a:off x="1981200" y="2133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89" name="TextBox 488"/>
          <p:cNvSpPr txBox="1"/>
          <p:nvPr/>
        </p:nvSpPr>
        <p:spPr>
          <a:xfrm>
            <a:off x="2133600" y="2286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90" name="TextBox 489"/>
          <p:cNvSpPr txBox="1"/>
          <p:nvPr/>
        </p:nvSpPr>
        <p:spPr>
          <a:xfrm>
            <a:off x="22860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91" name="TextBox 490"/>
          <p:cNvSpPr txBox="1"/>
          <p:nvPr/>
        </p:nvSpPr>
        <p:spPr>
          <a:xfrm>
            <a:off x="24384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92" name="TextBox 491"/>
          <p:cNvSpPr txBox="1"/>
          <p:nvPr/>
        </p:nvSpPr>
        <p:spPr>
          <a:xfrm>
            <a:off x="25908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93" name="TextBox 492"/>
          <p:cNvSpPr txBox="1"/>
          <p:nvPr/>
        </p:nvSpPr>
        <p:spPr>
          <a:xfrm>
            <a:off x="27432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94" name="TextBox 493"/>
          <p:cNvSpPr txBox="1"/>
          <p:nvPr/>
        </p:nvSpPr>
        <p:spPr>
          <a:xfrm>
            <a:off x="28956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95" name="TextBox 494"/>
          <p:cNvSpPr txBox="1"/>
          <p:nvPr/>
        </p:nvSpPr>
        <p:spPr>
          <a:xfrm>
            <a:off x="30480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96" name="TextBox 495"/>
          <p:cNvSpPr txBox="1"/>
          <p:nvPr/>
        </p:nvSpPr>
        <p:spPr>
          <a:xfrm>
            <a:off x="32004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97" name="TextBox 496"/>
          <p:cNvSpPr txBox="1"/>
          <p:nvPr/>
        </p:nvSpPr>
        <p:spPr>
          <a:xfrm>
            <a:off x="33528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98" name="TextBox 497"/>
          <p:cNvSpPr txBox="1"/>
          <p:nvPr/>
        </p:nvSpPr>
        <p:spPr>
          <a:xfrm>
            <a:off x="35052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99" name="TextBox 498"/>
          <p:cNvSpPr txBox="1"/>
          <p:nvPr/>
        </p:nvSpPr>
        <p:spPr>
          <a:xfrm>
            <a:off x="18288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00" name="TextBox 499"/>
          <p:cNvSpPr txBox="1"/>
          <p:nvPr/>
        </p:nvSpPr>
        <p:spPr>
          <a:xfrm>
            <a:off x="19812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01" name="TextBox 500"/>
          <p:cNvSpPr txBox="1"/>
          <p:nvPr/>
        </p:nvSpPr>
        <p:spPr>
          <a:xfrm>
            <a:off x="21336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02" name="TextBox 501"/>
          <p:cNvSpPr txBox="1"/>
          <p:nvPr/>
        </p:nvSpPr>
        <p:spPr>
          <a:xfrm>
            <a:off x="22860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03" name="TextBox 502"/>
          <p:cNvSpPr txBox="1"/>
          <p:nvPr/>
        </p:nvSpPr>
        <p:spPr>
          <a:xfrm>
            <a:off x="24384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04" name="TextBox 503"/>
          <p:cNvSpPr txBox="1"/>
          <p:nvPr/>
        </p:nvSpPr>
        <p:spPr>
          <a:xfrm>
            <a:off x="25908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05" name="TextBox 504"/>
          <p:cNvSpPr txBox="1"/>
          <p:nvPr/>
        </p:nvSpPr>
        <p:spPr>
          <a:xfrm>
            <a:off x="27432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06" name="TextBox 505"/>
          <p:cNvSpPr txBox="1"/>
          <p:nvPr/>
        </p:nvSpPr>
        <p:spPr>
          <a:xfrm>
            <a:off x="28956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07" name="TextBox 506"/>
          <p:cNvSpPr txBox="1"/>
          <p:nvPr/>
        </p:nvSpPr>
        <p:spPr>
          <a:xfrm>
            <a:off x="30480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08" name="TextBox 507"/>
          <p:cNvSpPr txBox="1"/>
          <p:nvPr/>
        </p:nvSpPr>
        <p:spPr>
          <a:xfrm>
            <a:off x="1981200" y="1600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09" name="TextBox 508"/>
          <p:cNvSpPr txBox="1"/>
          <p:nvPr/>
        </p:nvSpPr>
        <p:spPr>
          <a:xfrm>
            <a:off x="2133600" y="1752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10" name="TextBox 509"/>
          <p:cNvSpPr txBox="1"/>
          <p:nvPr/>
        </p:nvSpPr>
        <p:spPr>
          <a:xfrm>
            <a:off x="2286000" y="1905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11" name="TextBox 510"/>
          <p:cNvSpPr txBox="1"/>
          <p:nvPr/>
        </p:nvSpPr>
        <p:spPr>
          <a:xfrm>
            <a:off x="2438400" y="2057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12" name="TextBox 511"/>
          <p:cNvSpPr txBox="1"/>
          <p:nvPr/>
        </p:nvSpPr>
        <p:spPr>
          <a:xfrm>
            <a:off x="2590800" y="2209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13" name="TextBox 512"/>
          <p:cNvSpPr txBox="1"/>
          <p:nvPr/>
        </p:nvSpPr>
        <p:spPr>
          <a:xfrm>
            <a:off x="2743200" y="2362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14" name="TextBox 513"/>
          <p:cNvSpPr txBox="1"/>
          <p:nvPr/>
        </p:nvSpPr>
        <p:spPr>
          <a:xfrm>
            <a:off x="28956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15" name="TextBox 514"/>
          <p:cNvSpPr txBox="1"/>
          <p:nvPr/>
        </p:nvSpPr>
        <p:spPr>
          <a:xfrm>
            <a:off x="30480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16" name="TextBox 515"/>
          <p:cNvSpPr txBox="1"/>
          <p:nvPr/>
        </p:nvSpPr>
        <p:spPr>
          <a:xfrm>
            <a:off x="32004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17" name="TextBox 516"/>
          <p:cNvSpPr txBox="1"/>
          <p:nvPr/>
        </p:nvSpPr>
        <p:spPr>
          <a:xfrm>
            <a:off x="33528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18" name="TextBox 517"/>
          <p:cNvSpPr txBox="1"/>
          <p:nvPr/>
        </p:nvSpPr>
        <p:spPr>
          <a:xfrm>
            <a:off x="35052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19" name="TextBox 518"/>
          <p:cNvSpPr txBox="1"/>
          <p:nvPr/>
        </p:nvSpPr>
        <p:spPr>
          <a:xfrm>
            <a:off x="36576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20" name="TextBox 519"/>
          <p:cNvSpPr txBox="1"/>
          <p:nvPr/>
        </p:nvSpPr>
        <p:spPr>
          <a:xfrm>
            <a:off x="38100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21" name="TextBox 520"/>
          <p:cNvSpPr txBox="1"/>
          <p:nvPr/>
        </p:nvSpPr>
        <p:spPr>
          <a:xfrm>
            <a:off x="39624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22" name="TextBox 521"/>
          <p:cNvSpPr txBox="1"/>
          <p:nvPr/>
        </p:nvSpPr>
        <p:spPr>
          <a:xfrm>
            <a:off x="18288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23" name="TextBox 522"/>
          <p:cNvSpPr txBox="1"/>
          <p:nvPr/>
        </p:nvSpPr>
        <p:spPr>
          <a:xfrm>
            <a:off x="19812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24" name="TextBox 523"/>
          <p:cNvSpPr txBox="1"/>
          <p:nvPr/>
        </p:nvSpPr>
        <p:spPr>
          <a:xfrm>
            <a:off x="21336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25" name="TextBox 524"/>
          <p:cNvSpPr txBox="1"/>
          <p:nvPr/>
        </p:nvSpPr>
        <p:spPr>
          <a:xfrm>
            <a:off x="22860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26" name="TextBox 525"/>
          <p:cNvSpPr txBox="1"/>
          <p:nvPr/>
        </p:nvSpPr>
        <p:spPr>
          <a:xfrm>
            <a:off x="24384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27" name="TextBox 526"/>
          <p:cNvSpPr txBox="1"/>
          <p:nvPr/>
        </p:nvSpPr>
        <p:spPr>
          <a:xfrm>
            <a:off x="25908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28" name="TextBox 527"/>
          <p:cNvSpPr txBox="1"/>
          <p:nvPr/>
        </p:nvSpPr>
        <p:spPr>
          <a:xfrm>
            <a:off x="27432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29" name="TextBox 528"/>
          <p:cNvSpPr txBox="1"/>
          <p:nvPr/>
        </p:nvSpPr>
        <p:spPr>
          <a:xfrm>
            <a:off x="28956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30" name="TextBox 529"/>
          <p:cNvSpPr txBox="1"/>
          <p:nvPr/>
        </p:nvSpPr>
        <p:spPr>
          <a:xfrm>
            <a:off x="30480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31" name="TextBox 530"/>
          <p:cNvSpPr txBox="1"/>
          <p:nvPr/>
        </p:nvSpPr>
        <p:spPr>
          <a:xfrm>
            <a:off x="1828800" y="2209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32" name="TextBox 531"/>
          <p:cNvSpPr txBox="1"/>
          <p:nvPr/>
        </p:nvSpPr>
        <p:spPr>
          <a:xfrm>
            <a:off x="1981200" y="2362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33" name="TextBox 532"/>
          <p:cNvSpPr txBox="1"/>
          <p:nvPr/>
        </p:nvSpPr>
        <p:spPr>
          <a:xfrm>
            <a:off x="21336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34" name="TextBox 533"/>
          <p:cNvSpPr txBox="1"/>
          <p:nvPr/>
        </p:nvSpPr>
        <p:spPr>
          <a:xfrm>
            <a:off x="22860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35" name="TextBox 534"/>
          <p:cNvSpPr txBox="1"/>
          <p:nvPr/>
        </p:nvSpPr>
        <p:spPr>
          <a:xfrm>
            <a:off x="24384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36" name="TextBox 535"/>
          <p:cNvSpPr txBox="1"/>
          <p:nvPr/>
        </p:nvSpPr>
        <p:spPr>
          <a:xfrm>
            <a:off x="25908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37" name="TextBox 536"/>
          <p:cNvSpPr txBox="1"/>
          <p:nvPr/>
        </p:nvSpPr>
        <p:spPr>
          <a:xfrm>
            <a:off x="27432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38" name="TextBox 537"/>
          <p:cNvSpPr txBox="1"/>
          <p:nvPr/>
        </p:nvSpPr>
        <p:spPr>
          <a:xfrm>
            <a:off x="28956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39" name="TextBox 538"/>
          <p:cNvSpPr txBox="1"/>
          <p:nvPr/>
        </p:nvSpPr>
        <p:spPr>
          <a:xfrm>
            <a:off x="30480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40" name="TextBox 539"/>
          <p:cNvSpPr txBox="1"/>
          <p:nvPr/>
        </p:nvSpPr>
        <p:spPr>
          <a:xfrm>
            <a:off x="32004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41" name="TextBox 540"/>
          <p:cNvSpPr txBox="1"/>
          <p:nvPr/>
        </p:nvSpPr>
        <p:spPr>
          <a:xfrm>
            <a:off x="2286000" y="1981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42" name="TextBox 541"/>
          <p:cNvSpPr txBox="1"/>
          <p:nvPr/>
        </p:nvSpPr>
        <p:spPr>
          <a:xfrm>
            <a:off x="2438400" y="2133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43" name="TextBox 542"/>
          <p:cNvSpPr txBox="1"/>
          <p:nvPr/>
        </p:nvSpPr>
        <p:spPr>
          <a:xfrm>
            <a:off x="2590800" y="2286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44" name="TextBox 543"/>
          <p:cNvSpPr txBox="1"/>
          <p:nvPr/>
        </p:nvSpPr>
        <p:spPr>
          <a:xfrm>
            <a:off x="27432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45" name="TextBox 544"/>
          <p:cNvSpPr txBox="1"/>
          <p:nvPr/>
        </p:nvSpPr>
        <p:spPr>
          <a:xfrm>
            <a:off x="28956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46" name="TextBox 545"/>
          <p:cNvSpPr txBox="1"/>
          <p:nvPr/>
        </p:nvSpPr>
        <p:spPr>
          <a:xfrm>
            <a:off x="30480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47" name="TextBox 546"/>
          <p:cNvSpPr txBox="1"/>
          <p:nvPr/>
        </p:nvSpPr>
        <p:spPr>
          <a:xfrm>
            <a:off x="32004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48" name="TextBox 547"/>
          <p:cNvSpPr txBox="1"/>
          <p:nvPr/>
        </p:nvSpPr>
        <p:spPr>
          <a:xfrm>
            <a:off x="33528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49" name="TextBox 548"/>
          <p:cNvSpPr txBox="1"/>
          <p:nvPr/>
        </p:nvSpPr>
        <p:spPr>
          <a:xfrm>
            <a:off x="35052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50" name="TextBox 549"/>
          <p:cNvSpPr txBox="1"/>
          <p:nvPr/>
        </p:nvSpPr>
        <p:spPr>
          <a:xfrm>
            <a:off x="36576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51" name="TextBox 550"/>
          <p:cNvSpPr txBox="1"/>
          <p:nvPr/>
        </p:nvSpPr>
        <p:spPr>
          <a:xfrm>
            <a:off x="38100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52" name="TextBox 551"/>
          <p:cNvSpPr txBox="1"/>
          <p:nvPr/>
        </p:nvSpPr>
        <p:spPr>
          <a:xfrm>
            <a:off x="39624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53" name="TextBox 552"/>
          <p:cNvSpPr txBox="1"/>
          <p:nvPr/>
        </p:nvSpPr>
        <p:spPr>
          <a:xfrm>
            <a:off x="22860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54" name="TextBox 553"/>
          <p:cNvSpPr txBox="1"/>
          <p:nvPr/>
        </p:nvSpPr>
        <p:spPr>
          <a:xfrm>
            <a:off x="24384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55" name="TextBox 554"/>
          <p:cNvSpPr txBox="1"/>
          <p:nvPr/>
        </p:nvSpPr>
        <p:spPr>
          <a:xfrm>
            <a:off x="25908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56" name="TextBox 555"/>
          <p:cNvSpPr txBox="1"/>
          <p:nvPr/>
        </p:nvSpPr>
        <p:spPr>
          <a:xfrm>
            <a:off x="27432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57" name="TextBox 556"/>
          <p:cNvSpPr txBox="1"/>
          <p:nvPr/>
        </p:nvSpPr>
        <p:spPr>
          <a:xfrm>
            <a:off x="28956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58" name="TextBox 557"/>
          <p:cNvSpPr txBox="1"/>
          <p:nvPr/>
        </p:nvSpPr>
        <p:spPr>
          <a:xfrm>
            <a:off x="30480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59" name="TextBox 558"/>
          <p:cNvSpPr txBox="1"/>
          <p:nvPr/>
        </p:nvSpPr>
        <p:spPr>
          <a:xfrm>
            <a:off x="32004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60" name="TextBox 559"/>
          <p:cNvSpPr txBox="1"/>
          <p:nvPr/>
        </p:nvSpPr>
        <p:spPr>
          <a:xfrm>
            <a:off x="33528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61" name="TextBox 560"/>
          <p:cNvSpPr txBox="1"/>
          <p:nvPr/>
        </p:nvSpPr>
        <p:spPr>
          <a:xfrm>
            <a:off x="35052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62" name="TextBox 561"/>
          <p:cNvSpPr txBox="1"/>
          <p:nvPr/>
        </p:nvSpPr>
        <p:spPr>
          <a:xfrm>
            <a:off x="2438400" y="1600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63" name="TextBox 562"/>
          <p:cNvSpPr txBox="1"/>
          <p:nvPr/>
        </p:nvSpPr>
        <p:spPr>
          <a:xfrm>
            <a:off x="2590800" y="1752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64" name="TextBox 563"/>
          <p:cNvSpPr txBox="1"/>
          <p:nvPr/>
        </p:nvSpPr>
        <p:spPr>
          <a:xfrm>
            <a:off x="2743200" y="1905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65" name="TextBox 564"/>
          <p:cNvSpPr txBox="1"/>
          <p:nvPr/>
        </p:nvSpPr>
        <p:spPr>
          <a:xfrm>
            <a:off x="2895600" y="2057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66" name="TextBox 565"/>
          <p:cNvSpPr txBox="1"/>
          <p:nvPr/>
        </p:nvSpPr>
        <p:spPr>
          <a:xfrm>
            <a:off x="3048000" y="2209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67" name="TextBox 566"/>
          <p:cNvSpPr txBox="1"/>
          <p:nvPr/>
        </p:nvSpPr>
        <p:spPr>
          <a:xfrm>
            <a:off x="3200400" y="2362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68" name="TextBox 567"/>
          <p:cNvSpPr txBox="1"/>
          <p:nvPr/>
        </p:nvSpPr>
        <p:spPr>
          <a:xfrm>
            <a:off x="33528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69" name="TextBox 568"/>
          <p:cNvSpPr txBox="1"/>
          <p:nvPr/>
        </p:nvSpPr>
        <p:spPr>
          <a:xfrm>
            <a:off x="35052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70" name="TextBox 569"/>
          <p:cNvSpPr txBox="1"/>
          <p:nvPr/>
        </p:nvSpPr>
        <p:spPr>
          <a:xfrm>
            <a:off x="36576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71" name="TextBox 570"/>
          <p:cNvSpPr txBox="1"/>
          <p:nvPr/>
        </p:nvSpPr>
        <p:spPr>
          <a:xfrm>
            <a:off x="38100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72" name="TextBox 571"/>
          <p:cNvSpPr txBox="1"/>
          <p:nvPr/>
        </p:nvSpPr>
        <p:spPr>
          <a:xfrm>
            <a:off x="39624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73" name="TextBox 572"/>
          <p:cNvSpPr txBox="1"/>
          <p:nvPr/>
        </p:nvSpPr>
        <p:spPr>
          <a:xfrm>
            <a:off x="41148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74" name="TextBox 573"/>
          <p:cNvSpPr txBox="1"/>
          <p:nvPr/>
        </p:nvSpPr>
        <p:spPr>
          <a:xfrm>
            <a:off x="42672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75" name="TextBox 574"/>
          <p:cNvSpPr txBox="1"/>
          <p:nvPr/>
        </p:nvSpPr>
        <p:spPr>
          <a:xfrm>
            <a:off x="44196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76" name="TextBox 575"/>
          <p:cNvSpPr txBox="1"/>
          <p:nvPr/>
        </p:nvSpPr>
        <p:spPr>
          <a:xfrm>
            <a:off x="22860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77" name="TextBox 576"/>
          <p:cNvSpPr txBox="1"/>
          <p:nvPr/>
        </p:nvSpPr>
        <p:spPr>
          <a:xfrm>
            <a:off x="24384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78" name="TextBox 577"/>
          <p:cNvSpPr txBox="1"/>
          <p:nvPr/>
        </p:nvSpPr>
        <p:spPr>
          <a:xfrm>
            <a:off x="25908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79" name="TextBox 578"/>
          <p:cNvSpPr txBox="1"/>
          <p:nvPr/>
        </p:nvSpPr>
        <p:spPr>
          <a:xfrm>
            <a:off x="27432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80" name="TextBox 579"/>
          <p:cNvSpPr txBox="1"/>
          <p:nvPr/>
        </p:nvSpPr>
        <p:spPr>
          <a:xfrm>
            <a:off x="28956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81" name="TextBox 580"/>
          <p:cNvSpPr txBox="1"/>
          <p:nvPr/>
        </p:nvSpPr>
        <p:spPr>
          <a:xfrm>
            <a:off x="30480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82" name="TextBox 581"/>
          <p:cNvSpPr txBox="1"/>
          <p:nvPr/>
        </p:nvSpPr>
        <p:spPr>
          <a:xfrm>
            <a:off x="32004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83" name="TextBox 582"/>
          <p:cNvSpPr txBox="1"/>
          <p:nvPr/>
        </p:nvSpPr>
        <p:spPr>
          <a:xfrm>
            <a:off x="33528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84" name="TextBox 583"/>
          <p:cNvSpPr txBox="1"/>
          <p:nvPr/>
        </p:nvSpPr>
        <p:spPr>
          <a:xfrm>
            <a:off x="35052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85" name="TextBox 584"/>
          <p:cNvSpPr txBox="1"/>
          <p:nvPr/>
        </p:nvSpPr>
        <p:spPr>
          <a:xfrm>
            <a:off x="2286000" y="2209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86" name="TextBox 585"/>
          <p:cNvSpPr txBox="1"/>
          <p:nvPr/>
        </p:nvSpPr>
        <p:spPr>
          <a:xfrm>
            <a:off x="2438400" y="2362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87" name="TextBox 586"/>
          <p:cNvSpPr txBox="1"/>
          <p:nvPr/>
        </p:nvSpPr>
        <p:spPr>
          <a:xfrm>
            <a:off x="25908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88" name="TextBox 587"/>
          <p:cNvSpPr txBox="1"/>
          <p:nvPr/>
        </p:nvSpPr>
        <p:spPr>
          <a:xfrm>
            <a:off x="27432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89" name="TextBox 588"/>
          <p:cNvSpPr txBox="1"/>
          <p:nvPr/>
        </p:nvSpPr>
        <p:spPr>
          <a:xfrm>
            <a:off x="28956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90" name="TextBox 589"/>
          <p:cNvSpPr txBox="1"/>
          <p:nvPr/>
        </p:nvSpPr>
        <p:spPr>
          <a:xfrm>
            <a:off x="30480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91" name="TextBox 590"/>
          <p:cNvSpPr txBox="1"/>
          <p:nvPr/>
        </p:nvSpPr>
        <p:spPr>
          <a:xfrm>
            <a:off x="32004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92" name="TextBox 591"/>
          <p:cNvSpPr txBox="1"/>
          <p:nvPr/>
        </p:nvSpPr>
        <p:spPr>
          <a:xfrm>
            <a:off x="33528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93" name="TextBox 592"/>
          <p:cNvSpPr txBox="1"/>
          <p:nvPr/>
        </p:nvSpPr>
        <p:spPr>
          <a:xfrm>
            <a:off x="35052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94" name="TextBox 593"/>
          <p:cNvSpPr txBox="1"/>
          <p:nvPr/>
        </p:nvSpPr>
        <p:spPr>
          <a:xfrm>
            <a:off x="36576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95" name="TextBox 594"/>
          <p:cNvSpPr txBox="1"/>
          <p:nvPr/>
        </p:nvSpPr>
        <p:spPr>
          <a:xfrm>
            <a:off x="1905000" y="2362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96" name="TextBox 595"/>
          <p:cNvSpPr txBox="1"/>
          <p:nvPr/>
        </p:nvSpPr>
        <p:spPr>
          <a:xfrm>
            <a:off x="20574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97" name="TextBox 596"/>
          <p:cNvSpPr txBox="1"/>
          <p:nvPr/>
        </p:nvSpPr>
        <p:spPr>
          <a:xfrm>
            <a:off x="22098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98" name="TextBox 597"/>
          <p:cNvSpPr txBox="1"/>
          <p:nvPr/>
        </p:nvSpPr>
        <p:spPr>
          <a:xfrm>
            <a:off x="23622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99" name="TextBox 598"/>
          <p:cNvSpPr txBox="1"/>
          <p:nvPr/>
        </p:nvSpPr>
        <p:spPr>
          <a:xfrm>
            <a:off x="25146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00" name="TextBox 599"/>
          <p:cNvSpPr txBox="1"/>
          <p:nvPr/>
        </p:nvSpPr>
        <p:spPr>
          <a:xfrm>
            <a:off x="26670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01" name="TextBox 600"/>
          <p:cNvSpPr txBox="1"/>
          <p:nvPr/>
        </p:nvSpPr>
        <p:spPr>
          <a:xfrm>
            <a:off x="28194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02" name="TextBox 601"/>
          <p:cNvSpPr txBox="1"/>
          <p:nvPr/>
        </p:nvSpPr>
        <p:spPr>
          <a:xfrm>
            <a:off x="29718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03" name="TextBox 602"/>
          <p:cNvSpPr txBox="1"/>
          <p:nvPr/>
        </p:nvSpPr>
        <p:spPr>
          <a:xfrm>
            <a:off x="31242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04" name="TextBox 603"/>
          <p:cNvSpPr txBox="1"/>
          <p:nvPr/>
        </p:nvSpPr>
        <p:spPr>
          <a:xfrm>
            <a:off x="32766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05" name="TextBox 604"/>
          <p:cNvSpPr txBox="1"/>
          <p:nvPr/>
        </p:nvSpPr>
        <p:spPr>
          <a:xfrm>
            <a:off x="34290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06" name="TextBox 605"/>
          <p:cNvSpPr txBox="1"/>
          <p:nvPr/>
        </p:nvSpPr>
        <p:spPr>
          <a:xfrm>
            <a:off x="35814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07" name="TextBox 606"/>
          <p:cNvSpPr txBox="1"/>
          <p:nvPr/>
        </p:nvSpPr>
        <p:spPr>
          <a:xfrm>
            <a:off x="19050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08" name="TextBox 607"/>
          <p:cNvSpPr txBox="1"/>
          <p:nvPr/>
        </p:nvSpPr>
        <p:spPr>
          <a:xfrm>
            <a:off x="20574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09" name="TextBox 608"/>
          <p:cNvSpPr txBox="1"/>
          <p:nvPr/>
        </p:nvSpPr>
        <p:spPr>
          <a:xfrm>
            <a:off x="22098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10" name="TextBox 609"/>
          <p:cNvSpPr txBox="1"/>
          <p:nvPr/>
        </p:nvSpPr>
        <p:spPr>
          <a:xfrm>
            <a:off x="23622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11" name="TextBox 610"/>
          <p:cNvSpPr txBox="1"/>
          <p:nvPr/>
        </p:nvSpPr>
        <p:spPr>
          <a:xfrm>
            <a:off x="25146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12" name="TextBox 611"/>
          <p:cNvSpPr txBox="1"/>
          <p:nvPr/>
        </p:nvSpPr>
        <p:spPr>
          <a:xfrm>
            <a:off x="26670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13" name="TextBox 612"/>
          <p:cNvSpPr txBox="1"/>
          <p:nvPr/>
        </p:nvSpPr>
        <p:spPr>
          <a:xfrm>
            <a:off x="28194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14" name="TextBox 613"/>
          <p:cNvSpPr txBox="1"/>
          <p:nvPr/>
        </p:nvSpPr>
        <p:spPr>
          <a:xfrm>
            <a:off x="29718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15" name="TextBox 614"/>
          <p:cNvSpPr txBox="1"/>
          <p:nvPr/>
        </p:nvSpPr>
        <p:spPr>
          <a:xfrm>
            <a:off x="31242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16" name="TextBox 615"/>
          <p:cNvSpPr txBox="1"/>
          <p:nvPr/>
        </p:nvSpPr>
        <p:spPr>
          <a:xfrm>
            <a:off x="2057400" y="1981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17" name="TextBox 616"/>
          <p:cNvSpPr txBox="1"/>
          <p:nvPr/>
        </p:nvSpPr>
        <p:spPr>
          <a:xfrm>
            <a:off x="2209800" y="2133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18" name="TextBox 617"/>
          <p:cNvSpPr txBox="1"/>
          <p:nvPr/>
        </p:nvSpPr>
        <p:spPr>
          <a:xfrm>
            <a:off x="2362200" y="2286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19" name="TextBox 618"/>
          <p:cNvSpPr txBox="1"/>
          <p:nvPr/>
        </p:nvSpPr>
        <p:spPr>
          <a:xfrm>
            <a:off x="25146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20" name="TextBox 619"/>
          <p:cNvSpPr txBox="1"/>
          <p:nvPr/>
        </p:nvSpPr>
        <p:spPr>
          <a:xfrm>
            <a:off x="26670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21" name="TextBox 620"/>
          <p:cNvSpPr txBox="1"/>
          <p:nvPr/>
        </p:nvSpPr>
        <p:spPr>
          <a:xfrm>
            <a:off x="28194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22" name="TextBox 621"/>
          <p:cNvSpPr txBox="1"/>
          <p:nvPr/>
        </p:nvSpPr>
        <p:spPr>
          <a:xfrm>
            <a:off x="29718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23" name="TextBox 622"/>
          <p:cNvSpPr txBox="1"/>
          <p:nvPr/>
        </p:nvSpPr>
        <p:spPr>
          <a:xfrm>
            <a:off x="31242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24" name="TextBox 623"/>
          <p:cNvSpPr txBox="1"/>
          <p:nvPr/>
        </p:nvSpPr>
        <p:spPr>
          <a:xfrm>
            <a:off x="32766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25" name="TextBox 624"/>
          <p:cNvSpPr txBox="1"/>
          <p:nvPr/>
        </p:nvSpPr>
        <p:spPr>
          <a:xfrm>
            <a:off x="34290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26" name="TextBox 625"/>
          <p:cNvSpPr txBox="1"/>
          <p:nvPr/>
        </p:nvSpPr>
        <p:spPr>
          <a:xfrm>
            <a:off x="35814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27" name="TextBox 626"/>
          <p:cNvSpPr txBox="1"/>
          <p:nvPr/>
        </p:nvSpPr>
        <p:spPr>
          <a:xfrm>
            <a:off x="37338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28" name="TextBox 627"/>
          <p:cNvSpPr txBox="1"/>
          <p:nvPr/>
        </p:nvSpPr>
        <p:spPr>
          <a:xfrm>
            <a:off x="38862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29" name="TextBox 628"/>
          <p:cNvSpPr txBox="1"/>
          <p:nvPr/>
        </p:nvSpPr>
        <p:spPr>
          <a:xfrm>
            <a:off x="40386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30" name="TextBox 629"/>
          <p:cNvSpPr txBox="1"/>
          <p:nvPr/>
        </p:nvSpPr>
        <p:spPr>
          <a:xfrm>
            <a:off x="19050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31" name="TextBox 630"/>
          <p:cNvSpPr txBox="1"/>
          <p:nvPr/>
        </p:nvSpPr>
        <p:spPr>
          <a:xfrm>
            <a:off x="20574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32" name="TextBox 631"/>
          <p:cNvSpPr txBox="1"/>
          <p:nvPr/>
        </p:nvSpPr>
        <p:spPr>
          <a:xfrm>
            <a:off x="22098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33" name="TextBox 632"/>
          <p:cNvSpPr txBox="1"/>
          <p:nvPr/>
        </p:nvSpPr>
        <p:spPr>
          <a:xfrm>
            <a:off x="23622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34" name="TextBox 633"/>
          <p:cNvSpPr txBox="1"/>
          <p:nvPr/>
        </p:nvSpPr>
        <p:spPr>
          <a:xfrm>
            <a:off x="25146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35" name="TextBox 634"/>
          <p:cNvSpPr txBox="1"/>
          <p:nvPr/>
        </p:nvSpPr>
        <p:spPr>
          <a:xfrm>
            <a:off x="26670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36" name="TextBox 635"/>
          <p:cNvSpPr txBox="1"/>
          <p:nvPr/>
        </p:nvSpPr>
        <p:spPr>
          <a:xfrm>
            <a:off x="28194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37" name="TextBox 636"/>
          <p:cNvSpPr txBox="1"/>
          <p:nvPr/>
        </p:nvSpPr>
        <p:spPr>
          <a:xfrm>
            <a:off x="29718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38" name="TextBox 637"/>
          <p:cNvSpPr txBox="1"/>
          <p:nvPr/>
        </p:nvSpPr>
        <p:spPr>
          <a:xfrm>
            <a:off x="31242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39" name="TextBox 638"/>
          <p:cNvSpPr txBox="1"/>
          <p:nvPr/>
        </p:nvSpPr>
        <p:spPr>
          <a:xfrm>
            <a:off x="19050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40" name="TextBox 639"/>
          <p:cNvSpPr txBox="1"/>
          <p:nvPr/>
        </p:nvSpPr>
        <p:spPr>
          <a:xfrm>
            <a:off x="20574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41" name="TextBox 640"/>
          <p:cNvSpPr txBox="1"/>
          <p:nvPr/>
        </p:nvSpPr>
        <p:spPr>
          <a:xfrm>
            <a:off x="22098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42" name="TextBox 641"/>
          <p:cNvSpPr txBox="1"/>
          <p:nvPr/>
        </p:nvSpPr>
        <p:spPr>
          <a:xfrm>
            <a:off x="23622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43" name="TextBox 642"/>
          <p:cNvSpPr txBox="1"/>
          <p:nvPr/>
        </p:nvSpPr>
        <p:spPr>
          <a:xfrm>
            <a:off x="25146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44" name="TextBox 643"/>
          <p:cNvSpPr txBox="1"/>
          <p:nvPr/>
        </p:nvSpPr>
        <p:spPr>
          <a:xfrm>
            <a:off x="26670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45" name="TextBox 644"/>
          <p:cNvSpPr txBox="1"/>
          <p:nvPr/>
        </p:nvSpPr>
        <p:spPr>
          <a:xfrm>
            <a:off x="28194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46" name="TextBox 645"/>
          <p:cNvSpPr txBox="1"/>
          <p:nvPr/>
        </p:nvSpPr>
        <p:spPr>
          <a:xfrm>
            <a:off x="29718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47" name="TextBox 646"/>
          <p:cNvSpPr txBox="1"/>
          <p:nvPr/>
        </p:nvSpPr>
        <p:spPr>
          <a:xfrm>
            <a:off x="31242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48" name="TextBox 647"/>
          <p:cNvSpPr txBox="1"/>
          <p:nvPr/>
        </p:nvSpPr>
        <p:spPr>
          <a:xfrm>
            <a:off x="32766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49" name="TextBox 648"/>
          <p:cNvSpPr txBox="1"/>
          <p:nvPr/>
        </p:nvSpPr>
        <p:spPr>
          <a:xfrm>
            <a:off x="20574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50" name="TextBox 649"/>
          <p:cNvSpPr txBox="1"/>
          <p:nvPr/>
        </p:nvSpPr>
        <p:spPr>
          <a:xfrm>
            <a:off x="22098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51" name="TextBox 650"/>
          <p:cNvSpPr txBox="1"/>
          <p:nvPr/>
        </p:nvSpPr>
        <p:spPr>
          <a:xfrm>
            <a:off x="23622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52" name="TextBox 651"/>
          <p:cNvSpPr txBox="1"/>
          <p:nvPr/>
        </p:nvSpPr>
        <p:spPr>
          <a:xfrm>
            <a:off x="25146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53" name="TextBox 652"/>
          <p:cNvSpPr txBox="1"/>
          <p:nvPr/>
        </p:nvSpPr>
        <p:spPr>
          <a:xfrm>
            <a:off x="26670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54" name="TextBox 653"/>
          <p:cNvSpPr txBox="1"/>
          <p:nvPr/>
        </p:nvSpPr>
        <p:spPr>
          <a:xfrm>
            <a:off x="28194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55" name="TextBox 654"/>
          <p:cNvSpPr txBox="1"/>
          <p:nvPr/>
        </p:nvSpPr>
        <p:spPr>
          <a:xfrm>
            <a:off x="29718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56" name="TextBox 655"/>
          <p:cNvSpPr txBox="1"/>
          <p:nvPr/>
        </p:nvSpPr>
        <p:spPr>
          <a:xfrm>
            <a:off x="31242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57" name="TextBox 656"/>
          <p:cNvSpPr txBox="1"/>
          <p:nvPr/>
        </p:nvSpPr>
        <p:spPr>
          <a:xfrm>
            <a:off x="32766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58" name="TextBox 657"/>
          <p:cNvSpPr txBox="1"/>
          <p:nvPr/>
        </p:nvSpPr>
        <p:spPr>
          <a:xfrm>
            <a:off x="34290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59" name="TextBox 658"/>
          <p:cNvSpPr txBox="1"/>
          <p:nvPr/>
        </p:nvSpPr>
        <p:spPr>
          <a:xfrm>
            <a:off x="35814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61" name="TextBox 660"/>
          <p:cNvSpPr txBox="1"/>
          <p:nvPr/>
        </p:nvSpPr>
        <p:spPr>
          <a:xfrm>
            <a:off x="20574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62" name="TextBox 661"/>
          <p:cNvSpPr txBox="1"/>
          <p:nvPr/>
        </p:nvSpPr>
        <p:spPr>
          <a:xfrm>
            <a:off x="22098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63" name="TextBox 662"/>
          <p:cNvSpPr txBox="1"/>
          <p:nvPr/>
        </p:nvSpPr>
        <p:spPr>
          <a:xfrm>
            <a:off x="23622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64" name="TextBox 663"/>
          <p:cNvSpPr txBox="1"/>
          <p:nvPr/>
        </p:nvSpPr>
        <p:spPr>
          <a:xfrm>
            <a:off x="25146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65" name="TextBox 664"/>
          <p:cNvSpPr txBox="1"/>
          <p:nvPr/>
        </p:nvSpPr>
        <p:spPr>
          <a:xfrm>
            <a:off x="26670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66" name="TextBox 665"/>
          <p:cNvSpPr txBox="1"/>
          <p:nvPr/>
        </p:nvSpPr>
        <p:spPr>
          <a:xfrm>
            <a:off x="28194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67" name="TextBox 666"/>
          <p:cNvSpPr txBox="1"/>
          <p:nvPr/>
        </p:nvSpPr>
        <p:spPr>
          <a:xfrm>
            <a:off x="29718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68" name="TextBox 667"/>
          <p:cNvSpPr txBox="1"/>
          <p:nvPr/>
        </p:nvSpPr>
        <p:spPr>
          <a:xfrm>
            <a:off x="31242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70" name="TextBox 669"/>
          <p:cNvSpPr txBox="1"/>
          <p:nvPr/>
        </p:nvSpPr>
        <p:spPr>
          <a:xfrm>
            <a:off x="2209800" y="2133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71" name="TextBox 670"/>
          <p:cNvSpPr txBox="1"/>
          <p:nvPr/>
        </p:nvSpPr>
        <p:spPr>
          <a:xfrm>
            <a:off x="2362200" y="2286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72" name="TextBox 671"/>
          <p:cNvSpPr txBox="1"/>
          <p:nvPr/>
        </p:nvSpPr>
        <p:spPr>
          <a:xfrm>
            <a:off x="25146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73" name="TextBox 672"/>
          <p:cNvSpPr txBox="1"/>
          <p:nvPr/>
        </p:nvSpPr>
        <p:spPr>
          <a:xfrm>
            <a:off x="26670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74" name="TextBox 673"/>
          <p:cNvSpPr txBox="1"/>
          <p:nvPr/>
        </p:nvSpPr>
        <p:spPr>
          <a:xfrm>
            <a:off x="28194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75" name="TextBox 674"/>
          <p:cNvSpPr txBox="1"/>
          <p:nvPr/>
        </p:nvSpPr>
        <p:spPr>
          <a:xfrm>
            <a:off x="29718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76" name="TextBox 675"/>
          <p:cNvSpPr txBox="1"/>
          <p:nvPr/>
        </p:nvSpPr>
        <p:spPr>
          <a:xfrm>
            <a:off x="31242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77" name="TextBox 676"/>
          <p:cNvSpPr txBox="1"/>
          <p:nvPr/>
        </p:nvSpPr>
        <p:spPr>
          <a:xfrm>
            <a:off x="32766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78" name="TextBox 677"/>
          <p:cNvSpPr txBox="1"/>
          <p:nvPr/>
        </p:nvSpPr>
        <p:spPr>
          <a:xfrm>
            <a:off x="34290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79" name="TextBox 678"/>
          <p:cNvSpPr txBox="1"/>
          <p:nvPr/>
        </p:nvSpPr>
        <p:spPr>
          <a:xfrm>
            <a:off x="35814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80" name="TextBox 679"/>
          <p:cNvSpPr txBox="1"/>
          <p:nvPr/>
        </p:nvSpPr>
        <p:spPr>
          <a:xfrm>
            <a:off x="37338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81" name="TextBox 680"/>
          <p:cNvSpPr txBox="1"/>
          <p:nvPr/>
        </p:nvSpPr>
        <p:spPr>
          <a:xfrm>
            <a:off x="38862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82" name="TextBox 681"/>
          <p:cNvSpPr txBox="1"/>
          <p:nvPr/>
        </p:nvSpPr>
        <p:spPr>
          <a:xfrm>
            <a:off x="40386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83" name="TextBox 682"/>
          <p:cNvSpPr txBox="1"/>
          <p:nvPr/>
        </p:nvSpPr>
        <p:spPr>
          <a:xfrm>
            <a:off x="41910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84" name="TextBox 683"/>
          <p:cNvSpPr txBox="1"/>
          <p:nvPr/>
        </p:nvSpPr>
        <p:spPr>
          <a:xfrm>
            <a:off x="20574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85" name="TextBox 684"/>
          <p:cNvSpPr txBox="1"/>
          <p:nvPr/>
        </p:nvSpPr>
        <p:spPr>
          <a:xfrm>
            <a:off x="22098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86" name="TextBox 685"/>
          <p:cNvSpPr txBox="1"/>
          <p:nvPr/>
        </p:nvSpPr>
        <p:spPr>
          <a:xfrm>
            <a:off x="23622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87" name="TextBox 686"/>
          <p:cNvSpPr txBox="1"/>
          <p:nvPr/>
        </p:nvSpPr>
        <p:spPr>
          <a:xfrm>
            <a:off x="25146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88" name="TextBox 687"/>
          <p:cNvSpPr txBox="1"/>
          <p:nvPr/>
        </p:nvSpPr>
        <p:spPr>
          <a:xfrm>
            <a:off x="26670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89" name="TextBox 688"/>
          <p:cNvSpPr txBox="1"/>
          <p:nvPr/>
        </p:nvSpPr>
        <p:spPr>
          <a:xfrm>
            <a:off x="28194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90" name="TextBox 689"/>
          <p:cNvSpPr txBox="1"/>
          <p:nvPr/>
        </p:nvSpPr>
        <p:spPr>
          <a:xfrm>
            <a:off x="29718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91" name="TextBox 690"/>
          <p:cNvSpPr txBox="1"/>
          <p:nvPr/>
        </p:nvSpPr>
        <p:spPr>
          <a:xfrm>
            <a:off x="31242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93" name="TextBox 692"/>
          <p:cNvSpPr txBox="1"/>
          <p:nvPr/>
        </p:nvSpPr>
        <p:spPr>
          <a:xfrm>
            <a:off x="20574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94" name="TextBox 693"/>
          <p:cNvSpPr txBox="1"/>
          <p:nvPr/>
        </p:nvSpPr>
        <p:spPr>
          <a:xfrm>
            <a:off x="22098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95" name="TextBox 694"/>
          <p:cNvSpPr txBox="1"/>
          <p:nvPr/>
        </p:nvSpPr>
        <p:spPr>
          <a:xfrm>
            <a:off x="23622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96" name="TextBox 695"/>
          <p:cNvSpPr txBox="1"/>
          <p:nvPr/>
        </p:nvSpPr>
        <p:spPr>
          <a:xfrm>
            <a:off x="25146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97" name="TextBox 696"/>
          <p:cNvSpPr txBox="1"/>
          <p:nvPr/>
        </p:nvSpPr>
        <p:spPr>
          <a:xfrm>
            <a:off x="26670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98" name="TextBox 697"/>
          <p:cNvSpPr txBox="1"/>
          <p:nvPr/>
        </p:nvSpPr>
        <p:spPr>
          <a:xfrm>
            <a:off x="28194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99" name="TextBox 698"/>
          <p:cNvSpPr txBox="1"/>
          <p:nvPr/>
        </p:nvSpPr>
        <p:spPr>
          <a:xfrm>
            <a:off x="29718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00" name="TextBox 699"/>
          <p:cNvSpPr txBox="1"/>
          <p:nvPr/>
        </p:nvSpPr>
        <p:spPr>
          <a:xfrm>
            <a:off x="31242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01" name="TextBox 700"/>
          <p:cNvSpPr txBox="1"/>
          <p:nvPr/>
        </p:nvSpPr>
        <p:spPr>
          <a:xfrm>
            <a:off x="32766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02" name="TextBox 701"/>
          <p:cNvSpPr txBox="1"/>
          <p:nvPr/>
        </p:nvSpPr>
        <p:spPr>
          <a:xfrm>
            <a:off x="34290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11" name="TextBox 710"/>
          <p:cNvSpPr txBox="1"/>
          <p:nvPr/>
        </p:nvSpPr>
        <p:spPr>
          <a:xfrm>
            <a:off x="57912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28" name="TextBox 727"/>
          <p:cNvSpPr txBox="1"/>
          <p:nvPr/>
        </p:nvSpPr>
        <p:spPr>
          <a:xfrm>
            <a:off x="5257800" y="2057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29" name="TextBox 728"/>
          <p:cNvSpPr txBox="1"/>
          <p:nvPr/>
        </p:nvSpPr>
        <p:spPr>
          <a:xfrm>
            <a:off x="5410200" y="2209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30" name="TextBox 729"/>
          <p:cNvSpPr txBox="1"/>
          <p:nvPr/>
        </p:nvSpPr>
        <p:spPr>
          <a:xfrm>
            <a:off x="5562600" y="1600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31" name="TextBox 730"/>
          <p:cNvSpPr txBox="1"/>
          <p:nvPr/>
        </p:nvSpPr>
        <p:spPr>
          <a:xfrm>
            <a:off x="57912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32" name="TextBox 731"/>
          <p:cNvSpPr txBox="1"/>
          <p:nvPr/>
        </p:nvSpPr>
        <p:spPr>
          <a:xfrm>
            <a:off x="59436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33" name="TextBox 732"/>
          <p:cNvSpPr txBox="1"/>
          <p:nvPr/>
        </p:nvSpPr>
        <p:spPr>
          <a:xfrm>
            <a:off x="60960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34" name="TextBox 733"/>
          <p:cNvSpPr txBox="1"/>
          <p:nvPr/>
        </p:nvSpPr>
        <p:spPr>
          <a:xfrm>
            <a:off x="62484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57" name="TextBox 756"/>
          <p:cNvSpPr txBox="1"/>
          <p:nvPr/>
        </p:nvSpPr>
        <p:spPr>
          <a:xfrm>
            <a:off x="22098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58" name="TextBox 757"/>
          <p:cNvSpPr txBox="1"/>
          <p:nvPr/>
        </p:nvSpPr>
        <p:spPr>
          <a:xfrm>
            <a:off x="23622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59" name="TextBox 758"/>
          <p:cNvSpPr txBox="1"/>
          <p:nvPr/>
        </p:nvSpPr>
        <p:spPr>
          <a:xfrm>
            <a:off x="25146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60" name="TextBox 759"/>
          <p:cNvSpPr txBox="1"/>
          <p:nvPr/>
        </p:nvSpPr>
        <p:spPr>
          <a:xfrm>
            <a:off x="26670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61" name="TextBox 760"/>
          <p:cNvSpPr txBox="1"/>
          <p:nvPr/>
        </p:nvSpPr>
        <p:spPr>
          <a:xfrm>
            <a:off x="28194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62" name="TextBox 761"/>
          <p:cNvSpPr txBox="1"/>
          <p:nvPr/>
        </p:nvSpPr>
        <p:spPr>
          <a:xfrm>
            <a:off x="29718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63" name="TextBox 762"/>
          <p:cNvSpPr txBox="1"/>
          <p:nvPr/>
        </p:nvSpPr>
        <p:spPr>
          <a:xfrm>
            <a:off x="31242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64" name="TextBox 763"/>
          <p:cNvSpPr txBox="1"/>
          <p:nvPr/>
        </p:nvSpPr>
        <p:spPr>
          <a:xfrm>
            <a:off x="32766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65" name="TextBox 764"/>
          <p:cNvSpPr txBox="1"/>
          <p:nvPr/>
        </p:nvSpPr>
        <p:spPr>
          <a:xfrm>
            <a:off x="34290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66" name="TextBox 765"/>
          <p:cNvSpPr txBox="1"/>
          <p:nvPr/>
        </p:nvSpPr>
        <p:spPr>
          <a:xfrm>
            <a:off x="35814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69" name="TextBox 768"/>
          <p:cNvSpPr txBox="1"/>
          <p:nvPr/>
        </p:nvSpPr>
        <p:spPr>
          <a:xfrm>
            <a:off x="22098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70" name="TextBox 769"/>
          <p:cNvSpPr txBox="1"/>
          <p:nvPr/>
        </p:nvSpPr>
        <p:spPr>
          <a:xfrm>
            <a:off x="23622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71" name="TextBox 770"/>
          <p:cNvSpPr txBox="1"/>
          <p:nvPr/>
        </p:nvSpPr>
        <p:spPr>
          <a:xfrm>
            <a:off x="25146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72" name="TextBox 771"/>
          <p:cNvSpPr txBox="1"/>
          <p:nvPr/>
        </p:nvSpPr>
        <p:spPr>
          <a:xfrm>
            <a:off x="26670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73" name="TextBox 772"/>
          <p:cNvSpPr txBox="1"/>
          <p:nvPr/>
        </p:nvSpPr>
        <p:spPr>
          <a:xfrm>
            <a:off x="28194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74" name="TextBox 773"/>
          <p:cNvSpPr txBox="1"/>
          <p:nvPr/>
        </p:nvSpPr>
        <p:spPr>
          <a:xfrm>
            <a:off x="29718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75" name="TextBox 774"/>
          <p:cNvSpPr txBox="1"/>
          <p:nvPr/>
        </p:nvSpPr>
        <p:spPr>
          <a:xfrm>
            <a:off x="31242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78" name="TextBox 777"/>
          <p:cNvSpPr txBox="1"/>
          <p:nvPr/>
        </p:nvSpPr>
        <p:spPr>
          <a:xfrm>
            <a:off x="2362200" y="2286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79" name="TextBox 778"/>
          <p:cNvSpPr txBox="1"/>
          <p:nvPr/>
        </p:nvSpPr>
        <p:spPr>
          <a:xfrm>
            <a:off x="25146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80" name="TextBox 779"/>
          <p:cNvSpPr txBox="1"/>
          <p:nvPr/>
        </p:nvSpPr>
        <p:spPr>
          <a:xfrm>
            <a:off x="26670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81" name="TextBox 780"/>
          <p:cNvSpPr txBox="1"/>
          <p:nvPr/>
        </p:nvSpPr>
        <p:spPr>
          <a:xfrm>
            <a:off x="28194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82" name="TextBox 781"/>
          <p:cNvSpPr txBox="1"/>
          <p:nvPr/>
        </p:nvSpPr>
        <p:spPr>
          <a:xfrm>
            <a:off x="29718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83" name="TextBox 782"/>
          <p:cNvSpPr txBox="1"/>
          <p:nvPr/>
        </p:nvSpPr>
        <p:spPr>
          <a:xfrm>
            <a:off x="31242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84" name="TextBox 783"/>
          <p:cNvSpPr txBox="1"/>
          <p:nvPr/>
        </p:nvSpPr>
        <p:spPr>
          <a:xfrm>
            <a:off x="32766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85" name="TextBox 784"/>
          <p:cNvSpPr txBox="1"/>
          <p:nvPr/>
        </p:nvSpPr>
        <p:spPr>
          <a:xfrm>
            <a:off x="34290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86" name="TextBox 785"/>
          <p:cNvSpPr txBox="1"/>
          <p:nvPr/>
        </p:nvSpPr>
        <p:spPr>
          <a:xfrm>
            <a:off x="35814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87" name="TextBox 786"/>
          <p:cNvSpPr txBox="1"/>
          <p:nvPr/>
        </p:nvSpPr>
        <p:spPr>
          <a:xfrm>
            <a:off x="37338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88" name="TextBox 787"/>
          <p:cNvSpPr txBox="1"/>
          <p:nvPr/>
        </p:nvSpPr>
        <p:spPr>
          <a:xfrm>
            <a:off x="38862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89" name="TextBox 788"/>
          <p:cNvSpPr txBox="1"/>
          <p:nvPr/>
        </p:nvSpPr>
        <p:spPr>
          <a:xfrm>
            <a:off x="40386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90" name="TextBox 789"/>
          <p:cNvSpPr txBox="1"/>
          <p:nvPr/>
        </p:nvSpPr>
        <p:spPr>
          <a:xfrm>
            <a:off x="41910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92" name="TextBox 791"/>
          <p:cNvSpPr txBox="1"/>
          <p:nvPr/>
        </p:nvSpPr>
        <p:spPr>
          <a:xfrm>
            <a:off x="22098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93" name="TextBox 792"/>
          <p:cNvSpPr txBox="1"/>
          <p:nvPr/>
        </p:nvSpPr>
        <p:spPr>
          <a:xfrm>
            <a:off x="23622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94" name="TextBox 793"/>
          <p:cNvSpPr txBox="1"/>
          <p:nvPr/>
        </p:nvSpPr>
        <p:spPr>
          <a:xfrm>
            <a:off x="25146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95" name="TextBox 794"/>
          <p:cNvSpPr txBox="1"/>
          <p:nvPr/>
        </p:nvSpPr>
        <p:spPr>
          <a:xfrm>
            <a:off x="26670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96" name="TextBox 795"/>
          <p:cNvSpPr txBox="1"/>
          <p:nvPr/>
        </p:nvSpPr>
        <p:spPr>
          <a:xfrm>
            <a:off x="28194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97" name="TextBox 796"/>
          <p:cNvSpPr txBox="1"/>
          <p:nvPr/>
        </p:nvSpPr>
        <p:spPr>
          <a:xfrm>
            <a:off x="29718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98" name="TextBox 797"/>
          <p:cNvSpPr txBox="1"/>
          <p:nvPr/>
        </p:nvSpPr>
        <p:spPr>
          <a:xfrm>
            <a:off x="31242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01" name="TextBox 800"/>
          <p:cNvSpPr txBox="1"/>
          <p:nvPr/>
        </p:nvSpPr>
        <p:spPr>
          <a:xfrm>
            <a:off x="22098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02" name="TextBox 801"/>
          <p:cNvSpPr txBox="1"/>
          <p:nvPr/>
        </p:nvSpPr>
        <p:spPr>
          <a:xfrm>
            <a:off x="23622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03" name="TextBox 802"/>
          <p:cNvSpPr txBox="1"/>
          <p:nvPr/>
        </p:nvSpPr>
        <p:spPr>
          <a:xfrm>
            <a:off x="25146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04" name="TextBox 803"/>
          <p:cNvSpPr txBox="1"/>
          <p:nvPr/>
        </p:nvSpPr>
        <p:spPr>
          <a:xfrm>
            <a:off x="26670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05" name="TextBox 804"/>
          <p:cNvSpPr txBox="1"/>
          <p:nvPr/>
        </p:nvSpPr>
        <p:spPr>
          <a:xfrm>
            <a:off x="28194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06" name="TextBox 805"/>
          <p:cNvSpPr txBox="1"/>
          <p:nvPr/>
        </p:nvSpPr>
        <p:spPr>
          <a:xfrm>
            <a:off x="29718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07" name="TextBox 806"/>
          <p:cNvSpPr txBox="1"/>
          <p:nvPr/>
        </p:nvSpPr>
        <p:spPr>
          <a:xfrm>
            <a:off x="31242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08" name="TextBox 807"/>
          <p:cNvSpPr txBox="1"/>
          <p:nvPr/>
        </p:nvSpPr>
        <p:spPr>
          <a:xfrm>
            <a:off x="32766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09" name="TextBox 808"/>
          <p:cNvSpPr txBox="1"/>
          <p:nvPr/>
        </p:nvSpPr>
        <p:spPr>
          <a:xfrm>
            <a:off x="34290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11" name="TextBox 810"/>
          <p:cNvSpPr txBox="1"/>
          <p:nvPr/>
        </p:nvSpPr>
        <p:spPr>
          <a:xfrm>
            <a:off x="4800600" y="1524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14" name="TextBox 813"/>
          <p:cNvSpPr txBox="1"/>
          <p:nvPr/>
        </p:nvSpPr>
        <p:spPr>
          <a:xfrm>
            <a:off x="5257800" y="1981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15" name="TextBox 814"/>
          <p:cNvSpPr txBox="1"/>
          <p:nvPr/>
        </p:nvSpPr>
        <p:spPr>
          <a:xfrm>
            <a:off x="5410200" y="2133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20" name="TextBox 819"/>
          <p:cNvSpPr txBox="1"/>
          <p:nvPr/>
        </p:nvSpPr>
        <p:spPr>
          <a:xfrm>
            <a:off x="61722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21" name="TextBox 820"/>
          <p:cNvSpPr txBox="1"/>
          <p:nvPr/>
        </p:nvSpPr>
        <p:spPr>
          <a:xfrm>
            <a:off x="63246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22" name="TextBox 821"/>
          <p:cNvSpPr txBox="1"/>
          <p:nvPr/>
        </p:nvSpPr>
        <p:spPr>
          <a:xfrm>
            <a:off x="5867400" y="1600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23" name="TextBox 822"/>
          <p:cNvSpPr txBox="1"/>
          <p:nvPr/>
        </p:nvSpPr>
        <p:spPr>
          <a:xfrm>
            <a:off x="6019800" y="1752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24" name="TextBox 823"/>
          <p:cNvSpPr txBox="1"/>
          <p:nvPr/>
        </p:nvSpPr>
        <p:spPr>
          <a:xfrm>
            <a:off x="6172200" y="1905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25" name="TextBox 824"/>
          <p:cNvSpPr txBox="1"/>
          <p:nvPr/>
        </p:nvSpPr>
        <p:spPr>
          <a:xfrm>
            <a:off x="5257800" y="1447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26" name="TextBox 825"/>
          <p:cNvSpPr txBox="1"/>
          <p:nvPr/>
        </p:nvSpPr>
        <p:spPr>
          <a:xfrm>
            <a:off x="5410200" y="1600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27" name="TextBox 826"/>
          <p:cNvSpPr txBox="1"/>
          <p:nvPr/>
        </p:nvSpPr>
        <p:spPr>
          <a:xfrm>
            <a:off x="5562600" y="1752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28" name="TextBox 827"/>
          <p:cNvSpPr txBox="1"/>
          <p:nvPr/>
        </p:nvSpPr>
        <p:spPr>
          <a:xfrm>
            <a:off x="5715000" y="1905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29" name="TextBox 828"/>
          <p:cNvSpPr txBox="1"/>
          <p:nvPr/>
        </p:nvSpPr>
        <p:spPr>
          <a:xfrm>
            <a:off x="5867400" y="2057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34" name="TextBox 833"/>
          <p:cNvSpPr txBox="1"/>
          <p:nvPr/>
        </p:nvSpPr>
        <p:spPr>
          <a:xfrm>
            <a:off x="61722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35" name="TextBox 834"/>
          <p:cNvSpPr txBox="1"/>
          <p:nvPr/>
        </p:nvSpPr>
        <p:spPr>
          <a:xfrm>
            <a:off x="63246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39" name="TextBox 838"/>
          <p:cNvSpPr txBox="1"/>
          <p:nvPr/>
        </p:nvSpPr>
        <p:spPr>
          <a:xfrm>
            <a:off x="5257800" y="2209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71" name="TextBox 870"/>
          <p:cNvSpPr txBox="1"/>
          <p:nvPr/>
        </p:nvSpPr>
        <p:spPr>
          <a:xfrm>
            <a:off x="34290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72" name="TextBox 871"/>
          <p:cNvSpPr txBox="1"/>
          <p:nvPr/>
        </p:nvSpPr>
        <p:spPr>
          <a:xfrm>
            <a:off x="35814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73" name="TextBox 872"/>
          <p:cNvSpPr txBox="1"/>
          <p:nvPr/>
        </p:nvSpPr>
        <p:spPr>
          <a:xfrm>
            <a:off x="37338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74" name="TextBox 873"/>
          <p:cNvSpPr txBox="1"/>
          <p:nvPr/>
        </p:nvSpPr>
        <p:spPr>
          <a:xfrm>
            <a:off x="34290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75" name="TextBox 874"/>
          <p:cNvSpPr txBox="1"/>
          <p:nvPr/>
        </p:nvSpPr>
        <p:spPr>
          <a:xfrm>
            <a:off x="35814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76" name="TextBox 875"/>
          <p:cNvSpPr txBox="1"/>
          <p:nvPr/>
        </p:nvSpPr>
        <p:spPr>
          <a:xfrm>
            <a:off x="37338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77" name="TextBox 876"/>
          <p:cNvSpPr txBox="1"/>
          <p:nvPr/>
        </p:nvSpPr>
        <p:spPr>
          <a:xfrm>
            <a:off x="37338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78" name="TextBox 877"/>
          <p:cNvSpPr txBox="1"/>
          <p:nvPr/>
        </p:nvSpPr>
        <p:spPr>
          <a:xfrm>
            <a:off x="25908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79" name="TextBox 878"/>
          <p:cNvSpPr txBox="1"/>
          <p:nvPr/>
        </p:nvSpPr>
        <p:spPr>
          <a:xfrm>
            <a:off x="27432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80" name="TextBox 879"/>
          <p:cNvSpPr txBox="1"/>
          <p:nvPr/>
        </p:nvSpPr>
        <p:spPr>
          <a:xfrm>
            <a:off x="28956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81" name="TextBox 880"/>
          <p:cNvSpPr txBox="1"/>
          <p:nvPr/>
        </p:nvSpPr>
        <p:spPr>
          <a:xfrm>
            <a:off x="21336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82" name="TextBox 881"/>
          <p:cNvSpPr txBox="1"/>
          <p:nvPr/>
        </p:nvSpPr>
        <p:spPr>
          <a:xfrm>
            <a:off x="22860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83" name="TextBox 882"/>
          <p:cNvSpPr txBox="1"/>
          <p:nvPr/>
        </p:nvSpPr>
        <p:spPr>
          <a:xfrm>
            <a:off x="24384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84" name="TextBox 883"/>
          <p:cNvSpPr txBox="1"/>
          <p:nvPr/>
        </p:nvSpPr>
        <p:spPr>
          <a:xfrm>
            <a:off x="32004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85" name="TextBox 884"/>
          <p:cNvSpPr txBox="1"/>
          <p:nvPr/>
        </p:nvSpPr>
        <p:spPr>
          <a:xfrm>
            <a:off x="33528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86" name="TextBox 885"/>
          <p:cNvSpPr txBox="1"/>
          <p:nvPr/>
        </p:nvSpPr>
        <p:spPr>
          <a:xfrm>
            <a:off x="21336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87" name="TextBox 886"/>
          <p:cNvSpPr txBox="1"/>
          <p:nvPr/>
        </p:nvSpPr>
        <p:spPr>
          <a:xfrm>
            <a:off x="22860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88" name="TextBox 887"/>
          <p:cNvSpPr txBox="1"/>
          <p:nvPr/>
        </p:nvSpPr>
        <p:spPr>
          <a:xfrm>
            <a:off x="24384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89" name="TextBox 888"/>
          <p:cNvSpPr txBox="1"/>
          <p:nvPr/>
        </p:nvSpPr>
        <p:spPr>
          <a:xfrm>
            <a:off x="24384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90" name="TextBox 889"/>
          <p:cNvSpPr txBox="1"/>
          <p:nvPr/>
        </p:nvSpPr>
        <p:spPr>
          <a:xfrm>
            <a:off x="25908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91" name="TextBox 890"/>
          <p:cNvSpPr txBox="1"/>
          <p:nvPr/>
        </p:nvSpPr>
        <p:spPr>
          <a:xfrm>
            <a:off x="26670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92" name="TextBox 891"/>
          <p:cNvSpPr txBox="1"/>
          <p:nvPr/>
        </p:nvSpPr>
        <p:spPr>
          <a:xfrm>
            <a:off x="28194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93" name="TextBox 892"/>
          <p:cNvSpPr txBox="1"/>
          <p:nvPr/>
        </p:nvSpPr>
        <p:spPr>
          <a:xfrm>
            <a:off x="29718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94" name="TextBox 893"/>
          <p:cNvSpPr txBox="1"/>
          <p:nvPr/>
        </p:nvSpPr>
        <p:spPr>
          <a:xfrm>
            <a:off x="22098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95" name="TextBox 894"/>
          <p:cNvSpPr txBox="1"/>
          <p:nvPr/>
        </p:nvSpPr>
        <p:spPr>
          <a:xfrm>
            <a:off x="23622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96" name="TextBox 895"/>
          <p:cNvSpPr txBox="1"/>
          <p:nvPr/>
        </p:nvSpPr>
        <p:spPr>
          <a:xfrm>
            <a:off x="25146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97" name="TextBox 896"/>
          <p:cNvSpPr txBox="1"/>
          <p:nvPr/>
        </p:nvSpPr>
        <p:spPr>
          <a:xfrm>
            <a:off x="32766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98" name="TextBox 897"/>
          <p:cNvSpPr txBox="1"/>
          <p:nvPr/>
        </p:nvSpPr>
        <p:spPr>
          <a:xfrm>
            <a:off x="34290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99" name="TextBox 898"/>
          <p:cNvSpPr txBox="1"/>
          <p:nvPr/>
        </p:nvSpPr>
        <p:spPr>
          <a:xfrm>
            <a:off x="22098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00" name="TextBox 899"/>
          <p:cNvSpPr txBox="1"/>
          <p:nvPr/>
        </p:nvSpPr>
        <p:spPr>
          <a:xfrm>
            <a:off x="23622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01" name="TextBox 900"/>
          <p:cNvSpPr txBox="1"/>
          <p:nvPr/>
        </p:nvSpPr>
        <p:spPr>
          <a:xfrm>
            <a:off x="25146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02" name="TextBox 901"/>
          <p:cNvSpPr txBox="1"/>
          <p:nvPr/>
        </p:nvSpPr>
        <p:spPr>
          <a:xfrm>
            <a:off x="25146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03" name="TextBox 902"/>
          <p:cNvSpPr txBox="1"/>
          <p:nvPr/>
        </p:nvSpPr>
        <p:spPr>
          <a:xfrm>
            <a:off x="26670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04" name="TextBox 903"/>
          <p:cNvSpPr txBox="1"/>
          <p:nvPr/>
        </p:nvSpPr>
        <p:spPr>
          <a:xfrm>
            <a:off x="30480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05" name="TextBox 904"/>
          <p:cNvSpPr txBox="1"/>
          <p:nvPr/>
        </p:nvSpPr>
        <p:spPr>
          <a:xfrm>
            <a:off x="32004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06" name="TextBox 905"/>
          <p:cNvSpPr txBox="1"/>
          <p:nvPr/>
        </p:nvSpPr>
        <p:spPr>
          <a:xfrm>
            <a:off x="25908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07" name="TextBox 906"/>
          <p:cNvSpPr txBox="1"/>
          <p:nvPr/>
        </p:nvSpPr>
        <p:spPr>
          <a:xfrm>
            <a:off x="27432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08" name="TextBox 907"/>
          <p:cNvSpPr txBox="1"/>
          <p:nvPr/>
        </p:nvSpPr>
        <p:spPr>
          <a:xfrm>
            <a:off x="35052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09" name="TextBox 908"/>
          <p:cNvSpPr txBox="1"/>
          <p:nvPr/>
        </p:nvSpPr>
        <p:spPr>
          <a:xfrm>
            <a:off x="36576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10" name="TextBox 909"/>
          <p:cNvSpPr txBox="1"/>
          <p:nvPr/>
        </p:nvSpPr>
        <p:spPr>
          <a:xfrm>
            <a:off x="38100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11" name="TextBox 910"/>
          <p:cNvSpPr txBox="1"/>
          <p:nvPr/>
        </p:nvSpPr>
        <p:spPr>
          <a:xfrm>
            <a:off x="25908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12" name="TextBox 911"/>
          <p:cNvSpPr txBox="1"/>
          <p:nvPr/>
        </p:nvSpPr>
        <p:spPr>
          <a:xfrm>
            <a:off x="27432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13" name="TextBox 912"/>
          <p:cNvSpPr txBox="1"/>
          <p:nvPr/>
        </p:nvSpPr>
        <p:spPr>
          <a:xfrm>
            <a:off x="27432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14" name="TextBox 913"/>
          <p:cNvSpPr txBox="1"/>
          <p:nvPr/>
        </p:nvSpPr>
        <p:spPr>
          <a:xfrm>
            <a:off x="28956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15" name="TextBox 914"/>
          <p:cNvSpPr txBox="1"/>
          <p:nvPr/>
        </p:nvSpPr>
        <p:spPr>
          <a:xfrm>
            <a:off x="30480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16" name="TextBox 915"/>
          <p:cNvSpPr txBox="1"/>
          <p:nvPr/>
        </p:nvSpPr>
        <p:spPr>
          <a:xfrm>
            <a:off x="22860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17" name="TextBox 916"/>
          <p:cNvSpPr txBox="1"/>
          <p:nvPr/>
        </p:nvSpPr>
        <p:spPr>
          <a:xfrm>
            <a:off x="24384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18" name="TextBox 917"/>
          <p:cNvSpPr txBox="1"/>
          <p:nvPr/>
        </p:nvSpPr>
        <p:spPr>
          <a:xfrm>
            <a:off x="18288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19" name="TextBox 918"/>
          <p:cNvSpPr txBox="1"/>
          <p:nvPr/>
        </p:nvSpPr>
        <p:spPr>
          <a:xfrm>
            <a:off x="19812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20" name="TextBox 919"/>
          <p:cNvSpPr txBox="1"/>
          <p:nvPr/>
        </p:nvSpPr>
        <p:spPr>
          <a:xfrm>
            <a:off x="27432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21" name="TextBox 920"/>
          <p:cNvSpPr txBox="1"/>
          <p:nvPr/>
        </p:nvSpPr>
        <p:spPr>
          <a:xfrm>
            <a:off x="28956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22" name="TextBox 921"/>
          <p:cNvSpPr txBox="1"/>
          <p:nvPr/>
        </p:nvSpPr>
        <p:spPr>
          <a:xfrm>
            <a:off x="30480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23" name="TextBox 922"/>
          <p:cNvSpPr txBox="1"/>
          <p:nvPr/>
        </p:nvSpPr>
        <p:spPr>
          <a:xfrm>
            <a:off x="18288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24" name="TextBox 923"/>
          <p:cNvSpPr txBox="1"/>
          <p:nvPr/>
        </p:nvSpPr>
        <p:spPr>
          <a:xfrm>
            <a:off x="19812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25" name="TextBox 924"/>
          <p:cNvSpPr txBox="1"/>
          <p:nvPr/>
        </p:nvSpPr>
        <p:spPr>
          <a:xfrm>
            <a:off x="19812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26" name="TextBox 925"/>
          <p:cNvSpPr txBox="1"/>
          <p:nvPr/>
        </p:nvSpPr>
        <p:spPr>
          <a:xfrm>
            <a:off x="21336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27" name="TextBox 926"/>
          <p:cNvSpPr txBox="1"/>
          <p:nvPr/>
        </p:nvSpPr>
        <p:spPr>
          <a:xfrm>
            <a:off x="22860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28" name="TextBox 927"/>
          <p:cNvSpPr txBox="1"/>
          <p:nvPr/>
        </p:nvSpPr>
        <p:spPr>
          <a:xfrm>
            <a:off x="25908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29" name="TextBox 928"/>
          <p:cNvSpPr txBox="1"/>
          <p:nvPr/>
        </p:nvSpPr>
        <p:spPr>
          <a:xfrm>
            <a:off x="27432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30" name="TextBox 929"/>
          <p:cNvSpPr txBox="1"/>
          <p:nvPr/>
        </p:nvSpPr>
        <p:spPr>
          <a:xfrm>
            <a:off x="21336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31" name="TextBox 930"/>
          <p:cNvSpPr txBox="1"/>
          <p:nvPr/>
        </p:nvSpPr>
        <p:spPr>
          <a:xfrm>
            <a:off x="22860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32" name="TextBox 931"/>
          <p:cNvSpPr txBox="1"/>
          <p:nvPr/>
        </p:nvSpPr>
        <p:spPr>
          <a:xfrm>
            <a:off x="30480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33" name="TextBox 932"/>
          <p:cNvSpPr txBox="1"/>
          <p:nvPr/>
        </p:nvSpPr>
        <p:spPr>
          <a:xfrm>
            <a:off x="32004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34" name="TextBox 933"/>
          <p:cNvSpPr txBox="1"/>
          <p:nvPr/>
        </p:nvSpPr>
        <p:spPr>
          <a:xfrm>
            <a:off x="33528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35" name="TextBox 934"/>
          <p:cNvSpPr txBox="1"/>
          <p:nvPr/>
        </p:nvSpPr>
        <p:spPr>
          <a:xfrm>
            <a:off x="21336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36" name="TextBox 935"/>
          <p:cNvSpPr txBox="1"/>
          <p:nvPr/>
        </p:nvSpPr>
        <p:spPr>
          <a:xfrm>
            <a:off x="22860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37" name="TextBox 936"/>
          <p:cNvSpPr txBox="1"/>
          <p:nvPr/>
        </p:nvSpPr>
        <p:spPr>
          <a:xfrm>
            <a:off x="22860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38" name="TextBox 937"/>
          <p:cNvSpPr txBox="1"/>
          <p:nvPr/>
        </p:nvSpPr>
        <p:spPr>
          <a:xfrm>
            <a:off x="24384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39" name="TextBox 938"/>
          <p:cNvSpPr txBox="1"/>
          <p:nvPr/>
        </p:nvSpPr>
        <p:spPr>
          <a:xfrm>
            <a:off x="25908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40" name="TextBox 939"/>
          <p:cNvSpPr txBox="1"/>
          <p:nvPr/>
        </p:nvSpPr>
        <p:spPr>
          <a:xfrm>
            <a:off x="19050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41" name="TextBox 940"/>
          <p:cNvSpPr txBox="1"/>
          <p:nvPr/>
        </p:nvSpPr>
        <p:spPr>
          <a:xfrm>
            <a:off x="20574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42" name="TextBox 941"/>
          <p:cNvSpPr txBox="1"/>
          <p:nvPr/>
        </p:nvSpPr>
        <p:spPr>
          <a:xfrm>
            <a:off x="22098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43" name="TextBox 942"/>
          <p:cNvSpPr txBox="1"/>
          <p:nvPr/>
        </p:nvSpPr>
        <p:spPr>
          <a:xfrm>
            <a:off x="17526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44" name="TextBox 943"/>
          <p:cNvSpPr txBox="1"/>
          <p:nvPr/>
        </p:nvSpPr>
        <p:spPr>
          <a:xfrm>
            <a:off x="18288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45" name="TextBox 944"/>
          <p:cNvSpPr txBox="1"/>
          <p:nvPr/>
        </p:nvSpPr>
        <p:spPr>
          <a:xfrm>
            <a:off x="1981200" y="2362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46" name="TextBox 945"/>
          <p:cNvSpPr txBox="1"/>
          <p:nvPr/>
        </p:nvSpPr>
        <p:spPr>
          <a:xfrm>
            <a:off x="25146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47" name="TextBox 946"/>
          <p:cNvSpPr txBox="1"/>
          <p:nvPr/>
        </p:nvSpPr>
        <p:spPr>
          <a:xfrm>
            <a:off x="26670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48" name="TextBox 947"/>
          <p:cNvSpPr txBox="1"/>
          <p:nvPr/>
        </p:nvSpPr>
        <p:spPr>
          <a:xfrm>
            <a:off x="17526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49" name="TextBox 948"/>
          <p:cNvSpPr txBox="1"/>
          <p:nvPr/>
        </p:nvSpPr>
        <p:spPr>
          <a:xfrm>
            <a:off x="18288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50" name="TextBox 949"/>
          <p:cNvSpPr txBox="1"/>
          <p:nvPr/>
        </p:nvSpPr>
        <p:spPr>
          <a:xfrm>
            <a:off x="1981200" y="2362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51" name="TextBox 950"/>
          <p:cNvSpPr txBox="1"/>
          <p:nvPr/>
        </p:nvSpPr>
        <p:spPr>
          <a:xfrm>
            <a:off x="17526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52" name="TextBox 951"/>
          <p:cNvSpPr txBox="1"/>
          <p:nvPr/>
        </p:nvSpPr>
        <p:spPr>
          <a:xfrm>
            <a:off x="19050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53" name="TextBox 952"/>
          <p:cNvSpPr txBox="1"/>
          <p:nvPr/>
        </p:nvSpPr>
        <p:spPr>
          <a:xfrm>
            <a:off x="25146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54" name="TextBox 953"/>
          <p:cNvSpPr txBox="1"/>
          <p:nvPr/>
        </p:nvSpPr>
        <p:spPr>
          <a:xfrm>
            <a:off x="26670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55" name="TextBox 954"/>
          <p:cNvSpPr txBox="1"/>
          <p:nvPr/>
        </p:nvSpPr>
        <p:spPr>
          <a:xfrm>
            <a:off x="28194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56" name="TextBox 955"/>
          <p:cNvSpPr txBox="1"/>
          <p:nvPr/>
        </p:nvSpPr>
        <p:spPr>
          <a:xfrm>
            <a:off x="20574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57" name="TextBox 956"/>
          <p:cNvSpPr txBox="1"/>
          <p:nvPr/>
        </p:nvSpPr>
        <p:spPr>
          <a:xfrm>
            <a:off x="22098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58" name="TextBox 957"/>
          <p:cNvSpPr txBox="1"/>
          <p:nvPr/>
        </p:nvSpPr>
        <p:spPr>
          <a:xfrm>
            <a:off x="23622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59" name="TextBox 958"/>
          <p:cNvSpPr txBox="1"/>
          <p:nvPr/>
        </p:nvSpPr>
        <p:spPr>
          <a:xfrm>
            <a:off x="31242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60" name="TextBox 959"/>
          <p:cNvSpPr txBox="1"/>
          <p:nvPr/>
        </p:nvSpPr>
        <p:spPr>
          <a:xfrm>
            <a:off x="32766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61" name="TextBox 960"/>
          <p:cNvSpPr txBox="1"/>
          <p:nvPr/>
        </p:nvSpPr>
        <p:spPr>
          <a:xfrm>
            <a:off x="20574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62" name="TextBox 961"/>
          <p:cNvSpPr txBox="1"/>
          <p:nvPr/>
        </p:nvSpPr>
        <p:spPr>
          <a:xfrm>
            <a:off x="22098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63" name="TextBox 962"/>
          <p:cNvSpPr txBox="1"/>
          <p:nvPr/>
        </p:nvSpPr>
        <p:spPr>
          <a:xfrm>
            <a:off x="23622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64" name="TextBox 963"/>
          <p:cNvSpPr txBox="1"/>
          <p:nvPr/>
        </p:nvSpPr>
        <p:spPr>
          <a:xfrm>
            <a:off x="23622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65" name="TextBox 964"/>
          <p:cNvSpPr txBox="1"/>
          <p:nvPr/>
        </p:nvSpPr>
        <p:spPr>
          <a:xfrm>
            <a:off x="25146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66" name="TextBox 965"/>
          <p:cNvSpPr txBox="1"/>
          <p:nvPr/>
        </p:nvSpPr>
        <p:spPr>
          <a:xfrm>
            <a:off x="24384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67" name="TextBox 966"/>
          <p:cNvSpPr txBox="1"/>
          <p:nvPr/>
        </p:nvSpPr>
        <p:spPr>
          <a:xfrm>
            <a:off x="25908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68" name="TextBox 967"/>
          <p:cNvSpPr txBox="1"/>
          <p:nvPr/>
        </p:nvSpPr>
        <p:spPr>
          <a:xfrm>
            <a:off x="27432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69" name="TextBox 968"/>
          <p:cNvSpPr txBox="1"/>
          <p:nvPr/>
        </p:nvSpPr>
        <p:spPr>
          <a:xfrm>
            <a:off x="19812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70" name="TextBox 969"/>
          <p:cNvSpPr txBox="1"/>
          <p:nvPr/>
        </p:nvSpPr>
        <p:spPr>
          <a:xfrm>
            <a:off x="21336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71" name="TextBox 970"/>
          <p:cNvSpPr txBox="1"/>
          <p:nvPr/>
        </p:nvSpPr>
        <p:spPr>
          <a:xfrm>
            <a:off x="22860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72" name="TextBox 971"/>
          <p:cNvSpPr txBox="1"/>
          <p:nvPr/>
        </p:nvSpPr>
        <p:spPr>
          <a:xfrm>
            <a:off x="30480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73" name="TextBox 972"/>
          <p:cNvSpPr txBox="1"/>
          <p:nvPr/>
        </p:nvSpPr>
        <p:spPr>
          <a:xfrm>
            <a:off x="32004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74" name="TextBox 973"/>
          <p:cNvSpPr txBox="1"/>
          <p:nvPr/>
        </p:nvSpPr>
        <p:spPr>
          <a:xfrm>
            <a:off x="19812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75" name="TextBox 974"/>
          <p:cNvSpPr txBox="1"/>
          <p:nvPr/>
        </p:nvSpPr>
        <p:spPr>
          <a:xfrm>
            <a:off x="21336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76" name="TextBox 975"/>
          <p:cNvSpPr txBox="1"/>
          <p:nvPr/>
        </p:nvSpPr>
        <p:spPr>
          <a:xfrm>
            <a:off x="22860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77" name="TextBox 976"/>
          <p:cNvSpPr txBox="1"/>
          <p:nvPr/>
        </p:nvSpPr>
        <p:spPr>
          <a:xfrm>
            <a:off x="22860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78" name="TextBox 977"/>
          <p:cNvSpPr txBox="1"/>
          <p:nvPr/>
        </p:nvSpPr>
        <p:spPr>
          <a:xfrm>
            <a:off x="24384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79" name="TextBox 978"/>
          <p:cNvSpPr txBox="1"/>
          <p:nvPr/>
        </p:nvSpPr>
        <p:spPr>
          <a:xfrm>
            <a:off x="28956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80" name="TextBox 979"/>
          <p:cNvSpPr txBox="1"/>
          <p:nvPr/>
        </p:nvSpPr>
        <p:spPr>
          <a:xfrm>
            <a:off x="30480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81" name="TextBox 980"/>
          <p:cNvSpPr txBox="1"/>
          <p:nvPr/>
        </p:nvSpPr>
        <p:spPr>
          <a:xfrm>
            <a:off x="32004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82" name="TextBox 981"/>
          <p:cNvSpPr txBox="1"/>
          <p:nvPr/>
        </p:nvSpPr>
        <p:spPr>
          <a:xfrm>
            <a:off x="24384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83" name="TextBox 982"/>
          <p:cNvSpPr txBox="1"/>
          <p:nvPr/>
        </p:nvSpPr>
        <p:spPr>
          <a:xfrm>
            <a:off x="25908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84" name="TextBox 983"/>
          <p:cNvSpPr txBox="1"/>
          <p:nvPr/>
        </p:nvSpPr>
        <p:spPr>
          <a:xfrm>
            <a:off x="27432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85" name="TextBox 984"/>
          <p:cNvSpPr txBox="1"/>
          <p:nvPr/>
        </p:nvSpPr>
        <p:spPr>
          <a:xfrm>
            <a:off x="35052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86" name="TextBox 985"/>
          <p:cNvSpPr txBox="1"/>
          <p:nvPr/>
        </p:nvSpPr>
        <p:spPr>
          <a:xfrm>
            <a:off x="36576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87" name="TextBox 986"/>
          <p:cNvSpPr txBox="1"/>
          <p:nvPr/>
        </p:nvSpPr>
        <p:spPr>
          <a:xfrm>
            <a:off x="24384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88" name="TextBox 987"/>
          <p:cNvSpPr txBox="1"/>
          <p:nvPr/>
        </p:nvSpPr>
        <p:spPr>
          <a:xfrm>
            <a:off x="25908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89" name="TextBox 988"/>
          <p:cNvSpPr txBox="1"/>
          <p:nvPr/>
        </p:nvSpPr>
        <p:spPr>
          <a:xfrm>
            <a:off x="32004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90" name="TextBox 989"/>
          <p:cNvSpPr txBox="1"/>
          <p:nvPr/>
        </p:nvSpPr>
        <p:spPr>
          <a:xfrm>
            <a:off x="27432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91" name="TextBox 990"/>
          <p:cNvSpPr txBox="1"/>
          <p:nvPr/>
        </p:nvSpPr>
        <p:spPr>
          <a:xfrm>
            <a:off x="28956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92" name="TextBox 991"/>
          <p:cNvSpPr txBox="1"/>
          <p:nvPr/>
        </p:nvSpPr>
        <p:spPr>
          <a:xfrm>
            <a:off x="22098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93" name="TextBox 992"/>
          <p:cNvSpPr txBox="1"/>
          <p:nvPr/>
        </p:nvSpPr>
        <p:spPr>
          <a:xfrm>
            <a:off x="23622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94" name="TextBox 993"/>
          <p:cNvSpPr txBox="1"/>
          <p:nvPr/>
        </p:nvSpPr>
        <p:spPr>
          <a:xfrm>
            <a:off x="17526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95" name="TextBox 994"/>
          <p:cNvSpPr txBox="1"/>
          <p:nvPr/>
        </p:nvSpPr>
        <p:spPr>
          <a:xfrm>
            <a:off x="19050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96" name="TextBox 995"/>
          <p:cNvSpPr txBox="1"/>
          <p:nvPr/>
        </p:nvSpPr>
        <p:spPr>
          <a:xfrm>
            <a:off x="26670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97" name="TextBox 996"/>
          <p:cNvSpPr txBox="1"/>
          <p:nvPr/>
        </p:nvSpPr>
        <p:spPr>
          <a:xfrm>
            <a:off x="28194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98" name="TextBox 997"/>
          <p:cNvSpPr txBox="1"/>
          <p:nvPr/>
        </p:nvSpPr>
        <p:spPr>
          <a:xfrm>
            <a:off x="29718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99" name="TextBox 998"/>
          <p:cNvSpPr txBox="1"/>
          <p:nvPr/>
        </p:nvSpPr>
        <p:spPr>
          <a:xfrm>
            <a:off x="17526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00" name="TextBox 999"/>
          <p:cNvSpPr txBox="1"/>
          <p:nvPr/>
        </p:nvSpPr>
        <p:spPr>
          <a:xfrm>
            <a:off x="19050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01" name="TextBox 1000"/>
          <p:cNvSpPr txBox="1"/>
          <p:nvPr/>
        </p:nvSpPr>
        <p:spPr>
          <a:xfrm>
            <a:off x="19050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02" name="TextBox 1001"/>
          <p:cNvSpPr txBox="1"/>
          <p:nvPr/>
        </p:nvSpPr>
        <p:spPr>
          <a:xfrm>
            <a:off x="20574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03" name="TextBox 1002"/>
          <p:cNvSpPr txBox="1"/>
          <p:nvPr/>
        </p:nvSpPr>
        <p:spPr>
          <a:xfrm>
            <a:off x="22098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04" name="TextBox 1003"/>
          <p:cNvSpPr txBox="1"/>
          <p:nvPr/>
        </p:nvSpPr>
        <p:spPr>
          <a:xfrm>
            <a:off x="22098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05" name="TextBox 1004"/>
          <p:cNvSpPr txBox="1"/>
          <p:nvPr/>
        </p:nvSpPr>
        <p:spPr>
          <a:xfrm>
            <a:off x="23622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06" name="TextBox 1005"/>
          <p:cNvSpPr txBox="1"/>
          <p:nvPr/>
        </p:nvSpPr>
        <p:spPr>
          <a:xfrm>
            <a:off x="17526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07" name="TextBox 1006"/>
          <p:cNvSpPr txBox="1"/>
          <p:nvPr/>
        </p:nvSpPr>
        <p:spPr>
          <a:xfrm>
            <a:off x="19050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08" name="TextBox 1007"/>
          <p:cNvSpPr txBox="1"/>
          <p:nvPr/>
        </p:nvSpPr>
        <p:spPr>
          <a:xfrm>
            <a:off x="26670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09" name="TextBox 1008"/>
          <p:cNvSpPr txBox="1"/>
          <p:nvPr/>
        </p:nvSpPr>
        <p:spPr>
          <a:xfrm>
            <a:off x="28194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10" name="TextBox 1009"/>
          <p:cNvSpPr txBox="1"/>
          <p:nvPr/>
        </p:nvSpPr>
        <p:spPr>
          <a:xfrm>
            <a:off x="29718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11" name="TextBox 1010"/>
          <p:cNvSpPr txBox="1"/>
          <p:nvPr/>
        </p:nvSpPr>
        <p:spPr>
          <a:xfrm>
            <a:off x="17526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12" name="TextBox 1011"/>
          <p:cNvSpPr txBox="1"/>
          <p:nvPr/>
        </p:nvSpPr>
        <p:spPr>
          <a:xfrm>
            <a:off x="19050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13" name="TextBox 1012"/>
          <p:cNvSpPr txBox="1"/>
          <p:nvPr/>
        </p:nvSpPr>
        <p:spPr>
          <a:xfrm>
            <a:off x="19050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14" name="TextBox 1013"/>
          <p:cNvSpPr txBox="1"/>
          <p:nvPr/>
        </p:nvSpPr>
        <p:spPr>
          <a:xfrm>
            <a:off x="20574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15" name="TextBox 1014"/>
          <p:cNvSpPr txBox="1"/>
          <p:nvPr/>
        </p:nvSpPr>
        <p:spPr>
          <a:xfrm>
            <a:off x="22098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16" name="TextBox 1015"/>
          <p:cNvSpPr txBox="1"/>
          <p:nvPr/>
        </p:nvSpPr>
        <p:spPr>
          <a:xfrm>
            <a:off x="22098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17" name="TextBox 1016"/>
          <p:cNvSpPr txBox="1"/>
          <p:nvPr/>
        </p:nvSpPr>
        <p:spPr>
          <a:xfrm>
            <a:off x="23622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18" name="TextBox 1017"/>
          <p:cNvSpPr txBox="1"/>
          <p:nvPr/>
        </p:nvSpPr>
        <p:spPr>
          <a:xfrm>
            <a:off x="19050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19" name="TextBox 1018"/>
          <p:cNvSpPr txBox="1"/>
          <p:nvPr/>
        </p:nvSpPr>
        <p:spPr>
          <a:xfrm>
            <a:off x="26670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20" name="TextBox 1019"/>
          <p:cNvSpPr txBox="1"/>
          <p:nvPr/>
        </p:nvSpPr>
        <p:spPr>
          <a:xfrm>
            <a:off x="28194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21" name="TextBox 1020"/>
          <p:cNvSpPr txBox="1"/>
          <p:nvPr/>
        </p:nvSpPr>
        <p:spPr>
          <a:xfrm>
            <a:off x="29718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22" name="TextBox 1021"/>
          <p:cNvSpPr txBox="1"/>
          <p:nvPr/>
        </p:nvSpPr>
        <p:spPr>
          <a:xfrm>
            <a:off x="19050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23" name="TextBox 1022"/>
          <p:cNvSpPr txBox="1"/>
          <p:nvPr/>
        </p:nvSpPr>
        <p:spPr>
          <a:xfrm>
            <a:off x="19050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24" name="TextBox 1023"/>
          <p:cNvSpPr txBox="1"/>
          <p:nvPr/>
        </p:nvSpPr>
        <p:spPr>
          <a:xfrm>
            <a:off x="2057400" y="3962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25" name="TextBox 1024"/>
          <p:cNvSpPr txBox="1"/>
          <p:nvPr/>
        </p:nvSpPr>
        <p:spPr>
          <a:xfrm>
            <a:off x="2209800" y="4114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26" name="TextBox 1025"/>
          <p:cNvSpPr txBox="1"/>
          <p:nvPr/>
        </p:nvSpPr>
        <p:spPr>
          <a:xfrm>
            <a:off x="2667000" y="2209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27" name="TextBox 1026"/>
          <p:cNvSpPr txBox="1"/>
          <p:nvPr/>
        </p:nvSpPr>
        <p:spPr>
          <a:xfrm>
            <a:off x="2819400" y="2362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28" name="TextBox 1027"/>
          <p:cNvSpPr txBox="1"/>
          <p:nvPr/>
        </p:nvSpPr>
        <p:spPr>
          <a:xfrm>
            <a:off x="29718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29" name="TextBox 1028"/>
          <p:cNvSpPr txBox="1"/>
          <p:nvPr/>
        </p:nvSpPr>
        <p:spPr>
          <a:xfrm>
            <a:off x="2667000" y="2209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30" name="TextBox 1029"/>
          <p:cNvSpPr txBox="1"/>
          <p:nvPr/>
        </p:nvSpPr>
        <p:spPr>
          <a:xfrm>
            <a:off x="2819400" y="2362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31" name="TextBox 1030"/>
          <p:cNvSpPr txBox="1"/>
          <p:nvPr/>
        </p:nvSpPr>
        <p:spPr>
          <a:xfrm>
            <a:off x="29718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32" name="TextBox 1031"/>
          <p:cNvSpPr txBox="1"/>
          <p:nvPr/>
        </p:nvSpPr>
        <p:spPr>
          <a:xfrm>
            <a:off x="2819400" y="2133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33" name="TextBox 1032"/>
          <p:cNvSpPr txBox="1"/>
          <p:nvPr/>
        </p:nvSpPr>
        <p:spPr>
          <a:xfrm>
            <a:off x="2971800" y="2286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34" name="TextBox 1033"/>
          <p:cNvSpPr txBox="1"/>
          <p:nvPr/>
        </p:nvSpPr>
        <p:spPr>
          <a:xfrm>
            <a:off x="1981200" y="2362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35" name="TextBox 1034"/>
          <p:cNvSpPr txBox="1"/>
          <p:nvPr/>
        </p:nvSpPr>
        <p:spPr>
          <a:xfrm>
            <a:off x="21336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36" name="TextBox 1035"/>
          <p:cNvSpPr txBox="1"/>
          <p:nvPr/>
        </p:nvSpPr>
        <p:spPr>
          <a:xfrm>
            <a:off x="22860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37" name="TextBox 1036"/>
          <p:cNvSpPr txBox="1"/>
          <p:nvPr/>
        </p:nvSpPr>
        <p:spPr>
          <a:xfrm>
            <a:off x="24384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38" name="TextBox 1037"/>
          <p:cNvSpPr txBox="1"/>
          <p:nvPr/>
        </p:nvSpPr>
        <p:spPr>
          <a:xfrm>
            <a:off x="25908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39" name="TextBox 1038"/>
          <p:cNvSpPr txBox="1"/>
          <p:nvPr/>
        </p:nvSpPr>
        <p:spPr>
          <a:xfrm>
            <a:off x="27432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40" name="TextBox 1039"/>
          <p:cNvSpPr txBox="1"/>
          <p:nvPr/>
        </p:nvSpPr>
        <p:spPr>
          <a:xfrm>
            <a:off x="28956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41" name="TextBox 1040"/>
          <p:cNvSpPr txBox="1"/>
          <p:nvPr/>
        </p:nvSpPr>
        <p:spPr>
          <a:xfrm>
            <a:off x="30480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42" name="TextBox 1041"/>
          <p:cNvSpPr txBox="1"/>
          <p:nvPr/>
        </p:nvSpPr>
        <p:spPr>
          <a:xfrm>
            <a:off x="19812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43" name="TextBox 1042"/>
          <p:cNvSpPr txBox="1"/>
          <p:nvPr/>
        </p:nvSpPr>
        <p:spPr>
          <a:xfrm>
            <a:off x="21336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44" name="TextBox 1043"/>
          <p:cNvSpPr txBox="1"/>
          <p:nvPr/>
        </p:nvSpPr>
        <p:spPr>
          <a:xfrm>
            <a:off x="22860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45" name="TextBox 1044"/>
          <p:cNvSpPr txBox="1"/>
          <p:nvPr/>
        </p:nvSpPr>
        <p:spPr>
          <a:xfrm>
            <a:off x="24384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46" name="TextBox 1045"/>
          <p:cNvSpPr txBox="1"/>
          <p:nvPr/>
        </p:nvSpPr>
        <p:spPr>
          <a:xfrm>
            <a:off x="25908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47" name="TextBox 1046"/>
          <p:cNvSpPr txBox="1"/>
          <p:nvPr/>
        </p:nvSpPr>
        <p:spPr>
          <a:xfrm>
            <a:off x="27432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48" name="TextBox 1047"/>
          <p:cNvSpPr txBox="1"/>
          <p:nvPr/>
        </p:nvSpPr>
        <p:spPr>
          <a:xfrm>
            <a:off x="28956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49" name="TextBox 1048"/>
          <p:cNvSpPr txBox="1"/>
          <p:nvPr/>
        </p:nvSpPr>
        <p:spPr>
          <a:xfrm>
            <a:off x="30480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50" name="TextBox 1049"/>
          <p:cNvSpPr txBox="1"/>
          <p:nvPr/>
        </p:nvSpPr>
        <p:spPr>
          <a:xfrm>
            <a:off x="2286000" y="2133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51" name="TextBox 1050"/>
          <p:cNvSpPr txBox="1"/>
          <p:nvPr/>
        </p:nvSpPr>
        <p:spPr>
          <a:xfrm>
            <a:off x="2438400" y="2286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52" name="TextBox 1051"/>
          <p:cNvSpPr txBox="1"/>
          <p:nvPr/>
        </p:nvSpPr>
        <p:spPr>
          <a:xfrm>
            <a:off x="25908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53" name="TextBox 1052"/>
          <p:cNvSpPr txBox="1"/>
          <p:nvPr/>
        </p:nvSpPr>
        <p:spPr>
          <a:xfrm>
            <a:off x="27432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54" name="TextBox 1053"/>
          <p:cNvSpPr txBox="1"/>
          <p:nvPr/>
        </p:nvSpPr>
        <p:spPr>
          <a:xfrm>
            <a:off x="28956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55" name="TextBox 1054"/>
          <p:cNvSpPr txBox="1"/>
          <p:nvPr/>
        </p:nvSpPr>
        <p:spPr>
          <a:xfrm>
            <a:off x="30480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56" name="TextBox 1055"/>
          <p:cNvSpPr txBox="1"/>
          <p:nvPr/>
        </p:nvSpPr>
        <p:spPr>
          <a:xfrm>
            <a:off x="19812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57" name="TextBox 1056"/>
          <p:cNvSpPr txBox="1"/>
          <p:nvPr/>
        </p:nvSpPr>
        <p:spPr>
          <a:xfrm>
            <a:off x="21336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58" name="TextBox 1057"/>
          <p:cNvSpPr txBox="1"/>
          <p:nvPr/>
        </p:nvSpPr>
        <p:spPr>
          <a:xfrm>
            <a:off x="22860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59" name="TextBox 1058"/>
          <p:cNvSpPr txBox="1"/>
          <p:nvPr/>
        </p:nvSpPr>
        <p:spPr>
          <a:xfrm>
            <a:off x="24384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60" name="TextBox 1059"/>
          <p:cNvSpPr txBox="1"/>
          <p:nvPr/>
        </p:nvSpPr>
        <p:spPr>
          <a:xfrm>
            <a:off x="25908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61" name="TextBox 1060"/>
          <p:cNvSpPr txBox="1"/>
          <p:nvPr/>
        </p:nvSpPr>
        <p:spPr>
          <a:xfrm>
            <a:off x="27432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62" name="TextBox 1061"/>
          <p:cNvSpPr txBox="1"/>
          <p:nvPr/>
        </p:nvSpPr>
        <p:spPr>
          <a:xfrm>
            <a:off x="28956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63" name="TextBox 1062"/>
          <p:cNvSpPr txBox="1"/>
          <p:nvPr/>
        </p:nvSpPr>
        <p:spPr>
          <a:xfrm>
            <a:off x="30480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64" name="TextBox 1063"/>
          <p:cNvSpPr txBox="1"/>
          <p:nvPr/>
        </p:nvSpPr>
        <p:spPr>
          <a:xfrm>
            <a:off x="19812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65" name="TextBox 1064"/>
          <p:cNvSpPr txBox="1"/>
          <p:nvPr/>
        </p:nvSpPr>
        <p:spPr>
          <a:xfrm>
            <a:off x="21336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66" name="TextBox 1065"/>
          <p:cNvSpPr txBox="1"/>
          <p:nvPr/>
        </p:nvSpPr>
        <p:spPr>
          <a:xfrm>
            <a:off x="22860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67" name="TextBox 1066"/>
          <p:cNvSpPr txBox="1"/>
          <p:nvPr/>
        </p:nvSpPr>
        <p:spPr>
          <a:xfrm>
            <a:off x="24384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68" name="TextBox 1067"/>
          <p:cNvSpPr txBox="1"/>
          <p:nvPr/>
        </p:nvSpPr>
        <p:spPr>
          <a:xfrm>
            <a:off x="25908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69" name="TextBox 1068"/>
          <p:cNvSpPr txBox="1"/>
          <p:nvPr/>
        </p:nvSpPr>
        <p:spPr>
          <a:xfrm>
            <a:off x="27432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70" name="TextBox 1069"/>
          <p:cNvSpPr txBox="1"/>
          <p:nvPr/>
        </p:nvSpPr>
        <p:spPr>
          <a:xfrm>
            <a:off x="28956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71" name="TextBox 1070"/>
          <p:cNvSpPr txBox="1"/>
          <p:nvPr/>
        </p:nvSpPr>
        <p:spPr>
          <a:xfrm>
            <a:off x="30480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72" name="TextBox 1071"/>
          <p:cNvSpPr txBox="1"/>
          <p:nvPr/>
        </p:nvSpPr>
        <p:spPr>
          <a:xfrm>
            <a:off x="22098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73" name="TextBox 1072"/>
          <p:cNvSpPr txBox="1"/>
          <p:nvPr/>
        </p:nvSpPr>
        <p:spPr>
          <a:xfrm>
            <a:off x="23622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74" name="TextBox 1073"/>
          <p:cNvSpPr txBox="1"/>
          <p:nvPr/>
        </p:nvSpPr>
        <p:spPr>
          <a:xfrm>
            <a:off x="25146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75" name="TextBox 1074"/>
          <p:cNvSpPr txBox="1"/>
          <p:nvPr/>
        </p:nvSpPr>
        <p:spPr>
          <a:xfrm>
            <a:off x="26670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76" name="TextBox 1075"/>
          <p:cNvSpPr txBox="1"/>
          <p:nvPr/>
        </p:nvSpPr>
        <p:spPr>
          <a:xfrm>
            <a:off x="28194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77" name="TextBox 1076"/>
          <p:cNvSpPr txBox="1"/>
          <p:nvPr/>
        </p:nvSpPr>
        <p:spPr>
          <a:xfrm>
            <a:off x="29718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78" name="TextBox 1077"/>
          <p:cNvSpPr txBox="1"/>
          <p:nvPr/>
        </p:nvSpPr>
        <p:spPr>
          <a:xfrm>
            <a:off x="22098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79" name="TextBox 1078"/>
          <p:cNvSpPr txBox="1"/>
          <p:nvPr/>
        </p:nvSpPr>
        <p:spPr>
          <a:xfrm>
            <a:off x="23622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80" name="TextBox 1079"/>
          <p:cNvSpPr txBox="1"/>
          <p:nvPr/>
        </p:nvSpPr>
        <p:spPr>
          <a:xfrm>
            <a:off x="25146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81" name="TextBox 1080"/>
          <p:cNvSpPr txBox="1"/>
          <p:nvPr/>
        </p:nvSpPr>
        <p:spPr>
          <a:xfrm>
            <a:off x="26670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82" name="TextBox 1081"/>
          <p:cNvSpPr txBox="1"/>
          <p:nvPr/>
        </p:nvSpPr>
        <p:spPr>
          <a:xfrm>
            <a:off x="28194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83" name="TextBox 1082"/>
          <p:cNvSpPr txBox="1"/>
          <p:nvPr/>
        </p:nvSpPr>
        <p:spPr>
          <a:xfrm>
            <a:off x="29718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84" name="TextBox 1083"/>
          <p:cNvSpPr txBox="1"/>
          <p:nvPr/>
        </p:nvSpPr>
        <p:spPr>
          <a:xfrm>
            <a:off x="2362200" y="2133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85" name="TextBox 1084"/>
          <p:cNvSpPr txBox="1"/>
          <p:nvPr/>
        </p:nvSpPr>
        <p:spPr>
          <a:xfrm>
            <a:off x="2514600" y="2286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86" name="TextBox 1085"/>
          <p:cNvSpPr txBox="1"/>
          <p:nvPr/>
        </p:nvSpPr>
        <p:spPr>
          <a:xfrm>
            <a:off x="26670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87" name="TextBox 1086"/>
          <p:cNvSpPr txBox="1"/>
          <p:nvPr/>
        </p:nvSpPr>
        <p:spPr>
          <a:xfrm>
            <a:off x="28194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88" name="TextBox 1087"/>
          <p:cNvSpPr txBox="1"/>
          <p:nvPr/>
        </p:nvSpPr>
        <p:spPr>
          <a:xfrm>
            <a:off x="29718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89" name="TextBox 1088"/>
          <p:cNvSpPr txBox="1"/>
          <p:nvPr/>
        </p:nvSpPr>
        <p:spPr>
          <a:xfrm>
            <a:off x="22098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90" name="TextBox 1089"/>
          <p:cNvSpPr txBox="1"/>
          <p:nvPr/>
        </p:nvSpPr>
        <p:spPr>
          <a:xfrm>
            <a:off x="23622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91" name="TextBox 1090"/>
          <p:cNvSpPr txBox="1"/>
          <p:nvPr/>
        </p:nvSpPr>
        <p:spPr>
          <a:xfrm>
            <a:off x="25146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92" name="TextBox 1091"/>
          <p:cNvSpPr txBox="1"/>
          <p:nvPr/>
        </p:nvSpPr>
        <p:spPr>
          <a:xfrm>
            <a:off x="26670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93" name="TextBox 1092"/>
          <p:cNvSpPr txBox="1"/>
          <p:nvPr/>
        </p:nvSpPr>
        <p:spPr>
          <a:xfrm>
            <a:off x="28194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94" name="TextBox 1093"/>
          <p:cNvSpPr txBox="1"/>
          <p:nvPr/>
        </p:nvSpPr>
        <p:spPr>
          <a:xfrm>
            <a:off x="29718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95" name="TextBox 1094"/>
          <p:cNvSpPr txBox="1"/>
          <p:nvPr/>
        </p:nvSpPr>
        <p:spPr>
          <a:xfrm>
            <a:off x="22098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96" name="TextBox 1095"/>
          <p:cNvSpPr txBox="1"/>
          <p:nvPr/>
        </p:nvSpPr>
        <p:spPr>
          <a:xfrm>
            <a:off x="23622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97" name="TextBox 1096"/>
          <p:cNvSpPr txBox="1"/>
          <p:nvPr/>
        </p:nvSpPr>
        <p:spPr>
          <a:xfrm>
            <a:off x="25146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98" name="TextBox 1097"/>
          <p:cNvSpPr txBox="1"/>
          <p:nvPr/>
        </p:nvSpPr>
        <p:spPr>
          <a:xfrm>
            <a:off x="26670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99" name="TextBox 1098"/>
          <p:cNvSpPr txBox="1"/>
          <p:nvPr/>
        </p:nvSpPr>
        <p:spPr>
          <a:xfrm>
            <a:off x="28194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00" name="TextBox 1099"/>
          <p:cNvSpPr txBox="1"/>
          <p:nvPr/>
        </p:nvSpPr>
        <p:spPr>
          <a:xfrm>
            <a:off x="29718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01" name="TextBox 1100"/>
          <p:cNvSpPr txBox="1"/>
          <p:nvPr/>
        </p:nvSpPr>
        <p:spPr>
          <a:xfrm>
            <a:off x="2286000" y="2286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02" name="TextBox 1101"/>
          <p:cNvSpPr txBox="1"/>
          <p:nvPr/>
        </p:nvSpPr>
        <p:spPr>
          <a:xfrm>
            <a:off x="24384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03" name="TextBox 1102"/>
          <p:cNvSpPr txBox="1"/>
          <p:nvPr/>
        </p:nvSpPr>
        <p:spPr>
          <a:xfrm>
            <a:off x="25908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04" name="TextBox 1103"/>
          <p:cNvSpPr txBox="1"/>
          <p:nvPr/>
        </p:nvSpPr>
        <p:spPr>
          <a:xfrm>
            <a:off x="27432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05" name="TextBox 1104"/>
          <p:cNvSpPr txBox="1"/>
          <p:nvPr/>
        </p:nvSpPr>
        <p:spPr>
          <a:xfrm>
            <a:off x="28956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06" name="TextBox 1105"/>
          <p:cNvSpPr txBox="1"/>
          <p:nvPr/>
        </p:nvSpPr>
        <p:spPr>
          <a:xfrm>
            <a:off x="30480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07" name="TextBox 1106"/>
          <p:cNvSpPr txBox="1"/>
          <p:nvPr/>
        </p:nvSpPr>
        <p:spPr>
          <a:xfrm>
            <a:off x="22860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08" name="TextBox 1107"/>
          <p:cNvSpPr txBox="1"/>
          <p:nvPr/>
        </p:nvSpPr>
        <p:spPr>
          <a:xfrm>
            <a:off x="24384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09" name="TextBox 1108"/>
          <p:cNvSpPr txBox="1"/>
          <p:nvPr/>
        </p:nvSpPr>
        <p:spPr>
          <a:xfrm>
            <a:off x="25908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10" name="TextBox 1109"/>
          <p:cNvSpPr txBox="1"/>
          <p:nvPr/>
        </p:nvSpPr>
        <p:spPr>
          <a:xfrm>
            <a:off x="27432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11" name="TextBox 1110"/>
          <p:cNvSpPr txBox="1"/>
          <p:nvPr/>
        </p:nvSpPr>
        <p:spPr>
          <a:xfrm>
            <a:off x="28956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12" name="TextBox 1111"/>
          <p:cNvSpPr txBox="1"/>
          <p:nvPr/>
        </p:nvSpPr>
        <p:spPr>
          <a:xfrm>
            <a:off x="30480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13" name="TextBox 1112"/>
          <p:cNvSpPr txBox="1"/>
          <p:nvPr/>
        </p:nvSpPr>
        <p:spPr>
          <a:xfrm>
            <a:off x="2743200" y="2209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14" name="TextBox 1113"/>
          <p:cNvSpPr txBox="1"/>
          <p:nvPr/>
        </p:nvSpPr>
        <p:spPr>
          <a:xfrm>
            <a:off x="2895600" y="2362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15" name="TextBox 1114"/>
          <p:cNvSpPr txBox="1"/>
          <p:nvPr/>
        </p:nvSpPr>
        <p:spPr>
          <a:xfrm>
            <a:off x="30480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16" name="TextBox 1115"/>
          <p:cNvSpPr txBox="1"/>
          <p:nvPr/>
        </p:nvSpPr>
        <p:spPr>
          <a:xfrm>
            <a:off x="22860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17" name="TextBox 1116"/>
          <p:cNvSpPr txBox="1"/>
          <p:nvPr/>
        </p:nvSpPr>
        <p:spPr>
          <a:xfrm>
            <a:off x="24384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18" name="TextBox 1117"/>
          <p:cNvSpPr txBox="1"/>
          <p:nvPr/>
        </p:nvSpPr>
        <p:spPr>
          <a:xfrm>
            <a:off x="25908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19" name="TextBox 1118"/>
          <p:cNvSpPr txBox="1"/>
          <p:nvPr/>
        </p:nvSpPr>
        <p:spPr>
          <a:xfrm>
            <a:off x="27432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20" name="TextBox 1119"/>
          <p:cNvSpPr txBox="1"/>
          <p:nvPr/>
        </p:nvSpPr>
        <p:spPr>
          <a:xfrm>
            <a:off x="28956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21" name="TextBox 1120"/>
          <p:cNvSpPr txBox="1"/>
          <p:nvPr/>
        </p:nvSpPr>
        <p:spPr>
          <a:xfrm>
            <a:off x="30480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22" name="TextBox 1121"/>
          <p:cNvSpPr txBox="1"/>
          <p:nvPr/>
        </p:nvSpPr>
        <p:spPr>
          <a:xfrm>
            <a:off x="22860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23" name="TextBox 1122"/>
          <p:cNvSpPr txBox="1"/>
          <p:nvPr/>
        </p:nvSpPr>
        <p:spPr>
          <a:xfrm>
            <a:off x="24384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24" name="TextBox 1123"/>
          <p:cNvSpPr txBox="1"/>
          <p:nvPr/>
        </p:nvSpPr>
        <p:spPr>
          <a:xfrm>
            <a:off x="25908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25" name="TextBox 1124"/>
          <p:cNvSpPr txBox="1"/>
          <p:nvPr/>
        </p:nvSpPr>
        <p:spPr>
          <a:xfrm>
            <a:off x="27432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26" name="TextBox 1125"/>
          <p:cNvSpPr txBox="1"/>
          <p:nvPr/>
        </p:nvSpPr>
        <p:spPr>
          <a:xfrm>
            <a:off x="28956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27" name="TextBox 1126"/>
          <p:cNvSpPr txBox="1"/>
          <p:nvPr/>
        </p:nvSpPr>
        <p:spPr>
          <a:xfrm>
            <a:off x="30480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28" name="TextBox 1127"/>
          <p:cNvSpPr txBox="1"/>
          <p:nvPr/>
        </p:nvSpPr>
        <p:spPr>
          <a:xfrm>
            <a:off x="16764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29" name="TextBox 1128"/>
          <p:cNvSpPr txBox="1"/>
          <p:nvPr/>
        </p:nvSpPr>
        <p:spPr>
          <a:xfrm>
            <a:off x="18288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30" name="TextBox 1129"/>
          <p:cNvSpPr txBox="1"/>
          <p:nvPr/>
        </p:nvSpPr>
        <p:spPr>
          <a:xfrm>
            <a:off x="19812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31" name="TextBox 1130"/>
          <p:cNvSpPr txBox="1"/>
          <p:nvPr/>
        </p:nvSpPr>
        <p:spPr>
          <a:xfrm>
            <a:off x="21336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32" name="TextBox 1131"/>
          <p:cNvSpPr txBox="1"/>
          <p:nvPr/>
        </p:nvSpPr>
        <p:spPr>
          <a:xfrm>
            <a:off x="22860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33" name="TextBox 1132"/>
          <p:cNvSpPr txBox="1"/>
          <p:nvPr/>
        </p:nvSpPr>
        <p:spPr>
          <a:xfrm>
            <a:off x="24384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34" name="TextBox 1133"/>
          <p:cNvSpPr txBox="1"/>
          <p:nvPr/>
        </p:nvSpPr>
        <p:spPr>
          <a:xfrm>
            <a:off x="25908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35" name="TextBox 1134"/>
          <p:cNvSpPr txBox="1"/>
          <p:nvPr/>
        </p:nvSpPr>
        <p:spPr>
          <a:xfrm>
            <a:off x="27432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36" name="TextBox 1135"/>
          <p:cNvSpPr txBox="1"/>
          <p:nvPr/>
        </p:nvSpPr>
        <p:spPr>
          <a:xfrm>
            <a:off x="28956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37" name="TextBox 1136"/>
          <p:cNvSpPr txBox="1"/>
          <p:nvPr/>
        </p:nvSpPr>
        <p:spPr>
          <a:xfrm>
            <a:off x="30480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38" name="TextBox 1137"/>
          <p:cNvSpPr txBox="1"/>
          <p:nvPr/>
        </p:nvSpPr>
        <p:spPr>
          <a:xfrm>
            <a:off x="16764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39" name="TextBox 1138"/>
          <p:cNvSpPr txBox="1"/>
          <p:nvPr/>
        </p:nvSpPr>
        <p:spPr>
          <a:xfrm>
            <a:off x="18288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40" name="TextBox 1139"/>
          <p:cNvSpPr txBox="1"/>
          <p:nvPr/>
        </p:nvSpPr>
        <p:spPr>
          <a:xfrm>
            <a:off x="19812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41" name="TextBox 1140"/>
          <p:cNvSpPr txBox="1"/>
          <p:nvPr/>
        </p:nvSpPr>
        <p:spPr>
          <a:xfrm>
            <a:off x="21336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42" name="TextBox 1141"/>
          <p:cNvSpPr txBox="1"/>
          <p:nvPr/>
        </p:nvSpPr>
        <p:spPr>
          <a:xfrm>
            <a:off x="22860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43" name="TextBox 1142"/>
          <p:cNvSpPr txBox="1"/>
          <p:nvPr/>
        </p:nvSpPr>
        <p:spPr>
          <a:xfrm>
            <a:off x="24384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44" name="TextBox 1143"/>
          <p:cNvSpPr txBox="1"/>
          <p:nvPr/>
        </p:nvSpPr>
        <p:spPr>
          <a:xfrm>
            <a:off x="25908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45" name="TextBox 1144"/>
          <p:cNvSpPr txBox="1"/>
          <p:nvPr/>
        </p:nvSpPr>
        <p:spPr>
          <a:xfrm>
            <a:off x="1981200" y="2209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46" name="TextBox 1145"/>
          <p:cNvSpPr txBox="1"/>
          <p:nvPr/>
        </p:nvSpPr>
        <p:spPr>
          <a:xfrm>
            <a:off x="2133600" y="2362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47" name="TextBox 1146"/>
          <p:cNvSpPr txBox="1"/>
          <p:nvPr/>
        </p:nvSpPr>
        <p:spPr>
          <a:xfrm>
            <a:off x="22860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48" name="TextBox 1147"/>
          <p:cNvSpPr txBox="1"/>
          <p:nvPr/>
        </p:nvSpPr>
        <p:spPr>
          <a:xfrm>
            <a:off x="24384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49" name="TextBox 1148"/>
          <p:cNvSpPr txBox="1"/>
          <p:nvPr/>
        </p:nvSpPr>
        <p:spPr>
          <a:xfrm>
            <a:off x="25908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50" name="TextBox 1149"/>
          <p:cNvSpPr txBox="1"/>
          <p:nvPr/>
        </p:nvSpPr>
        <p:spPr>
          <a:xfrm>
            <a:off x="27432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51" name="TextBox 1150"/>
          <p:cNvSpPr txBox="1"/>
          <p:nvPr/>
        </p:nvSpPr>
        <p:spPr>
          <a:xfrm>
            <a:off x="28956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52" name="TextBox 1151"/>
          <p:cNvSpPr txBox="1"/>
          <p:nvPr/>
        </p:nvSpPr>
        <p:spPr>
          <a:xfrm>
            <a:off x="30480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53" name="TextBox 1152"/>
          <p:cNvSpPr txBox="1"/>
          <p:nvPr/>
        </p:nvSpPr>
        <p:spPr>
          <a:xfrm>
            <a:off x="16764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54" name="TextBox 1153"/>
          <p:cNvSpPr txBox="1"/>
          <p:nvPr/>
        </p:nvSpPr>
        <p:spPr>
          <a:xfrm>
            <a:off x="18288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55" name="TextBox 1154"/>
          <p:cNvSpPr txBox="1"/>
          <p:nvPr/>
        </p:nvSpPr>
        <p:spPr>
          <a:xfrm>
            <a:off x="19812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56" name="TextBox 1155"/>
          <p:cNvSpPr txBox="1"/>
          <p:nvPr/>
        </p:nvSpPr>
        <p:spPr>
          <a:xfrm>
            <a:off x="21336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57" name="TextBox 1156"/>
          <p:cNvSpPr txBox="1"/>
          <p:nvPr/>
        </p:nvSpPr>
        <p:spPr>
          <a:xfrm>
            <a:off x="22860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58" name="TextBox 1157"/>
          <p:cNvSpPr txBox="1"/>
          <p:nvPr/>
        </p:nvSpPr>
        <p:spPr>
          <a:xfrm>
            <a:off x="24384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59" name="TextBox 1158"/>
          <p:cNvSpPr txBox="1"/>
          <p:nvPr/>
        </p:nvSpPr>
        <p:spPr>
          <a:xfrm>
            <a:off x="25908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60" name="TextBox 1159"/>
          <p:cNvSpPr txBox="1"/>
          <p:nvPr/>
        </p:nvSpPr>
        <p:spPr>
          <a:xfrm>
            <a:off x="16764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61" name="TextBox 1160"/>
          <p:cNvSpPr txBox="1"/>
          <p:nvPr/>
        </p:nvSpPr>
        <p:spPr>
          <a:xfrm>
            <a:off x="18288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62" name="TextBox 1161"/>
          <p:cNvSpPr txBox="1"/>
          <p:nvPr/>
        </p:nvSpPr>
        <p:spPr>
          <a:xfrm>
            <a:off x="19812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63" name="TextBox 1162"/>
          <p:cNvSpPr txBox="1"/>
          <p:nvPr/>
        </p:nvSpPr>
        <p:spPr>
          <a:xfrm>
            <a:off x="21336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64" name="TextBox 1163"/>
          <p:cNvSpPr txBox="1"/>
          <p:nvPr/>
        </p:nvSpPr>
        <p:spPr>
          <a:xfrm>
            <a:off x="22860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65" name="TextBox 1164"/>
          <p:cNvSpPr txBox="1"/>
          <p:nvPr/>
        </p:nvSpPr>
        <p:spPr>
          <a:xfrm>
            <a:off x="24384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66" name="TextBox 1165"/>
          <p:cNvSpPr txBox="1"/>
          <p:nvPr/>
        </p:nvSpPr>
        <p:spPr>
          <a:xfrm>
            <a:off x="25908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67" name="TextBox 1166"/>
          <p:cNvSpPr txBox="1"/>
          <p:nvPr/>
        </p:nvSpPr>
        <p:spPr>
          <a:xfrm>
            <a:off x="27432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68" name="TextBox 1167"/>
          <p:cNvSpPr txBox="1"/>
          <p:nvPr/>
        </p:nvSpPr>
        <p:spPr>
          <a:xfrm>
            <a:off x="28956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69" name="TextBox 1168"/>
          <p:cNvSpPr txBox="1"/>
          <p:nvPr/>
        </p:nvSpPr>
        <p:spPr>
          <a:xfrm>
            <a:off x="1676400" y="2133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70" name="TextBox 1169"/>
          <p:cNvSpPr txBox="1"/>
          <p:nvPr/>
        </p:nvSpPr>
        <p:spPr>
          <a:xfrm>
            <a:off x="1828800" y="2286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71" name="TextBox 1170"/>
          <p:cNvSpPr txBox="1"/>
          <p:nvPr/>
        </p:nvSpPr>
        <p:spPr>
          <a:xfrm>
            <a:off x="19812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72" name="TextBox 1171"/>
          <p:cNvSpPr txBox="1"/>
          <p:nvPr/>
        </p:nvSpPr>
        <p:spPr>
          <a:xfrm>
            <a:off x="21336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73" name="TextBox 1172"/>
          <p:cNvSpPr txBox="1"/>
          <p:nvPr/>
        </p:nvSpPr>
        <p:spPr>
          <a:xfrm>
            <a:off x="22860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74" name="TextBox 1173"/>
          <p:cNvSpPr txBox="1"/>
          <p:nvPr/>
        </p:nvSpPr>
        <p:spPr>
          <a:xfrm>
            <a:off x="24384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75" name="TextBox 1174"/>
          <p:cNvSpPr txBox="1"/>
          <p:nvPr/>
        </p:nvSpPr>
        <p:spPr>
          <a:xfrm>
            <a:off x="25908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76" name="TextBox 1175"/>
          <p:cNvSpPr txBox="1"/>
          <p:nvPr/>
        </p:nvSpPr>
        <p:spPr>
          <a:xfrm>
            <a:off x="27432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77" name="TextBox 1176"/>
          <p:cNvSpPr txBox="1"/>
          <p:nvPr/>
        </p:nvSpPr>
        <p:spPr>
          <a:xfrm>
            <a:off x="28956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78" name="TextBox 1177"/>
          <p:cNvSpPr txBox="1"/>
          <p:nvPr/>
        </p:nvSpPr>
        <p:spPr>
          <a:xfrm>
            <a:off x="30480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79" name="TextBox 1178"/>
          <p:cNvSpPr txBox="1"/>
          <p:nvPr/>
        </p:nvSpPr>
        <p:spPr>
          <a:xfrm>
            <a:off x="16764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80" name="TextBox 1179"/>
          <p:cNvSpPr txBox="1"/>
          <p:nvPr/>
        </p:nvSpPr>
        <p:spPr>
          <a:xfrm>
            <a:off x="18288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81" name="TextBox 1180"/>
          <p:cNvSpPr txBox="1"/>
          <p:nvPr/>
        </p:nvSpPr>
        <p:spPr>
          <a:xfrm>
            <a:off x="19812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82" name="TextBox 1181"/>
          <p:cNvSpPr txBox="1"/>
          <p:nvPr/>
        </p:nvSpPr>
        <p:spPr>
          <a:xfrm>
            <a:off x="21336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83" name="TextBox 1182"/>
          <p:cNvSpPr txBox="1"/>
          <p:nvPr/>
        </p:nvSpPr>
        <p:spPr>
          <a:xfrm>
            <a:off x="22860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84" name="TextBox 1183"/>
          <p:cNvSpPr txBox="1"/>
          <p:nvPr/>
        </p:nvSpPr>
        <p:spPr>
          <a:xfrm>
            <a:off x="24384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85" name="TextBox 1184"/>
          <p:cNvSpPr txBox="1"/>
          <p:nvPr/>
        </p:nvSpPr>
        <p:spPr>
          <a:xfrm>
            <a:off x="25908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86" name="TextBox 1185"/>
          <p:cNvSpPr txBox="1"/>
          <p:nvPr/>
        </p:nvSpPr>
        <p:spPr>
          <a:xfrm>
            <a:off x="27432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87" name="TextBox 1186"/>
          <p:cNvSpPr txBox="1"/>
          <p:nvPr/>
        </p:nvSpPr>
        <p:spPr>
          <a:xfrm>
            <a:off x="28956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88" name="TextBox 1187"/>
          <p:cNvSpPr txBox="1"/>
          <p:nvPr/>
        </p:nvSpPr>
        <p:spPr>
          <a:xfrm>
            <a:off x="2286000" y="2209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89" name="TextBox 1188"/>
          <p:cNvSpPr txBox="1"/>
          <p:nvPr/>
        </p:nvSpPr>
        <p:spPr>
          <a:xfrm>
            <a:off x="2438400" y="2362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90" name="TextBox 1189"/>
          <p:cNvSpPr txBox="1"/>
          <p:nvPr/>
        </p:nvSpPr>
        <p:spPr>
          <a:xfrm>
            <a:off x="25908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91" name="TextBox 1190"/>
          <p:cNvSpPr txBox="1"/>
          <p:nvPr/>
        </p:nvSpPr>
        <p:spPr>
          <a:xfrm>
            <a:off x="27432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92" name="TextBox 1191"/>
          <p:cNvSpPr txBox="1"/>
          <p:nvPr/>
        </p:nvSpPr>
        <p:spPr>
          <a:xfrm>
            <a:off x="28956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93" name="TextBox 1192"/>
          <p:cNvSpPr txBox="1"/>
          <p:nvPr/>
        </p:nvSpPr>
        <p:spPr>
          <a:xfrm>
            <a:off x="30480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94" name="TextBox 1193"/>
          <p:cNvSpPr txBox="1"/>
          <p:nvPr/>
        </p:nvSpPr>
        <p:spPr>
          <a:xfrm>
            <a:off x="16764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95" name="TextBox 1194"/>
          <p:cNvSpPr txBox="1"/>
          <p:nvPr/>
        </p:nvSpPr>
        <p:spPr>
          <a:xfrm>
            <a:off x="18288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96" name="TextBox 1195"/>
          <p:cNvSpPr txBox="1"/>
          <p:nvPr/>
        </p:nvSpPr>
        <p:spPr>
          <a:xfrm>
            <a:off x="19812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97" name="TextBox 1196"/>
          <p:cNvSpPr txBox="1"/>
          <p:nvPr/>
        </p:nvSpPr>
        <p:spPr>
          <a:xfrm>
            <a:off x="21336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98" name="TextBox 1197"/>
          <p:cNvSpPr txBox="1"/>
          <p:nvPr/>
        </p:nvSpPr>
        <p:spPr>
          <a:xfrm>
            <a:off x="22860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199" name="TextBox 1198"/>
          <p:cNvSpPr txBox="1"/>
          <p:nvPr/>
        </p:nvSpPr>
        <p:spPr>
          <a:xfrm>
            <a:off x="24384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00" name="TextBox 1199"/>
          <p:cNvSpPr txBox="1"/>
          <p:nvPr/>
        </p:nvSpPr>
        <p:spPr>
          <a:xfrm>
            <a:off x="25908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01" name="TextBox 1200"/>
          <p:cNvSpPr txBox="1"/>
          <p:nvPr/>
        </p:nvSpPr>
        <p:spPr>
          <a:xfrm>
            <a:off x="27432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02" name="TextBox 1201"/>
          <p:cNvSpPr txBox="1"/>
          <p:nvPr/>
        </p:nvSpPr>
        <p:spPr>
          <a:xfrm>
            <a:off x="28956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03" name="TextBox 1202"/>
          <p:cNvSpPr txBox="1"/>
          <p:nvPr/>
        </p:nvSpPr>
        <p:spPr>
          <a:xfrm>
            <a:off x="1676400" y="2362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04" name="TextBox 1203"/>
          <p:cNvSpPr txBox="1"/>
          <p:nvPr/>
        </p:nvSpPr>
        <p:spPr>
          <a:xfrm>
            <a:off x="18288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05" name="TextBox 1204"/>
          <p:cNvSpPr txBox="1"/>
          <p:nvPr/>
        </p:nvSpPr>
        <p:spPr>
          <a:xfrm>
            <a:off x="19812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06" name="TextBox 1205"/>
          <p:cNvSpPr txBox="1"/>
          <p:nvPr/>
        </p:nvSpPr>
        <p:spPr>
          <a:xfrm>
            <a:off x="21336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07" name="TextBox 1206"/>
          <p:cNvSpPr txBox="1"/>
          <p:nvPr/>
        </p:nvSpPr>
        <p:spPr>
          <a:xfrm>
            <a:off x="22860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08" name="TextBox 1207"/>
          <p:cNvSpPr txBox="1"/>
          <p:nvPr/>
        </p:nvSpPr>
        <p:spPr>
          <a:xfrm>
            <a:off x="24384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09" name="TextBox 1208"/>
          <p:cNvSpPr txBox="1"/>
          <p:nvPr/>
        </p:nvSpPr>
        <p:spPr>
          <a:xfrm>
            <a:off x="25908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10" name="TextBox 1209"/>
          <p:cNvSpPr txBox="1"/>
          <p:nvPr/>
        </p:nvSpPr>
        <p:spPr>
          <a:xfrm>
            <a:off x="27432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11" name="TextBox 1210"/>
          <p:cNvSpPr txBox="1"/>
          <p:nvPr/>
        </p:nvSpPr>
        <p:spPr>
          <a:xfrm>
            <a:off x="28956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12" name="TextBox 1211"/>
          <p:cNvSpPr txBox="1"/>
          <p:nvPr/>
        </p:nvSpPr>
        <p:spPr>
          <a:xfrm>
            <a:off x="30480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13" name="TextBox 1212"/>
          <p:cNvSpPr txBox="1"/>
          <p:nvPr/>
        </p:nvSpPr>
        <p:spPr>
          <a:xfrm>
            <a:off x="1371600" y="4038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14" name="TextBox 1213"/>
          <p:cNvSpPr txBox="1"/>
          <p:nvPr/>
        </p:nvSpPr>
        <p:spPr>
          <a:xfrm>
            <a:off x="17526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15" name="TextBox 1214"/>
          <p:cNvSpPr txBox="1"/>
          <p:nvPr/>
        </p:nvSpPr>
        <p:spPr>
          <a:xfrm>
            <a:off x="16002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16" name="TextBox 1215"/>
          <p:cNvSpPr txBox="1"/>
          <p:nvPr/>
        </p:nvSpPr>
        <p:spPr>
          <a:xfrm>
            <a:off x="17526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17" name="TextBox 1216"/>
          <p:cNvSpPr txBox="1"/>
          <p:nvPr/>
        </p:nvSpPr>
        <p:spPr>
          <a:xfrm>
            <a:off x="19050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18" name="TextBox 1217"/>
          <p:cNvSpPr txBox="1"/>
          <p:nvPr/>
        </p:nvSpPr>
        <p:spPr>
          <a:xfrm>
            <a:off x="20574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19" name="TextBox 1218"/>
          <p:cNvSpPr txBox="1"/>
          <p:nvPr/>
        </p:nvSpPr>
        <p:spPr>
          <a:xfrm>
            <a:off x="22098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20" name="TextBox 1219"/>
          <p:cNvSpPr txBox="1"/>
          <p:nvPr/>
        </p:nvSpPr>
        <p:spPr>
          <a:xfrm>
            <a:off x="23622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21" name="TextBox 1220"/>
          <p:cNvSpPr txBox="1"/>
          <p:nvPr/>
        </p:nvSpPr>
        <p:spPr>
          <a:xfrm>
            <a:off x="25146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22" name="TextBox 1221"/>
          <p:cNvSpPr txBox="1"/>
          <p:nvPr/>
        </p:nvSpPr>
        <p:spPr>
          <a:xfrm>
            <a:off x="26670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23" name="TextBox 1222"/>
          <p:cNvSpPr txBox="1"/>
          <p:nvPr/>
        </p:nvSpPr>
        <p:spPr>
          <a:xfrm>
            <a:off x="28194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24" name="TextBox 1223"/>
          <p:cNvSpPr txBox="1"/>
          <p:nvPr/>
        </p:nvSpPr>
        <p:spPr>
          <a:xfrm>
            <a:off x="16002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25" name="TextBox 1224"/>
          <p:cNvSpPr txBox="1"/>
          <p:nvPr/>
        </p:nvSpPr>
        <p:spPr>
          <a:xfrm>
            <a:off x="17526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26" name="TextBox 1225"/>
          <p:cNvSpPr txBox="1"/>
          <p:nvPr/>
        </p:nvSpPr>
        <p:spPr>
          <a:xfrm>
            <a:off x="16002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27" name="TextBox 1226"/>
          <p:cNvSpPr txBox="1"/>
          <p:nvPr/>
        </p:nvSpPr>
        <p:spPr>
          <a:xfrm>
            <a:off x="17526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28" name="TextBox 1227"/>
          <p:cNvSpPr txBox="1"/>
          <p:nvPr/>
        </p:nvSpPr>
        <p:spPr>
          <a:xfrm>
            <a:off x="19050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29" name="TextBox 1228"/>
          <p:cNvSpPr txBox="1"/>
          <p:nvPr/>
        </p:nvSpPr>
        <p:spPr>
          <a:xfrm>
            <a:off x="20574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30" name="TextBox 1229"/>
          <p:cNvSpPr txBox="1"/>
          <p:nvPr/>
        </p:nvSpPr>
        <p:spPr>
          <a:xfrm>
            <a:off x="22098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31" name="TextBox 1230"/>
          <p:cNvSpPr txBox="1"/>
          <p:nvPr/>
        </p:nvSpPr>
        <p:spPr>
          <a:xfrm>
            <a:off x="23622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32" name="TextBox 1231"/>
          <p:cNvSpPr txBox="1"/>
          <p:nvPr/>
        </p:nvSpPr>
        <p:spPr>
          <a:xfrm>
            <a:off x="1600200" y="2133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33" name="TextBox 1232"/>
          <p:cNvSpPr txBox="1"/>
          <p:nvPr/>
        </p:nvSpPr>
        <p:spPr>
          <a:xfrm>
            <a:off x="1752600" y="2286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34" name="TextBox 1233"/>
          <p:cNvSpPr txBox="1"/>
          <p:nvPr/>
        </p:nvSpPr>
        <p:spPr>
          <a:xfrm>
            <a:off x="19050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35" name="TextBox 1234"/>
          <p:cNvSpPr txBox="1"/>
          <p:nvPr/>
        </p:nvSpPr>
        <p:spPr>
          <a:xfrm>
            <a:off x="20574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36" name="TextBox 1235"/>
          <p:cNvSpPr txBox="1"/>
          <p:nvPr/>
        </p:nvSpPr>
        <p:spPr>
          <a:xfrm>
            <a:off x="22098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37" name="TextBox 1236"/>
          <p:cNvSpPr txBox="1"/>
          <p:nvPr/>
        </p:nvSpPr>
        <p:spPr>
          <a:xfrm>
            <a:off x="23622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38" name="TextBox 1237"/>
          <p:cNvSpPr txBox="1"/>
          <p:nvPr/>
        </p:nvSpPr>
        <p:spPr>
          <a:xfrm>
            <a:off x="25146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39" name="TextBox 1238"/>
          <p:cNvSpPr txBox="1"/>
          <p:nvPr/>
        </p:nvSpPr>
        <p:spPr>
          <a:xfrm>
            <a:off x="26670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40" name="TextBox 1239"/>
          <p:cNvSpPr txBox="1"/>
          <p:nvPr/>
        </p:nvSpPr>
        <p:spPr>
          <a:xfrm>
            <a:off x="28194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41" name="TextBox 1240"/>
          <p:cNvSpPr txBox="1"/>
          <p:nvPr/>
        </p:nvSpPr>
        <p:spPr>
          <a:xfrm>
            <a:off x="29718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42" name="TextBox 1241"/>
          <p:cNvSpPr txBox="1"/>
          <p:nvPr/>
        </p:nvSpPr>
        <p:spPr>
          <a:xfrm>
            <a:off x="16002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43" name="TextBox 1242"/>
          <p:cNvSpPr txBox="1"/>
          <p:nvPr/>
        </p:nvSpPr>
        <p:spPr>
          <a:xfrm>
            <a:off x="17526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44" name="TextBox 1243"/>
          <p:cNvSpPr txBox="1"/>
          <p:nvPr/>
        </p:nvSpPr>
        <p:spPr>
          <a:xfrm>
            <a:off x="16002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45" name="TextBox 1244"/>
          <p:cNvSpPr txBox="1"/>
          <p:nvPr/>
        </p:nvSpPr>
        <p:spPr>
          <a:xfrm>
            <a:off x="17526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46" name="TextBox 1245"/>
          <p:cNvSpPr txBox="1"/>
          <p:nvPr/>
        </p:nvSpPr>
        <p:spPr>
          <a:xfrm>
            <a:off x="19050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47" name="TextBox 1246"/>
          <p:cNvSpPr txBox="1"/>
          <p:nvPr/>
        </p:nvSpPr>
        <p:spPr>
          <a:xfrm>
            <a:off x="20574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48" name="TextBox 1247"/>
          <p:cNvSpPr txBox="1"/>
          <p:nvPr/>
        </p:nvSpPr>
        <p:spPr>
          <a:xfrm>
            <a:off x="22098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49" name="TextBox 1248"/>
          <p:cNvSpPr txBox="1"/>
          <p:nvPr/>
        </p:nvSpPr>
        <p:spPr>
          <a:xfrm>
            <a:off x="23622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50" name="TextBox 1249"/>
          <p:cNvSpPr txBox="1"/>
          <p:nvPr/>
        </p:nvSpPr>
        <p:spPr>
          <a:xfrm>
            <a:off x="16002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51" name="TextBox 1250"/>
          <p:cNvSpPr txBox="1"/>
          <p:nvPr/>
        </p:nvSpPr>
        <p:spPr>
          <a:xfrm>
            <a:off x="17526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52" name="TextBox 1251"/>
          <p:cNvSpPr txBox="1"/>
          <p:nvPr/>
        </p:nvSpPr>
        <p:spPr>
          <a:xfrm>
            <a:off x="16002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53" name="TextBox 1252"/>
          <p:cNvSpPr txBox="1"/>
          <p:nvPr/>
        </p:nvSpPr>
        <p:spPr>
          <a:xfrm>
            <a:off x="17526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54" name="TextBox 1253"/>
          <p:cNvSpPr txBox="1"/>
          <p:nvPr/>
        </p:nvSpPr>
        <p:spPr>
          <a:xfrm>
            <a:off x="19050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55" name="TextBox 1254"/>
          <p:cNvSpPr txBox="1"/>
          <p:nvPr/>
        </p:nvSpPr>
        <p:spPr>
          <a:xfrm>
            <a:off x="20574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56" name="TextBox 1255"/>
          <p:cNvSpPr txBox="1"/>
          <p:nvPr/>
        </p:nvSpPr>
        <p:spPr>
          <a:xfrm>
            <a:off x="22098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57" name="TextBox 1256"/>
          <p:cNvSpPr txBox="1"/>
          <p:nvPr/>
        </p:nvSpPr>
        <p:spPr>
          <a:xfrm>
            <a:off x="23622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58" name="TextBox 1257"/>
          <p:cNvSpPr txBox="1"/>
          <p:nvPr/>
        </p:nvSpPr>
        <p:spPr>
          <a:xfrm>
            <a:off x="25146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59" name="TextBox 1258"/>
          <p:cNvSpPr txBox="1"/>
          <p:nvPr/>
        </p:nvSpPr>
        <p:spPr>
          <a:xfrm>
            <a:off x="1752600" y="2209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60" name="TextBox 1259"/>
          <p:cNvSpPr txBox="1"/>
          <p:nvPr/>
        </p:nvSpPr>
        <p:spPr>
          <a:xfrm>
            <a:off x="1905000" y="2362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61" name="TextBox 1260"/>
          <p:cNvSpPr txBox="1"/>
          <p:nvPr/>
        </p:nvSpPr>
        <p:spPr>
          <a:xfrm>
            <a:off x="20574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62" name="TextBox 1261"/>
          <p:cNvSpPr txBox="1"/>
          <p:nvPr/>
        </p:nvSpPr>
        <p:spPr>
          <a:xfrm>
            <a:off x="22098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63" name="TextBox 1262"/>
          <p:cNvSpPr txBox="1"/>
          <p:nvPr/>
        </p:nvSpPr>
        <p:spPr>
          <a:xfrm>
            <a:off x="23622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64" name="TextBox 1263"/>
          <p:cNvSpPr txBox="1"/>
          <p:nvPr/>
        </p:nvSpPr>
        <p:spPr>
          <a:xfrm>
            <a:off x="25146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65" name="TextBox 1264"/>
          <p:cNvSpPr txBox="1"/>
          <p:nvPr/>
        </p:nvSpPr>
        <p:spPr>
          <a:xfrm>
            <a:off x="26670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66" name="TextBox 1265"/>
          <p:cNvSpPr txBox="1"/>
          <p:nvPr/>
        </p:nvSpPr>
        <p:spPr>
          <a:xfrm>
            <a:off x="28194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67" name="TextBox 1266"/>
          <p:cNvSpPr txBox="1"/>
          <p:nvPr/>
        </p:nvSpPr>
        <p:spPr>
          <a:xfrm>
            <a:off x="29718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68" name="TextBox 1267"/>
          <p:cNvSpPr txBox="1"/>
          <p:nvPr/>
        </p:nvSpPr>
        <p:spPr>
          <a:xfrm>
            <a:off x="16002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69" name="TextBox 1268"/>
          <p:cNvSpPr txBox="1"/>
          <p:nvPr/>
        </p:nvSpPr>
        <p:spPr>
          <a:xfrm>
            <a:off x="17526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70" name="TextBox 1269"/>
          <p:cNvSpPr txBox="1"/>
          <p:nvPr/>
        </p:nvSpPr>
        <p:spPr>
          <a:xfrm>
            <a:off x="19050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71" name="TextBox 1270"/>
          <p:cNvSpPr txBox="1"/>
          <p:nvPr/>
        </p:nvSpPr>
        <p:spPr>
          <a:xfrm>
            <a:off x="20574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72" name="TextBox 1271"/>
          <p:cNvSpPr txBox="1"/>
          <p:nvPr/>
        </p:nvSpPr>
        <p:spPr>
          <a:xfrm>
            <a:off x="22098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73" name="TextBox 1272"/>
          <p:cNvSpPr txBox="1"/>
          <p:nvPr/>
        </p:nvSpPr>
        <p:spPr>
          <a:xfrm>
            <a:off x="23622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25146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75" name="TextBox 1274"/>
          <p:cNvSpPr txBox="1"/>
          <p:nvPr/>
        </p:nvSpPr>
        <p:spPr>
          <a:xfrm>
            <a:off x="26670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76" name="TextBox 1275"/>
          <p:cNvSpPr txBox="1"/>
          <p:nvPr/>
        </p:nvSpPr>
        <p:spPr>
          <a:xfrm>
            <a:off x="28194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77" name="TextBox 1276"/>
          <p:cNvSpPr txBox="1"/>
          <p:nvPr/>
        </p:nvSpPr>
        <p:spPr>
          <a:xfrm>
            <a:off x="2209800" y="2133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78" name="TextBox 1277"/>
          <p:cNvSpPr txBox="1"/>
          <p:nvPr/>
        </p:nvSpPr>
        <p:spPr>
          <a:xfrm>
            <a:off x="2362200" y="2286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79" name="TextBox 1278"/>
          <p:cNvSpPr txBox="1"/>
          <p:nvPr/>
        </p:nvSpPr>
        <p:spPr>
          <a:xfrm>
            <a:off x="25146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80" name="TextBox 1279"/>
          <p:cNvSpPr txBox="1"/>
          <p:nvPr/>
        </p:nvSpPr>
        <p:spPr>
          <a:xfrm>
            <a:off x="26670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81" name="TextBox 1280"/>
          <p:cNvSpPr txBox="1"/>
          <p:nvPr/>
        </p:nvSpPr>
        <p:spPr>
          <a:xfrm>
            <a:off x="28194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82" name="TextBox 1281"/>
          <p:cNvSpPr txBox="1"/>
          <p:nvPr/>
        </p:nvSpPr>
        <p:spPr>
          <a:xfrm>
            <a:off x="29718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83" name="TextBox 1282"/>
          <p:cNvSpPr txBox="1"/>
          <p:nvPr/>
        </p:nvSpPr>
        <p:spPr>
          <a:xfrm>
            <a:off x="16002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84" name="TextBox 1283"/>
          <p:cNvSpPr txBox="1"/>
          <p:nvPr/>
        </p:nvSpPr>
        <p:spPr>
          <a:xfrm>
            <a:off x="17526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85" name="TextBox 1284"/>
          <p:cNvSpPr txBox="1"/>
          <p:nvPr/>
        </p:nvSpPr>
        <p:spPr>
          <a:xfrm>
            <a:off x="19050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86" name="TextBox 1285"/>
          <p:cNvSpPr txBox="1"/>
          <p:nvPr/>
        </p:nvSpPr>
        <p:spPr>
          <a:xfrm>
            <a:off x="20574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87" name="TextBox 1286"/>
          <p:cNvSpPr txBox="1"/>
          <p:nvPr/>
        </p:nvSpPr>
        <p:spPr>
          <a:xfrm>
            <a:off x="22098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88" name="TextBox 1287"/>
          <p:cNvSpPr txBox="1"/>
          <p:nvPr/>
        </p:nvSpPr>
        <p:spPr>
          <a:xfrm>
            <a:off x="23622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89" name="TextBox 1288"/>
          <p:cNvSpPr txBox="1"/>
          <p:nvPr/>
        </p:nvSpPr>
        <p:spPr>
          <a:xfrm>
            <a:off x="25146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90" name="TextBox 1289"/>
          <p:cNvSpPr txBox="1"/>
          <p:nvPr/>
        </p:nvSpPr>
        <p:spPr>
          <a:xfrm>
            <a:off x="26670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91" name="TextBox 1290"/>
          <p:cNvSpPr txBox="1"/>
          <p:nvPr/>
        </p:nvSpPr>
        <p:spPr>
          <a:xfrm>
            <a:off x="28194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92" name="TextBox 1291"/>
          <p:cNvSpPr txBox="1"/>
          <p:nvPr/>
        </p:nvSpPr>
        <p:spPr>
          <a:xfrm>
            <a:off x="1600200" y="2286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93" name="TextBox 1292"/>
          <p:cNvSpPr txBox="1"/>
          <p:nvPr/>
        </p:nvSpPr>
        <p:spPr>
          <a:xfrm>
            <a:off x="17526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94" name="TextBox 1293"/>
          <p:cNvSpPr txBox="1"/>
          <p:nvPr/>
        </p:nvSpPr>
        <p:spPr>
          <a:xfrm>
            <a:off x="19050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95" name="TextBox 1294"/>
          <p:cNvSpPr txBox="1"/>
          <p:nvPr/>
        </p:nvSpPr>
        <p:spPr>
          <a:xfrm>
            <a:off x="20574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96" name="TextBox 1295"/>
          <p:cNvSpPr txBox="1"/>
          <p:nvPr/>
        </p:nvSpPr>
        <p:spPr>
          <a:xfrm>
            <a:off x="22098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97" name="TextBox 1296"/>
          <p:cNvSpPr txBox="1"/>
          <p:nvPr/>
        </p:nvSpPr>
        <p:spPr>
          <a:xfrm>
            <a:off x="23622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98" name="TextBox 1297"/>
          <p:cNvSpPr txBox="1"/>
          <p:nvPr/>
        </p:nvSpPr>
        <p:spPr>
          <a:xfrm>
            <a:off x="25146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99" name="TextBox 1298"/>
          <p:cNvSpPr txBox="1"/>
          <p:nvPr/>
        </p:nvSpPr>
        <p:spPr>
          <a:xfrm>
            <a:off x="26670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00" name="TextBox 1299"/>
          <p:cNvSpPr txBox="1"/>
          <p:nvPr/>
        </p:nvSpPr>
        <p:spPr>
          <a:xfrm>
            <a:off x="28194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01" name="TextBox 1300"/>
          <p:cNvSpPr txBox="1"/>
          <p:nvPr/>
        </p:nvSpPr>
        <p:spPr>
          <a:xfrm>
            <a:off x="29718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02" name="TextBox 1301"/>
          <p:cNvSpPr txBox="1"/>
          <p:nvPr/>
        </p:nvSpPr>
        <p:spPr>
          <a:xfrm>
            <a:off x="1676400" y="2209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03" name="TextBox 1302"/>
          <p:cNvSpPr txBox="1"/>
          <p:nvPr/>
        </p:nvSpPr>
        <p:spPr>
          <a:xfrm>
            <a:off x="1828800" y="2362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04" name="TextBox 1303"/>
          <p:cNvSpPr txBox="1"/>
          <p:nvPr/>
        </p:nvSpPr>
        <p:spPr>
          <a:xfrm>
            <a:off x="19812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05" name="TextBox 1304"/>
          <p:cNvSpPr txBox="1"/>
          <p:nvPr/>
        </p:nvSpPr>
        <p:spPr>
          <a:xfrm>
            <a:off x="21336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06" name="TextBox 1305"/>
          <p:cNvSpPr txBox="1"/>
          <p:nvPr/>
        </p:nvSpPr>
        <p:spPr>
          <a:xfrm>
            <a:off x="22860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07" name="TextBox 1306"/>
          <p:cNvSpPr txBox="1"/>
          <p:nvPr/>
        </p:nvSpPr>
        <p:spPr>
          <a:xfrm>
            <a:off x="24384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08" name="TextBox 1307"/>
          <p:cNvSpPr txBox="1"/>
          <p:nvPr/>
        </p:nvSpPr>
        <p:spPr>
          <a:xfrm>
            <a:off x="25908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09" name="TextBox 1308"/>
          <p:cNvSpPr txBox="1"/>
          <p:nvPr/>
        </p:nvSpPr>
        <p:spPr>
          <a:xfrm>
            <a:off x="27432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10" name="TextBox 1309"/>
          <p:cNvSpPr txBox="1"/>
          <p:nvPr/>
        </p:nvSpPr>
        <p:spPr>
          <a:xfrm>
            <a:off x="28956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11" name="TextBox 1310"/>
          <p:cNvSpPr txBox="1"/>
          <p:nvPr/>
        </p:nvSpPr>
        <p:spPr>
          <a:xfrm>
            <a:off x="30480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12" name="TextBox 1311"/>
          <p:cNvSpPr txBox="1"/>
          <p:nvPr/>
        </p:nvSpPr>
        <p:spPr>
          <a:xfrm>
            <a:off x="15240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13" name="TextBox 1312"/>
          <p:cNvSpPr txBox="1"/>
          <p:nvPr/>
        </p:nvSpPr>
        <p:spPr>
          <a:xfrm>
            <a:off x="16764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14" name="TextBox 1313"/>
          <p:cNvSpPr txBox="1"/>
          <p:nvPr/>
        </p:nvSpPr>
        <p:spPr>
          <a:xfrm>
            <a:off x="18288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15" name="TextBox 1314"/>
          <p:cNvSpPr txBox="1"/>
          <p:nvPr/>
        </p:nvSpPr>
        <p:spPr>
          <a:xfrm>
            <a:off x="19812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16" name="TextBox 1315"/>
          <p:cNvSpPr txBox="1"/>
          <p:nvPr/>
        </p:nvSpPr>
        <p:spPr>
          <a:xfrm>
            <a:off x="21336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17" name="TextBox 1316"/>
          <p:cNvSpPr txBox="1"/>
          <p:nvPr/>
        </p:nvSpPr>
        <p:spPr>
          <a:xfrm>
            <a:off x="22860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18" name="TextBox 1317"/>
          <p:cNvSpPr txBox="1"/>
          <p:nvPr/>
        </p:nvSpPr>
        <p:spPr>
          <a:xfrm>
            <a:off x="24384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19" name="TextBox 1318"/>
          <p:cNvSpPr txBox="1"/>
          <p:nvPr/>
        </p:nvSpPr>
        <p:spPr>
          <a:xfrm>
            <a:off x="25908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20" name="TextBox 1319"/>
          <p:cNvSpPr txBox="1"/>
          <p:nvPr/>
        </p:nvSpPr>
        <p:spPr>
          <a:xfrm>
            <a:off x="27432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21" name="TextBox 1320"/>
          <p:cNvSpPr txBox="1"/>
          <p:nvPr/>
        </p:nvSpPr>
        <p:spPr>
          <a:xfrm>
            <a:off x="2133600" y="2133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22" name="TextBox 1321"/>
          <p:cNvSpPr txBox="1"/>
          <p:nvPr/>
        </p:nvSpPr>
        <p:spPr>
          <a:xfrm>
            <a:off x="2286000" y="2286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23" name="TextBox 1322"/>
          <p:cNvSpPr txBox="1"/>
          <p:nvPr/>
        </p:nvSpPr>
        <p:spPr>
          <a:xfrm>
            <a:off x="24384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24" name="TextBox 1323"/>
          <p:cNvSpPr txBox="1"/>
          <p:nvPr/>
        </p:nvSpPr>
        <p:spPr>
          <a:xfrm>
            <a:off x="25908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25" name="TextBox 1324"/>
          <p:cNvSpPr txBox="1"/>
          <p:nvPr/>
        </p:nvSpPr>
        <p:spPr>
          <a:xfrm>
            <a:off x="27432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26" name="TextBox 1325"/>
          <p:cNvSpPr txBox="1"/>
          <p:nvPr/>
        </p:nvSpPr>
        <p:spPr>
          <a:xfrm>
            <a:off x="28956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27" name="TextBox 1326"/>
          <p:cNvSpPr txBox="1"/>
          <p:nvPr/>
        </p:nvSpPr>
        <p:spPr>
          <a:xfrm>
            <a:off x="30480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28" name="TextBox 1327"/>
          <p:cNvSpPr txBox="1"/>
          <p:nvPr/>
        </p:nvSpPr>
        <p:spPr>
          <a:xfrm>
            <a:off x="15240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29" name="TextBox 1328"/>
          <p:cNvSpPr txBox="1"/>
          <p:nvPr/>
        </p:nvSpPr>
        <p:spPr>
          <a:xfrm>
            <a:off x="16764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30" name="TextBox 1329"/>
          <p:cNvSpPr txBox="1"/>
          <p:nvPr/>
        </p:nvSpPr>
        <p:spPr>
          <a:xfrm>
            <a:off x="18288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31" name="TextBox 1330"/>
          <p:cNvSpPr txBox="1"/>
          <p:nvPr/>
        </p:nvSpPr>
        <p:spPr>
          <a:xfrm>
            <a:off x="19812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32" name="TextBox 1331"/>
          <p:cNvSpPr txBox="1"/>
          <p:nvPr/>
        </p:nvSpPr>
        <p:spPr>
          <a:xfrm>
            <a:off x="21336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33" name="TextBox 1332"/>
          <p:cNvSpPr txBox="1"/>
          <p:nvPr/>
        </p:nvSpPr>
        <p:spPr>
          <a:xfrm>
            <a:off x="22860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34" name="TextBox 1333"/>
          <p:cNvSpPr txBox="1"/>
          <p:nvPr/>
        </p:nvSpPr>
        <p:spPr>
          <a:xfrm>
            <a:off x="24384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35" name="TextBox 1334"/>
          <p:cNvSpPr txBox="1"/>
          <p:nvPr/>
        </p:nvSpPr>
        <p:spPr>
          <a:xfrm>
            <a:off x="25908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36" name="TextBox 1335"/>
          <p:cNvSpPr txBox="1"/>
          <p:nvPr/>
        </p:nvSpPr>
        <p:spPr>
          <a:xfrm>
            <a:off x="27432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37" name="TextBox 1336"/>
          <p:cNvSpPr txBox="1"/>
          <p:nvPr/>
        </p:nvSpPr>
        <p:spPr>
          <a:xfrm>
            <a:off x="1524000" y="2286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38" name="TextBox 1337"/>
          <p:cNvSpPr txBox="1"/>
          <p:nvPr/>
        </p:nvSpPr>
        <p:spPr>
          <a:xfrm>
            <a:off x="16764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39" name="TextBox 1338"/>
          <p:cNvSpPr txBox="1"/>
          <p:nvPr/>
        </p:nvSpPr>
        <p:spPr>
          <a:xfrm>
            <a:off x="18288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40" name="TextBox 1339"/>
          <p:cNvSpPr txBox="1"/>
          <p:nvPr/>
        </p:nvSpPr>
        <p:spPr>
          <a:xfrm>
            <a:off x="19812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41" name="TextBox 1340"/>
          <p:cNvSpPr txBox="1"/>
          <p:nvPr/>
        </p:nvSpPr>
        <p:spPr>
          <a:xfrm>
            <a:off x="21336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42" name="TextBox 1341"/>
          <p:cNvSpPr txBox="1"/>
          <p:nvPr/>
        </p:nvSpPr>
        <p:spPr>
          <a:xfrm>
            <a:off x="22860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43" name="TextBox 1342"/>
          <p:cNvSpPr txBox="1"/>
          <p:nvPr/>
        </p:nvSpPr>
        <p:spPr>
          <a:xfrm>
            <a:off x="24384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44" name="TextBox 1343"/>
          <p:cNvSpPr txBox="1"/>
          <p:nvPr/>
        </p:nvSpPr>
        <p:spPr>
          <a:xfrm>
            <a:off x="25908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45" name="TextBox 1344"/>
          <p:cNvSpPr txBox="1"/>
          <p:nvPr/>
        </p:nvSpPr>
        <p:spPr>
          <a:xfrm>
            <a:off x="27432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46" name="TextBox 1345"/>
          <p:cNvSpPr txBox="1"/>
          <p:nvPr/>
        </p:nvSpPr>
        <p:spPr>
          <a:xfrm>
            <a:off x="28956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47" name="TextBox 1346"/>
          <p:cNvSpPr txBox="1"/>
          <p:nvPr/>
        </p:nvSpPr>
        <p:spPr>
          <a:xfrm>
            <a:off x="2133600" y="2209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48" name="TextBox 1347"/>
          <p:cNvSpPr txBox="1"/>
          <p:nvPr/>
        </p:nvSpPr>
        <p:spPr>
          <a:xfrm>
            <a:off x="2286000" y="2362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49" name="TextBox 1348"/>
          <p:cNvSpPr txBox="1"/>
          <p:nvPr/>
        </p:nvSpPr>
        <p:spPr>
          <a:xfrm>
            <a:off x="24384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50" name="TextBox 1349"/>
          <p:cNvSpPr txBox="1"/>
          <p:nvPr/>
        </p:nvSpPr>
        <p:spPr>
          <a:xfrm>
            <a:off x="25908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51" name="TextBox 1350"/>
          <p:cNvSpPr txBox="1"/>
          <p:nvPr/>
        </p:nvSpPr>
        <p:spPr>
          <a:xfrm>
            <a:off x="27432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52" name="TextBox 1351"/>
          <p:cNvSpPr txBox="1"/>
          <p:nvPr/>
        </p:nvSpPr>
        <p:spPr>
          <a:xfrm>
            <a:off x="28956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53" name="TextBox 1352"/>
          <p:cNvSpPr txBox="1"/>
          <p:nvPr/>
        </p:nvSpPr>
        <p:spPr>
          <a:xfrm>
            <a:off x="30480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54" name="TextBox 1353"/>
          <p:cNvSpPr txBox="1"/>
          <p:nvPr/>
        </p:nvSpPr>
        <p:spPr>
          <a:xfrm>
            <a:off x="19812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55" name="TextBox 1354"/>
          <p:cNvSpPr txBox="1"/>
          <p:nvPr/>
        </p:nvSpPr>
        <p:spPr>
          <a:xfrm>
            <a:off x="21336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56" name="TextBox 1355"/>
          <p:cNvSpPr txBox="1"/>
          <p:nvPr/>
        </p:nvSpPr>
        <p:spPr>
          <a:xfrm>
            <a:off x="22860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57" name="TextBox 1356"/>
          <p:cNvSpPr txBox="1"/>
          <p:nvPr/>
        </p:nvSpPr>
        <p:spPr>
          <a:xfrm>
            <a:off x="24384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58" name="TextBox 1357"/>
          <p:cNvSpPr txBox="1"/>
          <p:nvPr/>
        </p:nvSpPr>
        <p:spPr>
          <a:xfrm>
            <a:off x="25908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59" name="TextBox 1358"/>
          <p:cNvSpPr txBox="1"/>
          <p:nvPr/>
        </p:nvSpPr>
        <p:spPr>
          <a:xfrm>
            <a:off x="27432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60" name="TextBox 1359"/>
          <p:cNvSpPr txBox="1"/>
          <p:nvPr/>
        </p:nvSpPr>
        <p:spPr>
          <a:xfrm>
            <a:off x="28956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61" name="TextBox 1360"/>
          <p:cNvSpPr txBox="1"/>
          <p:nvPr/>
        </p:nvSpPr>
        <p:spPr>
          <a:xfrm>
            <a:off x="30480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62" name="TextBox 1361"/>
          <p:cNvSpPr txBox="1"/>
          <p:nvPr/>
        </p:nvSpPr>
        <p:spPr>
          <a:xfrm>
            <a:off x="2590800" y="2133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63" name="TextBox 1362"/>
          <p:cNvSpPr txBox="1"/>
          <p:nvPr/>
        </p:nvSpPr>
        <p:spPr>
          <a:xfrm>
            <a:off x="2743200" y="2286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64" name="TextBox 1363"/>
          <p:cNvSpPr txBox="1"/>
          <p:nvPr/>
        </p:nvSpPr>
        <p:spPr>
          <a:xfrm>
            <a:off x="28956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65" name="TextBox 1364"/>
          <p:cNvSpPr txBox="1"/>
          <p:nvPr/>
        </p:nvSpPr>
        <p:spPr>
          <a:xfrm>
            <a:off x="30480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66" name="TextBox 1365"/>
          <p:cNvSpPr txBox="1"/>
          <p:nvPr/>
        </p:nvSpPr>
        <p:spPr>
          <a:xfrm>
            <a:off x="19812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67" name="TextBox 1366"/>
          <p:cNvSpPr txBox="1"/>
          <p:nvPr/>
        </p:nvSpPr>
        <p:spPr>
          <a:xfrm>
            <a:off x="21336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68" name="TextBox 1367"/>
          <p:cNvSpPr txBox="1"/>
          <p:nvPr/>
        </p:nvSpPr>
        <p:spPr>
          <a:xfrm>
            <a:off x="22860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69" name="TextBox 1368"/>
          <p:cNvSpPr txBox="1"/>
          <p:nvPr/>
        </p:nvSpPr>
        <p:spPr>
          <a:xfrm>
            <a:off x="24384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70" name="TextBox 1369"/>
          <p:cNvSpPr txBox="1"/>
          <p:nvPr/>
        </p:nvSpPr>
        <p:spPr>
          <a:xfrm>
            <a:off x="25908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71" name="TextBox 1370"/>
          <p:cNvSpPr txBox="1"/>
          <p:nvPr/>
        </p:nvSpPr>
        <p:spPr>
          <a:xfrm>
            <a:off x="27432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72" name="TextBox 1371"/>
          <p:cNvSpPr txBox="1"/>
          <p:nvPr/>
        </p:nvSpPr>
        <p:spPr>
          <a:xfrm>
            <a:off x="28956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73" name="TextBox 1372"/>
          <p:cNvSpPr txBox="1"/>
          <p:nvPr/>
        </p:nvSpPr>
        <p:spPr>
          <a:xfrm>
            <a:off x="30480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74" name="TextBox 1373"/>
          <p:cNvSpPr txBox="1"/>
          <p:nvPr/>
        </p:nvSpPr>
        <p:spPr>
          <a:xfrm>
            <a:off x="1981200" y="2286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75" name="TextBox 1374"/>
          <p:cNvSpPr txBox="1"/>
          <p:nvPr/>
        </p:nvSpPr>
        <p:spPr>
          <a:xfrm>
            <a:off x="21336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76" name="TextBox 1375"/>
          <p:cNvSpPr txBox="1"/>
          <p:nvPr/>
        </p:nvSpPr>
        <p:spPr>
          <a:xfrm>
            <a:off x="22860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77" name="TextBox 1376"/>
          <p:cNvSpPr txBox="1"/>
          <p:nvPr/>
        </p:nvSpPr>
        <p:spPr>
          <a:xfrm>
            <a:off x="24384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78" name="TextBox 1377"/>
          <p:cNvSpPr txBox="1"/>
          <p:nvPr/>
        </p:nvSpPr>
        <p:spPr>
          <a:xfrm>
            <a:off x="25908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79" name="TextBox 1378"/>
          <p:cNvSpPr txBox="1"/>
          <p:nvPr/>
        </p:nvSpPr>
        <p:spPr>
          <a:xfrm>
            <a:off x="27432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80" name="TextBox 1379"/>
          <p:cNvSpPr txBox="1"/>
          <p:nvPr/>
        </p:nvSpPr>
        <p:spPr>
          <a:xfrm>
            <a:off x="28956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81" name="TextBox 1380"/>
          <p:cNvSpPr txBox="1"/>
          <p:nvPr/>
        </p:nvSpPr>
        <p:spPr>
          <a:xfrm>
            <a:off x="30480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82" name="TextBox 1381"/>
          <p:cNvSpPr txBox="1"/>
          <p:nvPr/>
        </p:nvSpPr>
        <p:spPr>
          <a:xfrm>
            <a:off x="16002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83" name="TextBox 1382"/>
          <p:cNvSpPr txBox="1"/>
          <p:nvPr/>
        </p:nvSpPr>
        <p:spPr>
          <a:xfrm>
            <a:off x="17526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84" name="TextBox 1383"/>
          <p:cNvSpPr txBox="1"/>
          <p:nvPr/>
        </p:nvSpPr>
        <p:spPr>
          <a:xfrm>
            <a:off x="19050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85" name="TextBox 1384"/>
          <p:cNvSpPr txBox="1"/>
          <p:nvPr/>
        </p:nvSpPr>
        <p:spPr>
          <a:xfrm>
            <a:off x="20574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86" name="TextBox 1385"/>
          <p:cNvSpPr txBox="1"/>
          <p:nvPr/>
        </p:nvSpPr>
        <p:spPr>
          <a:xfrm>
            <a:off x="22098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87" name="TextBox 1386"/>
          <p:cNvSpPr txBox="1"/>
          <p:nvPr/>
        </p:nvSpPr>
        <p:spPr>
          <a:xfrm>
            <a:off x="23622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88" name="TextBox 1387"/>
          <p:cNvSpPr txBox="1"/>
          <p:nvPr/>
        </p:nvSpPr>
        <p:spPr>
          <a:xfrm>
            <a:off x="25146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89" name="TextBox 1388"/>
          <p:cNvSpPr txBox="1"/>
          <p:nvPr/>
        </p:nvSpPr>
        <p:spPr>
          <a:xfrm>
            <a:off x="26670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90" name="TextBox 1389"/>
          <p:cNvSpPr txBox="1"/>
          <p:nvPr/>
        </p:nvSpPr>
        <p:spPr>
          <a:xfrm>
            <a:off x="28194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91" name="TextBox 1390"/>
          <p:cNvSpPr txBox="1"/>
          <p:nvPr/>
        </p:nvSpPr>
        <p:spPr>
          <a:xfrm>
            <a:off x="29718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92" name="TextBox 1391"/>
          <p:cNvSpPr txBox="1"/>
          <p:nvPr/>
        </p:nvSpPr>
        <p:spPr>
          <a:xfrm>
            <a:off x="16002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93" name="TextBox 1392"/>
          <p:cNvSpPr txBox="1"/>
          <p:nvPr/>
        </p:nvSpPr>
        <p:spPr>
          <a:xfrm>
            <a:off x="17526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94" name="TextBox 1393"/>
          <p:cNvSpPr txBox="1"/>
          <p:nvPr/>
        </p:nvSpPr>
        <p:spPr>
          <a:xfrm>
            <a:off x="19050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95" name="TextBox 1394"/>
          <p:cNvSpPr txBox="1"/>
          <p:nvPr/>
        </p:nvSpPr>
        <p:spPr>
          <a:xfrm>
            <a:off x="20574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96" name="TextBox 1395"/>
          <p:cNvSpPr txBox="1"/>
          <p:nvPr/>
        </p:nvSpPr>
        <p:spPr>
          <a:xfrm>
            <a:off x="22098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97" name="TextBox 1396"/>
          <p:cNvSpPr txBox="1"/>
          <p:nvPr/>
        </p:nvSpPr>
        <p:spPr>
          <a:xfrm>
            <a:off x="23622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98" name="TextBox 1397"/>
          <p:cNvSpPr txBox="1"/>
          <p:nvPr/>
        </p:nvSpPr>
        <p:spPr>
          <a:xfrm>
            <a:off x="25146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99" name="TextBox 1398"/>
          <p:cNvSpPr txBox="1"/>
          <p:nvPr/>
        </p:nvSpPr>
        <p:spPr>
          <a:xfrm>
            <a:off x="1905000" y="2209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00" name="TextBox 1399"/>
          <p:cNvSpPr txBox="1"/>
          <p:nvPr/>
        </p:nvSpPr>
        <p:spPr>
          <a:xfrm>
            <a:off x="2057400" y="2362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01" name="TextBox 1400"/>
          <p:cNvSpPr txBox="1"/>
          <p:nvPr/>
        </p:nvSpPr>
        <p:spPr>
          <a:xfrm>
            <a:off x="22098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02" name="TextBox 1401"/>
          <p:cNvSpPr txBox="1"/>
          <p:nvPr/>
        </p:nvSpPr>
        <p:spPr>
          <a:xfrm>
            <a:off x="23622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03" name="TextBox 1402"/>
          <p:cNvSpPr txBox="1"/>
          <p:nvPr/>
        </p:nvSpPr>
        <p:spPr>
          <a:xfrm>
            <a:off x="25146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04" name="TextBox 1403"/>
          <p:cNvSpPr txBox="1"/>
          <p:nvPr/>
        </p:nvSpPr>
        <p:spPr>
          <a:xfrm>
            <a:off x="26670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05" name="TextBox 1404"/>
          <p:cNvSpPr txBox="1"/>
          <p:nvPr/>
        </p:nvSpPr>
        <p:spPr>
          <a:xfrm>
            <a:off x="28194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06" name="TextBox 1405"/>
          <p:cNvSpPr txBox="1"/>
          <p:nvPr/>
        </p:nvSpPr>
        <p:spPr>
          <a:xfrm>
            <a:off x="29718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07" name="TextBox 1406"/>
          <p:cNvSpPr txBox="1"/>
          <p:nvPr/>
        </p:nvSpPr>
        <p:spPr>
          <a:xfrm>
            <a:off x="16002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08" name="TextBox 1407"/>
          <p:cNvSpPr txBox="1"/>
          <p:nvPr/>
        </p:nvSpPr>
        <p:spPr>
          <a:xfrm>
            <a:off x="17526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09" name="TextBox 1408"/>
          <p:cNvSpPr txBox="1"/>
          <p:nvPr/>
        </p:nvSpPr>
        <p:spPr>
          <a:xfrm>
            <a:off x="19050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10" name="TextBox 1409"/>
          <p:cNvSpPr txBox="1"/>
          <p:nvPr/>
        </p:nvSpPr>
        <p:spPr>
          <a:xfrm>
            <a:off x="20574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11" name="TextBox 1410"/>
          <p:cNvSpPr txBox="1"/>
          <p:nvPr/>
        </p:nvSpPr>
        <p:spPr>
          <a:xfrm>
            <a:off x="22098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12" name="TextBox 1411"/>
          <p:cNvSpPr txBox="1"/>
          <p:nvPr/>
        </p:nvSpPr>
        <p:spPr>
          <a:xfrm>
            <a:off x="23622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13" name="TextBox 1412"/>
          <p:cNvSpPr txBox="1"/>
          <p:nvPr/>
        </p:nvSpPr>
        <p:spPr>
          <a:xfrm>
            <a:off x="25146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14" name="TextBox 1413"/>
          <p:cNvSpPr txBox="1"/>
          <p:nvPr/>
        </p:nvSpPr>
        <p:spPr>
          <a:xfrm>
            <a:off x="16002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15" name="TextBox 1414"/>
          <p:cNvSpPr txBox="1"/>
          <p:nvPr/>
        </p:nvSpPr>
        <p:spPr>
          <a:xfrm>
            <a:off x="17526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16" name="TextBox 1415"/>
          <p:cNvSpPr txBox="1"/>
          <p:nvPr/>
        </p:nvSpPr>
        <p:spPr>
          <a:xfrm>
            <a:off x="19050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17" name="TextBox 1416"/>
          <p:cNvSpPr txBox="1"/>
          <p:nvPr/>
        </p:nvSpPr>
        <p:spPr>
          <a:xfrm>
            <a:off x="20574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18" name="TextBox 1417"/>
          <p:cNvSpPr txBox="1"/>
          <p:nvPr/>
        </p:nvSpPr>
        <p:spPr>
          <a:xfrm>
            <a:off x="22098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19" name="TextBox 1418"/>
          <p:cNvSpPr txBox="1"/>
          <p:nvPr/>
        </p:nvSpPr>
        <p:spPr>
          <a:xfrm>
            <a:off x="23622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20" name="TextBox 1419"/>
          <p:cNvSpPr txBox="1"/>
          <p:nvPr/>
        </p:nvSpPr>
        <p:spPr>
          <a:xfrm>
            <a:off x="25146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21" name="TextBox 1420"/>
          <p:cNvSpPr txBox="1"/>
          <p:nvPr/>
        </p:nvSpPr>
        <p:spPr>
          <a:xfrm>
            <a:off x="26670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22" name="TextBox 1421"/>
          <p:cNvSpPr txBox="1"/>
          <p:nvPr/>
        </p:nvSpPr>
        <p:spPr>
          <a:xfrm>
            <a:off x="28194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23" name="TextBox 1422"/>
          <p:cNvSpPr txBox="1"/>
          <p:nvPr/>
        </p:nvSpPr>
        <p:spPr>
          <a:xfrm>
            <a:off x="1752600" y="2590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24" name="TextBox 1423"/>
          <p:cNvSpPr txBox="1"/>
          <p:nvPr/>
        </p:nvSpPr>
        <p:spPr>
          <a:xfrm>
            <a:off x="19050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25" name="TextBox 1424"/>
          <p:cNvSpPr txBox="1"/>
          <p:nvPr/>
        </p:nvSpPr>
        <p:spPr>
          <a:xfrm>
            <a:off x="20574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26" name="TextBox 1425"/>
          <p:cNvSpPr txBox="1"/>
          <p:nvPr/>
        </p:nvSpPr>
        <p:spPr>
          <a:xfrm>
            <a:off x="22098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27" name="TextBox 1426"/>
          <p:cNvSpPr txBox="1"/>
          <p:nvPr/>
        </p:nvSpPr>
        <p:spPr>
          <a:xfrm>
            <a:off x="23622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28" name="TextBox 1427"/>
          <p:cNvSpPr txBox="1"/>
          <p:nvPr/>
        </p:nvSpPr>
        <p:spPr>
          <a:xfrm>
            <a:off x="25146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29" name="TextBox 1428"/>
          <p:cNvSpPr txBox="1"/>
          <p:nvPr/>
        </p:nvSpPr>
        <p:spPr>
          <a:xfrm>
            <a:off x="26670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30" name="TextBox 1429"/>
          <p:cNvSpPr txBox="1"/>
          <p:nvPr/>
        </p:nvSpPr>
        <p:spPr>
          <a:xfrm>
            <a:off x="28194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31" name="TextBox 1430"/>
          <p:cNvSpPr txBox="1"/>
          <p:nvPr/>
        </p:nvSpPr>
        <p:spPr>
          <a:xfrm>
            <a:off x="29718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32" name="TextBox 1431"/>
          <p:cNvSpPr txBox="1"/>
          <p:nvPr/>
        </p:nvSpPr>
        <p:spPr>
          <a:xfrm>
            <a:off x="17526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33" name="TextBox 1432"/>
          <p:cNvSpPr txBox="1"/>
          <p:nvPr/>
        </p:nvSpPr>
        <p:spPr>
          <a:xfrm>
            <a:off x="19050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34" name="TextBox 1433"/>
          <p:cNvSpPr txBox="1"/>
          <p:nvPr/>
        </p:nvSpPr>
        <p:spPr>
          <a:xfrm>
            <a:off x="20574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35" name="TextBox 1434"/>
          <p:cNvSpPr txBox="1"/>
          <p:nvPr/>
        </p:nvSpPr>
        <p:spPr>
          <a:xfrm>
            <a:off x="22098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36" name="TextBox 1435"/>
          <p:cNvSpPr txBox="1"/>
          <p:nvPr/>
        </p:nvSpPr>
        <p:spPr>
          <a:xfrm>
            <a:off x="23622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37" name="TextBox 1436"/>
          <p:cNvSpPr txBox="1"/>
          <p:nvPr/>
        </p:nvSpPr>
        <p:spPr>
          <a:xfrm>
            <a:off x="25146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38" name="TextBox 1437"/>
          <p:cNvSpPr txBox="1"/>
          <p:nvPr/>
        </p:nvSpPr>
        <p:spPr>
          <a:xfrm>
            <a:off x="1905000" y="2209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39" name="TextBox 1438"/>
          <p:cNvSpPr txBox="1"/>
          <p:nvPr/>
        </p:nvSpPr>
        <p:spPr>
          <a:xfrm>
            <a:off x="2057400" y="2362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40" name="TextBox 1439"/>
          <p:cNvSpPr txBox="1"/>
          <p:nvPr/>
        </p:nvSpPr>
        <p:spPr>
          <a:xfrm>
            <a:off x="22098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41" name="TextBox 1440"/>
          <p:cNvSpPr txBox="1"/>
          <p:nvPr/>
        </p:nvSpPr>
        <p:spPr>
          <a:xfrm>
            <a:off x="23622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42" name="TextBox 1441"/>
          <p:cNvSpPr txBox="1"/>
          <p:nvPr/>
        </p:nvSpPr>
        <p:spPr>
          <a:xfrm>
            <a:off x="25146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43" name="TextBox 1442"/>
          <p:cNvSpPr txBox="1"/>
          <p:nvPr/>
        </p:nvSpPr>
        <p:spPr>
          <a:xfrm>
            <a:off x="26670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44" name="TextBox 1443"/>
          <p:cNvSpPr txBox="1"/>
          <p:nvPr/>
        </p:nvSpPr>
        <p:spPr>
          <a:xfrm>
            <a:off x="28194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45" name="TextBox 1444"/>
          <p:cNvSpPr txBox="1"/>
          <p:nvPr/>
        </p:nvSpPr>
        <p:spPr>
          <a:xfrm>
            <a:off x="29718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46" name="TextBox 1445"/>
          <p:cNvSpPr txBox="1"/>
          <p:nvPr/>
        </p:nvSpPr>
        <p:spPr>
          <a:xfrm>
            <a:off x="17526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47" name="TextBox 1446"/>
          <p:cNvSpPr txBox="1"/>
          <p:nvPr/>
        </p:nvSpPr>
        <p:spPr>
          <a:xfrm>
            <a:off x="19050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48" name="TextBox 1447"/>
          <p:cNvSpPr txBox="1"/>
          <p:nvPr/>
        </p:nvSpPr>
        <p:spPr>
          <a:xfrm>
            <a:off x="20574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49" name="TextBox 1448"/>
          <p:cNvSpPr txBox="1"/>
          <p:nvPr/>
        </p:nvSpPr>
        <p:spPr>
          <a:xfrm>
            <a:off x="22098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50" name="TextBox 1449"/>
          <p:cNvSpPr txBox="1"/>
          <p:nvPr/>
        </p:nvSpPr>
        <p:spPr>
          <a:xfrm>
            <a:off x="23622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51" name="TextBox 1450"/>
          <p:cNvSpPr txBox="1"/>
          <p:nvPr/>
        </p:nvSpPr>
        <p:spPr>
          <a:xfrm>
            <a:off x="25146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52" name="TextBox 1451"/>
          <p:cNvSpPr txBox="1"/>
          <p:nvPr/>
        </p:nvSpPr>
        <p:spPr>
          <a:xfrm>
            <a:off x="17526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53" name="TextBox 1452"/>
          <p:cNvSpPr txBox="1"/>
          <p:nvPr/>
        </p:nvSpPr>
        <p:spPr>
          <a:xfrm>
            <a:off x="19050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54" name="TextBox 1453"/>
          <p:cNvSpPr txBox="1"/>
          <p:nvPr/>
        </p:nvSpPr>
        <p:spPr>
          <a:xfrm>
            <a:off x="20574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55" name="TextBox 1454"/>
          <p:cNvSpPr txBox="1"/>
          <p:nvPr/>
        </p:nvSpPr>
        <p:spPr>
          <a:xfrm>
            <a:off x="22098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56" name="TextBox 1455"/>
          <p:cNvSpPr txBox="1"/>
          <p:nvPr/>
        </p:nvSpPr>
        <p:spPr>
          <a:xfrm>
            <a:off x="23622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57" name="TextBox 1456"/>
          <p:cNvSpPr txBox="1"/>
          <p:nvPr/>
        </p:nvSpPr>
        <p:spPr>
          <a:xfrm>
            <a:off x="25146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58" name="TextBox 1457"/>
          <p:cNvSpPr txBox="1"/>
          <p:nvPr/>
        </p:nvSpPr>
        <p:spPr>
          <a:xfrm>
            <a:off x="26670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59" name="TextBox 1458"/>
          <p:cNvSpPr txBox="1"/>
          <p:nvPr/>
        </p:nvSpPr>
        <p:spPr>
          <a:xfrm>
            <a:off x="28194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60" name="TextBox 1459"/>
          <p:cNvSpPr txBox="1"/>
          <p:nvPr/>
        </p:nvSpPr>
        <p:spPr>
          <a:xfrm>
            <a:off x="1905000" y="2743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61" name="TextBox 1460"/>
          <p:cNvSpPr txBox="1"/>
          <p:nvPr/>
        </p:nvSpPr>
        <p:spPr>
          <a:xfrm>
            <a:off x="2057400" y="2895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62" name="TextBox 1461"/>
          <p:cNvSpPr txBox="1"/>
          <p:nvPr/>
        </p:nvSpPr>
        <p:spPr>
          <a:xfrm>
            <a:off x="2209800" y="3048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63" name="TextBox 1462"/>
          <p:cNvSpPr txBox="1"/>
          <p:nvPr/>
        </p:nvSpPr>
        <p:spPr>
          <a:xfrm>
            <a:off x="23622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64" name="TextBox 1463"/>
          <p:cNvSpPr txBox="1"/>
          <p:nvPr/>
        </p:nvSpPr>
        <p:spPr>
          <a:xfrm>
            <a:off x="25146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65" name="TextBox 1464"/>
          <p:cNvSpPr txBox="1"/>
          <p:nvPr/>
        </p:nvSpPr>
        <p:spPr>
          <a:xfrm>
            <a:off x="26670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66" name="TextBox 1465"/>
          <p:cNvSpPr txBox="1"/>
          <p:nvPr/>
        </p:nvSpPr>
        <p:spPr>
          <a:xfrm>
            <a:off x="28194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67" name="TextBox 1466"/>
          <p:cNvSpPr txBox="1"/>
          <p:nvPr/>
        </p:nvSpPr>
        <p:spPr>
          <a:xfrm>
            <a:off x="29718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68" name="TextBox 1467"/>
          <p:cNvSpPr txBox="1"/>
          <p:nvPr/>
        </p:nvSpPr>
        <p:spPr>
          <a:xfrm>
            <a:off x="19050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69" name="TextBox 1468"/>
          <p:cNvSpPr txBox="1"/>
          <p:nvPr/>
        </p:nvSpPr>
        <p:spPr>
          <a:xfrm>
            <a:off x="20574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70" name="TextBox 1469"/>
          <p:cNvSpPr txBox="1"/>
          <p:nvPr/>
        </p:nvSpPr>
        <p:spPr>
          <a:xfrm>
            <a:off x="22098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71" name="TextBox 1470"/>
          <p:cNvSpPr txBox="1"/>
          <p:nvPr/>
        </p:nvSpPr>
        <p:spPr>
          <a:xfrm>
            <a:off x="23622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72" name="TextBox 1471"/>
          <p:cNvSpPr txBox="1"/>
          <p:nvPr/>
        </p:nvSpPr>
        <p:spPr>
          <a:xfrm>
            <a:off x="25146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73" name="TextBox 1472"/>
          <p:cNvSpPr txBox="1"/>
          <p:nvPr/>
        </p:nvSpPr>
        <p:spPr>
          <a:xfrm>
            <a:off x="2057400" y="2362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74" name="TextBox 1473"/>
          <p:cNvSpPr txBox="1"/>
          <p:nvPr/>
        </p:nvSpPr>
        <p:spPr>
          <a:xfrm>
            <a:off x="2209800" y="2514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75" name="TextBox 1474"/>
          <p:cNvSpPr txBox="1"/>
          <p:nvPr/>
        </p:nvSpPr>
        <p:spPr>
          <a:xfrm>
            <a:off x="2362200" y="2667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76" name="TextBox 1475"/>
          <p:cNvSpPr txBox="1"/>
          <p:nvPr/>
        </p:nvSpPr>
        <p:spPr>
          <a:xfrm>
            <a:off x="2514600" y="2819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77" name="TextBox 1476"/>
          <p:cNvSpPr txBox="1"/>
          <p:nvPr/>
        </p:nvSpPr>
        <p:spPr>
          <a:xfrm>
            <a:off x="26670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78" name="TextBox 1477"/>
          <p:cNvSpPr txBox="1"/>
          <p:nvPr/>
        </p:nvSpPr>
        <p:spPr>
          <a:xfrm>
            <a:off x="28194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79" name="TextBox 1478"/>
          <p:cNvSpPr txBox="1"/>
          <p:nvPr/>
        </p:nvSpPr>
        <p:spPr>
          <a:xfrm>
            <a:off x="29718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80" name="TextBox 1479"/>
          <p:cNvSpPr txBox="1"/>
          <p:nvPr/>
        </p:nvSpPr>
        <p:spPr>
          <a:xfrm>
            <a:off x="1905000" y="3200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81" name="TextBox 1480"/>
          <p:cNvSpPr txBox="1"/>
          <p:nvPr/>
        </p:nvSpPr>
        <p:spPr>
          <a:xfrm>
            <a:off x="20574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82" name="TextBox 1481"/>
          <p:cNvSpPr txBox="1"/>
          <p:nvPr/>
        </p:nvSpPr>
        <p:spPr>
          <a:xfrm>
            <a:off x="2209800" y="3505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83" name="TextBox 1482"/>
          <p:cNvSpPr txBox="1"/>
          <p:nvPr/>
        </p:nvSpPr>
        <p:spPr>
          <a:xfrm>
            <a:off x="23622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84" name="TextBox 1483"/>
          <p:cNvSpPr txBox="1"/>
          <p:nvPr/>
        </p:nvSpPr>
        <p:spPr>
          <a:xfrm>
            <a:off x="2514600" y="3810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85" name="TextBox 1484"/>
          <p:cNvSpPr txBox="1"/>
          <p:nvPr/>
        </p:nvSpPr>
        <p:spPr>
          <a:xfrm>
            <a:off x="1905000" y="2971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86" name="TextBox 1485"/>
          <p:cNvSpPr txBox="1"/>
          <p:nvPr/>
        </p:nvSpPr>
        <p:spPr>
          <a:xfrm>
            <a:off x="20574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87" name="TextBox 1486"/>
          <p:cNvSpPr txBox="1"/>
          <p:nvPr/>
        </p:nvSpPr>
        <p:spPr>
          <a:xfrm>
            <a:off x="2209800" y="3276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88" name="TextBox 1487"/>
          <p:cNvSpPr txBox="1"/>
          <p:nvPr/>
        </p:nvSpPr>
        <p:spPr>
          <a:xfrm>
            <a:off x="2362200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89" name="TextBox 1488"/>
          <p:cNvSpPr txBox="1"/>
          <p:nvPr/>
        </p:nvSpPr>
        <p:spPr>
          <a:xfrm>
            <a:off x="2514600" y="3581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90" name="TextBox 1489"/>
          <p:cNvSpPr txBox="1"/>
          <p:nvPr/>
        </p:nvSpPr>
        <p:spPr>
          <a:xfrm>
            <a:off x="2667000" y="3733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91" name="TextBox 1490"/>
          <p:cNvSpPr txBox="1"/>
          <p:nvPr/>
        </p:nvSpPr>
        <p:spPr>
          <a:xfrm>
            <a:off x="28194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92" name="TextBox 1491"/>
          <p:cNvSpPr txBox="1"/>
          <p:nvPr/>
        </p:nvSpPr>
        <p:spPr>
          <a:xfrm>
            <a:off x="22860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93" name="TextBox 1492"/>
          <p:cNvSpPr txBox="1"/>
          <p:nvPr/>
        </p:nvSpPr>
        <p:spPr>
          <a:xfrm>
            <a:off x="18288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94" name="TextBox 1493"/>
          <p:cNvSpPr txBox="1"/>
          <p:nvPr/>
        </p:nvSpPr>
        <p:spPr>
          <a:xfrm>
            <a:off x="18288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95" name="TextBox 1494"/>
          <p:cNvSpPr txBox="1"/>
          <p:nvPr/>
        </p:nvSpPr>
        <p:spPr>
          <a:xfrm>
            <a:off x="23622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96" name="TextBox 1495"/>
          <p:cNvSpPr txBox="1"/>
          <p:nvPr/>
        </p:nvSpPr>
        <p:spPr>
          <a:xfrm>
            <a:off x="19050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97" name="TextBox 1496"/>
          <p:cNvSpPr txBox="1"/>
          <p:nvPr/>
        </p:nvSpPr>
        <p:spPr>
          <a:xfrm>
            <a:off x="19050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98" name="TextBox 1497"/>
          <p:cNvSpPr txBox="1"/>
          <p:nvPr/>
        </p:nvSpPr>
        <p:spPr>
          <a:xfrm>
            <a:off x="24384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99" name="TextBox 1498"/>
          <p:cNvSpPr txBox="1"/>
          <p:nvPr/>
        </p:nvSpPr>
        <p:spPr>
          <a:xfrm>
            <a:off x="24384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00" name="TextBox 1499"/>
          <p:cNvSpPr txBox="1"/>
          <p:nvPr/>
        </p:nvSpPr>
        <p:spPr>
          <a:xfrm>
            <a:off x="16764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01" name="TextBox 1500"/>
          <p:cNvSpPr txBox="1"/>
          <p:nvPr/>
        </p:nvSpPr>
        <p:spPr>
          <a:xfrm>
            <a:off x="27432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02" name="TextBox 1501"/>
          <p:cNvSpPr txBox="1"/>
          <p:nvPr/>
        </p:nvSpPr>
        <p:spPr>
          <a:xfrm>
            <a:off x="19812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03" name="TextBox 1502"/>
          <p:cNvSpPr txBox="1"/>
          <p:nvPr/>
        </p:nvSpPr>
        <p:spPr>
          <a:xfrm>
            <a:off x="16002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04" name="TextBox 1503"/>
          <p:cNvSpPr txBox="1"/>
          <p:nvPr/>
        </p:nvSpPr>
        <p:spPr>
          <a:xfrm>
            <a:off x="22098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05" name="TextBox 1504"/>
          <p:cNvSpPr txBox="1"/>
          <p:nvPr/>
        </p:nvSpPr>
        <p:spPr>
          <a:xfrm>
            <a:off x="17526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06" name="TextBox 1505"/>
          <p:cNvSpPr txBox="1"/>
          <p:nvPr/>
        </p:nvSpPr>
        <p:spPr>
          <a:xfrm>
            <a:off x="17526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07" name="TextBox 1506"/>
          <p:cNvSpPr txBox="1"/>
          <p:nvPr/>
        </p:nvSpPr>
        <p:spPr>
          <a:xfrm>
            <a:off x="21336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08" name="TextBox 1507"/>
          <p:cNvSpPr txBox="1"/>
          <p:nvPr/>
        </p:nvSpPr>
        <p:spPr>
          <a:xfrm>
            <a:off x="16764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09" name="TextBox 1508"/>
          <p:cNvSpPr txBox="1"/>
          <p:nvPr/>
        </p:nvSpPr>
        <p:spPr>
          <a:xfrm>
            <a:off x="16764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10" name="TextBox 1509"/>
          <p:cNvSpPr txBox="1"/>
          <p:nvPr/>
        </p:nvSpPr>
        <p:spPr>
          <a:xfrm>
            <a:off x="25908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11" name="TextBox 1510"/>
          <p:cNvSpPr txBox="1"/>
          <p:nvPr/>
        </p:nvSpPr>
        <p:spPr>
          <a:xfrm>
            <a:off x="21336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12" name="TextBox 1511"/>
          <p:cNvSpPr txBox="1"/>
          <p:nvPr/>
        </p:nvSpPr>
        <p:spPr>
          <a:xfrm>
            <a:off x="21336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13" name="TextBox 1512"/>
          <p:cNvSpPr txBox="1"/>
          <p:nvPr/>
        </p:nvSpPr>
        <p:spPr>
          <a:xfrm>
            <a:off x="23622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14" name="TextBox 1513"/>
          <p:cNvSpPr txBox="1"/>
          <p:nvPr/>
        </p:nvSpPr>
        <p:spPr>
          <a:xfrm>
            <a:off x="16002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15" name="TextBox 1514"/>
          <p:cNvSpPr txBox="1"/>
          <p:nvPr/>
        </p:nvSpPr>
        <p:spPr>
          <a:xfrm>
            <a:off x="23622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16" name="TextBox 1515"/>
          <p:cNvSpPr txBox="1"/>
          <p:nvPr/>
        </p:nvSpPr>
        <p:spPr>
          <a:xfrm>
            <a:off x="16002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17" name="TextBox 1516"/>
          <p:cNvSpPr txBox="1"/>
          <p:nvPr/>
        </p:nvSpPr>
        <p:spPr>
          <a:xfrm>
            <a:off x="23622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18" name="TextBox 1517"/>
          <p:cNvSpPr txBox="1"/>
          <p:nvPr/>
        </p:nvSpPr>
        <p:spPr>
          <a:xfrm>
            <a:off x="1600200" y="3886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cxnSp>
        <p:nvCxnSpPr>
          <p:cNvPr id="1519" name="Straight Connector 1518"/>
          <p:cNvCxnSpPr/>
          <p:nvPr/>
        </p:nvCxnSpPr>
        <p:spPr>
          <a:xfrm>
            <a:off x="3124200" y="1371600"/>
            <a:ext cx="0" cy="4800600"/>
          </a:xfrm>
          <a:prstGeom prst="line">
            <a:avLst/>
          </a:prstGeom>
          <a:ln w="28575">
            <a:solidFill>
              <a:srgbClr val="29B2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0" name="Straight Connector 1519"/>
          <p:cNvCxnSpPr/>
          <p:nvPr/>
        </p:nvCxnSpPr>
        <p:spPr>
          <a:xfrm flipH="1">
            <a:off x="1371600" y="5105400"/>
            <a:ext cx="6096000" cy="0"/>
          </a:xfrm>
          <a:prstGeom prst="line">
            <a:avLst/>
          </a:prstGeom>
          <a:ln w="28575">
            <a:solidFill>
              <a:srgbClr val="29B2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1" name="Straight Connector 1520"/>
          <p:cNvCxnSpPr/>
          <p:nvPr/>
        </p:nvCxnSpPr>
        <p:spPr>
          <a:xfrm>
            <a:off x="6629400" y="1371600"/>
            <a:ext cx="0" cy="4800600"/>
          </a:xfrm>
          <a:prstGeom prst="line">
            <a:avLst/>
          </a:prstGeom>
          <a:ln w="28575">
            <a:solidFill>
              <a:srgbClr val="29B2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2" name="Straight Connector 1521"/>
          <p:cNvCxnSpPr/>
          <p:nvPr/>
        </p:nvCxnSpPr>
        <p:spPr>
          <a:xfrm flipH="1">
            <a:off x="1371600" y="4038600"/>
            <a:ext cx="6096000" cy="0"/>
          </a:xfrm>
          <a:prstGeom prst="line">
            <a:avLst/>
          </a:prstGeom>
          <a:ln w="28575">
            <a:solidFill>
              <a:srgbClr val="29B2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3" name="Straight Connector 1522"/>
          <p:cNvCxnSpPr/>
          <p:nvPr/>
        </p:nvCxnSpPr>
        <p:spPr>
          <a:xfrm flipH="1">
            <a:off x="1371600" y="2895600"/>
            <a:ext cx="6096000" cy="0"/>
          </a:xfrm>
          <a:prstGeom prst="line">
            <a:avLst/>
          </a:prstGeom>
          <a:ln w="28575">
            <a:solidFill>
              <a:srgbClr val="29B2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4" name="Rectangle 1523"/>
          <p:cNvSpPr/>
          <p:nvPr/>
        </p:nvSpPr>
        <p:spPr>
          <a:xfrm>
            <a:off x="1828800" y="4343400"/>
            <a:ext cx="762000" cy="5334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5" name="Rectangle 1524"/>
          <p:cNvSpPr/>
          <p:nvPr/>
        </p:nvSpPr>
        <p:spPr>
          <a:xfrm>
            <a:off x="3657600" y="4343400"/>
            <a:ext cx="762000" cy="5334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6" name="Rectangle 1525"/>
          <p:cNvSpPr/>
          <p:nvPr/>
        </p:nvSpPr>
        <p:spPr>
          <a:xfrm>
            <a:off x="5562600" y="3200400"/>
            <a:ext cx="762000" cy="5334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9" name="Rectangle 1528"/>
          <p:cNvSpPr/>
          <p:nvPr/>
        </p:nvSpPr>
        <p:spPr>
          <a:xfrm>
            <a:off x="3657600" y="3200400"/>
            <a:ext cx="762000" cy="5334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0" name="Rectangle 1529"/>
          <p:cNvSpPr/>
          <p:nvPr/>
        </p:nvSpPr>
        <p:spPr>
          <a:xfrm>
            <a:off x="3657600" y="5334000"/>
            <a:ext cx="762000" cy="5334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1" name="Rectangle 1530"/>
          <p:cNvSpPr/>
          <p:nvPr/>
        </p:nvSpPr>
        <p:spPr>
          <a:xfrm>
            <a:off x="1828800" y="5334000"/>
            <a:ext cx="762000" cy="5334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47" name="Straight Connector 1546"/>
          <p:cNvCxnSpPr/>
          <p:nvPr/>
        </p:nvCxnSpPr>
        <p:spPr>
          <a:xfrm>
            <a:off x="5105400" y="1371600"/>
            <a:ext cx="0" cy="4800600"/>
          </a:xfrm>
          <a:prstGeom prst="line">
            <a:avLst/>
          </a:prstGeom>
          <a:ln w="28575">
            <a:solidFill>
              <a:srgbClr val="29B2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8" name="Rectangle 1547"/>
          <p:cNvSpPr/>
          <p:nvPr/>
        </p:nvSpPr>
        <p:spPr>
          <a:xfrm>
            <a:off x="1828800" y="2057400"/>
            <a:ext cx="762000" cy="5334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9" name="Rectangle 1548"/>
          <p:cNvSpPr/>
          <p:nvPr/>
        </p:nvSpPr>
        <p:spPr>
          <a:xfrm>
            <a:off x="3733800" y="2057400"/>
            <a:ext cx="762000" cy="5334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0" name="Rectangle 1549"/>
          <p:cNvSpPr/>
          <p:nvPr/>
        </p:nvSpPr>
        <p:spPr>
          <a:xfrm>
            <a:off x="5562600" y="2057400"/>
            <a:ext cx="762000" cy="5334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0" name="Rectangle 1559"/>
          <p:cNvSpPr/>
          <p:nvPr/>
        </p:nvSpPr>
        <p:spPr>
          <a:xfrm>
            <a:off x="1752600" y="2514600"/>
            <a:ext cx="762000" cy="533400"/>
          </a:xfrm>
          <a:prstGeom prst="rect">
            <a:avLst/>
          </a:prstGeom>
          <a:noFill/>
          <a:ln w="63500">
            <a:solidFill>
              <a:srgbClr val="008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1" name="Rectangle 1560"/>
          <p:cNvSpPr/>
          <p:nvPr/>
        </p:nvSpPr>
        <p:spPr>
          <a:xfrm>
            <a:off x="2819400" y="3352800"/>
            <a:ext cx="762000" cy="533400"/>
          </a:xfrm>
          <a:prstGeom prst="rect">
            <a:avLst/>
          </a:prstGeom>
          <a:noFill/>
          <a:ln w="63500">
            <a:solidFill>
              <a:srgbClr val="008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2" name="Rectangle 1561"/>
          <p:cNvSpPr/>
          <p:nvPr/>
        </p:nvSpPr>
        <p:spPr>
          <a:xfrm>
            <a:off x="1905000" y="3733800"/>
            <a:ext cx="762000" cy="533400"/>
          </a:xfrm>
          <a:prstGeom prst="rect">
            <a:avLst/>
          </a:prstGeom>
          <a:noFill/>
          <a:ln w="63500">
            <a:solidFill>
              <a:srgbClr val="008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4" name="Rectangle 1563"/>
          <p:cNvSpPr/>
          <p:nvPr/>
        </p:nvSpPr>
        <p:spPr>
          <a:xfrm>
            <a:off x="3352800" y="3733800"/>
            <a:ext cx="762000" cy="533400"/>
          </a:xfrm>
          <a:prstGeom prst="rect">
            <a:avLst/>
          </a:prstGeom>
          <a:noFill/>
          <a:ln w="63500">
            <a:solidFill>
              <a:srgbClr val="008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6" name="Rectangle 1565"/>
          <p:cNvSpPr/>
          <p:nvPr/>
        </p:nvSpPr>
        <p:spPr>
          <a:xfrm>
            <a:off x="2590800" y="2133600"/>
            <a:ext cx="762000" cy="533400"/>
          </a:xfrm>
          <a:prstGeom prst="rect">
            <a:avLst/>
          </a:prstGeom>
          <a:noFill/>
          <a:ln w="63500">
            <a:solidFill>
              <a:srgbClr val="008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7" name="Rectangle 1566"/>
          <p:cNvSpPr/>
          <p:nvPr/>
        </p:nvSpPr>
        <p:spPr>
          <a:xfrm>
            <a:off x="5486400" y="1600200"/>
            <a:ext cx="762000" cy="533400"/>
          </a:xfrm>
          <a:prstGeom prst="rect">
            <a:avLst/>
          </a:prstGeom>
          <a:noFill/>
          <a:ln w="63500">
            <a:solidFill>
              <a:srgbClr val="008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8" name="Rectangle 1567"/>
          <p:cNvSpPr/>
          <p:nvPr/>
        </p:nvSpPr>
        <p:spPr>
          <a:xfrm>
            <a:off x="2590800" y="2743200"/>
            <a:ext cx="762000" cy="533400"/>
          </a:xfrm>
          <a:prstGeom prst="rect">
            <a:avLst/>
          </a:prstGeom>
          <a:noFill/>
          <a:ln w="63500">
            <a:solidFill>
              <a:srgbClr val="008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541" name="Rectangle 1540"/>
          <p:cNvSpPr/>
          <p:nvPr/>
        </p:nvSpPr>
        <p:spPr>
          <a:xfrm>
            <a:off x="5562600" y="4343400"/>
            <a:ext cx="762000" cy="5334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2" name="Rectangle 1541"/>
          <p:cNvSpPr/>
          <p:nvPr/>
        </p:nvSpPr>
        <p:spPr>
          <a:xfrm>
            <a:off x="5562600" y="5334000"/>
            <a:ext cx="762000" cy="5334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3" name="Rectangle 1542"/>
          <p:cNvSpPr/>
          <p:nvPr/>
        </p:nvSpPr>
        <p:spPr>
          <a:xfrm>
            <a:off x="5715000" y="3581400"/>
            <a:ext cx="762000" cy="533400"/>
          </a:xfrm>
          <a:prstGeom prst="rect">
            <a:avLst/>
          </a:prstGeom>
          <a:noFill/>
          <a:ln w="63500">
            <a:solidFill>
              <a:srgbClr val="008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4" name="Rectangle 1543"/>
          <p:cNvSpPr/>
          <p:nvPr/>
        </p:nvSpPr>
        <p:spPr>
          <a:xfrm>
            <a:off x="1828800" y="3200400"/>
            <a:ext cx="762000" cy="5334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5" name="Rectangle 1544"/>
          <p:cNvSpPr/>
          <p:nvPr/>
        </p:nvSpPr>
        <p:spPr>
          <a:xfrm>
            <a:off x="1981200" y="3200400"/>
            <a:ext cx="762000" cy="533400"/>
          </a:xfrm>
          <a:prstGeom prst="rect">
            <a:avLst/>
          </a:prstGeom>
          <a:noFill/>
          <a:ln w="63500">
            <a:solidFill>
              <a:srgbClr val="008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1" grpId="0"/>
      <p:bldP spid="1251" grpId="1"/>
      <p:bldP spid="1524" grpId="0" animBg="1"/>
      <p:bldP spid="1524" grpId="1" animBg="1"/>
      <p:bldP spid="1525" grpId="0" animBg="1"/>
      <p:bldP spid="1525" grpId="1" animBg="1"/>
      <p:bldP spid="1526" grpId="0" animBg="1"/>
      <p:bldP spid="1526" grpId="1" animBg="1"/>
      <p:bldP spid="1529" grpId="0" animBg="1"/>
      <p:bldP spid="1529" grpId="1" animBg="1"/>
      <p:bldP spid="1530" grpId="0" animBg="1"/>
      <p:bldP spid="1530" grpId="1" animBg="1"/>
      <p:bldP spid="1531" grpId="0" animBg="1"/>
      <p:bldP spid="1531" grpId="1" animBg="1"/>
      <p:bldP spid="1548" grpId="0" animBg="1"/>
      <p:bldP spid="1548" grpId="1" animBg="1"/>
      <p:bldP spid="1549" grpId="0" animBg="1"/>
      <p:bldP spid="1549" grpId="1" animBg="1"/>
      <p:bldP spid="1550" grpId="0" animBg="1"/>
      <p:bldP spid="1550" grpId="1" animBg="1"/>
      <p:bldP spid="1560" grpId="0" animBg="1"/>
      <p:bldP spid="1561" grpId="0" animBg="1"/>
      <p:bldP spid="1562" grpId="0" animBg="1"/>
      <p:bldP spid="1564" grpId="0" animBg="1"/>
      <p:bldP spid="1566" grpId="0" animBg="1"/>
      <p:bldP spid="1567" grpId="0" animBg="1"/>
      <p:bldP spid="1568" grpId="0" animBg="1"/>
      <p:bldP spid="1541" grpId="0" animBg="1"/>
      <p:bldP spid="1541" grpId="1" animBg="1"/>
      <p:bldP spid="1542" grpId="0" animBg="1"/>
      <p:bldP spid="1542" grpId="1" animBg="1"/>
      <p:bldP spid="1543" grpId="0" animBg="1"/>
      <p:bldP spid="1544" grpId="0" animBg="1"/>
      <p:bldP spid="1544" grpId="1" animBg="1"/>
      <p:bldP spid="15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Classification &amp; Query Formulation</a:t>
            </a:r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5410200" y="1066800"/>
            <a:ext cx="3244042" cy="3488314"/>
            <a:chOff x="5422462" y="2514600"/>
            <a:chExt cx="3244042" cy="3488314"/>
          </a:xfrm>
        </p:grpSpPr>
        <p:sp>
          <p:nvSpPr>
            <p:cNvPr id="18" name="Rectangle 17"/>
            <p:cNvSpPr/>
            <p:nvPr/>
          </p:nvSpPr>
          <p:spPr>
            <a:xfrm>
              <a:off x="6545386" y="2514600"/>
              <a:ext cx="930028" cy="5468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red</a:t>
              </a:r>
              <a:endParaRPr lang="en-US" sz="1200" dirty="0"/>
            </a:p>
          </p:txBody>
        </p:sp>
        <p:cxnSp>
          <p:nvCxnSpPr>
            <p:cNvPr id="19" name="Straight Arrow Connector 18"/>
            <p:cNvCxnSpPr>
              <a:stCxn id="18" idx="2"/>
              <a:endCxn id="25" idx="0"/>
            </p:cNvCxnSpPr>
            <p:nvPr/>
          </p:nvCxnSpPr>
          <p:spPr>
            <a:xfrm flipH="1">
              <a:off x="5891762" y="3061432"/>
              <a:ext cx="1118638" cy="4551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8" idx="2"/>
              <a:endCxn id="24" idx="0"/>
            </p:cNvCxnSpPr>
            <p:nvPr/>
          </p:nvCxnSpPr>
          <p:spPr>
            <a:xfrm>
              <a:off x="7010400" y="3061432"/>
              <a:ext cx="711936" cy="39065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251262" y="3124200"/>
              <a:ext cx="497553" cy="26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red&lt;=</a:t>
              </a:r>
              <a:r>
                <a:rPr lang="en-US" sz="1200" dirty="0"/>
                <a:t>14.82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955862" y="3124200"/>
              <a:ext cx="443003" cy="2608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red&gt;14.82</a:t>
              </a:r>
              <a:endParaRPr lang="en-US" sz="12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257322" y="3452091"/>
              <a:ext cx="930028" cy="5468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red</a:t>
              </a:r>
              <a:endParaRPr lang="en-US" sz="12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748" y="3516606"/>
              <a:ext cx="930028" cy="546832"/>
            </a:xfrm>
            <a:prstGeom prst="rect">
              <a:avLst/>
            </a:prstGeom>
            <a:ln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Irrelevant</a:t>
              </a:r>
              <a:endParaRPr lang="en-US" sz="1200" dirty="0"/>
            </a:p>
          </p:txBody>
        </p:sp>
        <p:cxnSp>
          <p:nvCxnSpPr>
            <p:cNvPr id="28" name="Straight Arrow Connector 27"/>
            <p:cNvCxnSpPr>
              <a:stCxn id="24" idx="2"/>
              <a:endCxn id="30" idx="0"/>
            </p:cNvCxnSpPr>
            <p:nvPr/>
          </p:nvCxnSpPr>
          <p:spPr>
            <a:xfrm>
              <a:off x="7722336" y="3998923"/>
              <a:ext cx="479154" cy="3928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4" idx="2"/>
              <a:endCxn id="31" idx="0"/>
            </p:cNvCxnSpPr>
            <p:nvPr/>
          </p:nvCxnSpPr>
          <p:spPr>
            <a:xfrm flipH="1">
              <a:off x="6648360" y="3998923"/>
              <a:ext cx="1073976" cy="3928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7736476" y="4391741"/>
              <a:ext cx="930028" cy="546832"/>
            </a:xfrm>
            <a:prstGeom prst="rect">
              <a:avLst/>
            </a:prstGeom>
            <a:ln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Irrelevant</a:t>
              </a:r>
              <a:endParaRPr lang="en-US" sz="12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83346" y="4391741"/>
              <a:ext cx="930028" cy="5468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green</a:t>
              </a:r>
              <a:endParaRPr lang="en-US" sz="12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895828" y="3998923"/>
              <a:ext cx="443003" cy="26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red&lt;13.55</a:t>
              </a:r>
              <a:endParaRPr lang="en-US" sz="12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41662" y="4038600"/>
              <a:ext cx="497553" cy="26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red&gt;=13.55</a:t>
              </a:r>
              <a:endParaRPr lang="en-US" sz="1200" dirty="0"/>
            </a:p>
          </p:txBody>
        </p:sp>
        <p:cxnSp>
          <p:nvCxnSpPr>
            <p:cNvPr id="34" name="Straight Arrow Connector 33"/>
            <p:cNvCxnSpPr>
              <a:stCxn id="31" idx="2"/>
              <a:endCxn id="38" idx="0"/>
            </p:cNvCxnSpPr>
            <p:nvPr/>
          </p:nvCxnSpPr>
          <p:spPr>
            <a:xfrm flipH="1">
              <a:off x="5887477" y="4938573"/>
              <a:ext cx="760883" cy="5098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6946462" y="5029200"/>
              <a:ext cx="578660" cy="26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green&lt;=13.74</a:t>
              </a:r>
              <a:endParaRPr lang="en-US" sz="1200" dirty="0"/>
            </a:p>
          </p:txBody>
        </p:sp>
        <p:cxnSp>
          <p:nvCxnSpPr>
            <p:cNvPr id="36" name="Straight Arrow Connector 35"/>
            <p:cNvCxnSpPr>
              <a:stCxn id="31" idx="2"/>
              <a:endCxn id="37" idx="0"/>
            </p:cNvCxnSpPr>
            <p:nvPr/>
          </p:nvCxnSpPr>
          <p:spPr>
            <a:xfrm>
              <a:off x="6648360" y="4938573"/>
              <a:ext cx="933835" cy="51751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7117180" y="5456082"/>
              <a:ext cx="930028" cy="546832"/>
            </a:xfrm>
            <a:prstGeom prst="rect">
              <a:avLst/>
            </a:prstGeom>
            <a:ln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Relevant</a:t>
              </a:r>
              <a:endParaRPr lang="en-US" sz="12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422462" y="5448396"/>
              <a:ext cx="930028" cy="546832"/>
            </a:xfrm>
            <a:prstGeom prst="rect">
              <a:avLst/>
            </a:prstGeom>
            <a:ln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Irrelevant</a:t>
              </a:r>
              <a:endParaRPr lang="en-US" sz="12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879662" y="5029200"/>
              <a:ext cx="524110" cy="26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green&gt;13.74</a:t>
              </a:r>
              <a:endParaRPr lang="en-US" sz="1200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334000" y="5867400"/>
            <a:ext cx="3810000" cy="463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SELECT * FROM galaxy WHERE red&lt;= 14.82 AND red&gt;= 13.5 AND green&lt;=13.74</a:t>
            </a:r>
          </a:p>
          <a:p>
            <a:r>
              <a:rPr lang="en-US" sz="1200" dirty="0" smtClean="0"/>
              <a:t> </a:t>
            </a:r>
            <a:endParaRPr lang="en-US" sz="1200" dirty="0"/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544141"/>
              </p:ext>
            </p:extLst>
          </p:nvPr>
        </p:nvGraphicFramePr>
        <p:xfrm>
          <a:off x="152400" y="1066800"/>
          <a:ext cx="46482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050"/>
                <a:gridCol w="1162050"/>
                <a:gridCol w="1162050"/>
                <a:gridCol w="11620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Relevant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r>
                        <a:rPr lang="en-US" baseline="0" dirty="0" smtClean="0"/>
                        <a:t>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r>
                        <a:rPr lang="en-US" baseline="0" dirty="0" smtClean="0"/>
                        <a:t>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r>
                        <a:rPr lang="en-US" baseline="0" dirty="0" smtClean="0"/>
                        <a:t>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3962400"/>
            <a:ext cx="2209800" cy="1295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Decision Tree Classifier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1828800" y="2971800"/>
            <a:ext cx="685800" cy="914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own Arrow 40"/>
          <p:cNvSpPr/>
          <p:nvPr/>
        </p:nvSpPr>
        <p:spPr>
          <a:xfrm>
            <a:off x="6705600" y="4953000"/>
            <a:ext cx="685800" cy="8382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352800" y="4267200"/>
            <a:ext cx="1600200" cy="685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029200" y="1066800"/>
            <a:ext cx="3962400" cy="3810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029200" y="5867400"/>
            <a:ext cx="3962400" cy="685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Misclassified Samples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838204" y="1524000"/>
            <a:ext cx="6934196" cy="5171420"/>
            <a:chOff x="838204" y="1524000"/>
            <a:chExt cx="6934196" cy="5171420"/>
          </a:xfrm>
        </p:grpSpPr>
        <p:sp>
          <p:nvSpPr>
            <p:cNvPr id="6" name="TextBox 5"/>
            <p:cNvSpPr txBox="1"/>
            <p:nvPr/>
          </p:nvSpPr>
          <p:spPr>
            <a:xfrm rot="16200000">
              <a:off x="-362285" y="3970748"/>
              <a:ext cx="29241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Red wavelength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048000" y="6172200"/>
              <a:ext cx="33313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Green Wavelength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57400" y="1828800"/>
              <a:ext cx="1524000" cy="9144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334000" y="4572000"/>
              <a:ext cx="1676400" cy="990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1371600" y="1524000"/>
              <a:ext cx="0" cy="464820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371600" y="6172200"/>
              <a:ext cx="6400800" cy="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5791200" y="2286000"/>
              <a:ext cx="990600" cy="609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248400" y="23622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50292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4600" y="26670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48768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5200" y="1981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5000" y="5410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81200" y="32766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05200" y="3200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57600" y="4267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05000" y="4267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57600" y="5486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05400" y="4343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81600" y="5486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8000" y="18288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8000" y="5486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05400" y="1981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05400" y="30480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58000" y="3200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29400" y="45720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57400" y="21336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1371600"/>
            <a:ext cx="124745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False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negative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29200" y="4343400"/>
            <a:ext cx="2362200" cy="10668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4800600" y="4114800"/>
            <a:ext cx="457200" cy="381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962400" y="3657600"/>
            <a:ext cx="169629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False positive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37" name="Straight Arrow Connector 36"/>
          <p:cNvCxnSpPr>
            <a:endCxn id="38" idx="1"/>
          </p:cNvCxnSpPr>
          <p:nvPr/>
        </p:nvCxnSpPr>
        <p:spPr>
          <a:xfrm flipV="1">
            <a:off x="7010400" y="3904566"/>
            <a:ext cx="762000" cy="438834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772400" y="3581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Predicted Area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1066801" y="1828800"/>
            <a:ext cx="1066799" cy="5334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477986" y="1676400"/>
            <a:ext cx="124745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False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negative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6629400" y="2286000"/>
            <a:ext cx="1153386" cy="26086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7400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6" grpId="0" animBg="1"/>
      <p:bldP spid="38" grpId="0"/>
      <p:bldP spid="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Misclassified Sample Exploitation</a:t>
            </a:r>
            <a:endParaRPr lang="en-US" dirty="0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838204" y="1524000"/>
            <a:ext cx="6934196" cy="5171420"/>
            <a:chOff x="838204" y="1524000"/>
            <a:chExt cx="6934196" cy="5171420"/>
          </a:xfrm>
        </p:grpSpPr>
        <p:sp>
          <p:nvSpPr>
            <p:cNvPr id="7" name="TextBox 6"/>
            <p:cNvSpPr txBox="1"/>
            <p:nvPr/>
          </p:nvSpPr>
          <p:spPr>
            <a:xfrm rot="16200000">
              <a:off x="-362285" y="3970748"/>
              <a:ext cx="29241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Red wavelength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048000" y="6172200"/>
              <a:ext cx="33313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Green Wavelength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057400" y="1828800"/>
              <a:ext cx="1524000" cy="9144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34000" y="4572000"/>
              <a:ext cx="1676400" cy="990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1371600" y="1524000"/>
              <a:ext cx="0" cy="464820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371600" y="6172200"/>
              <a:ext cx="6400800" cy="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5791200" y="2286000"/>
              <a:ext cx="990600" cy="609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248400" y="23622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0" y="50292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4600" y="26670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90800" y="48768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05200" y="1981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05000" y="5410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81200" y="32766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05200" y="3200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57600" y="4267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05000" y="4267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57600" y="5486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05400" y="4343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81600" y="5486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8000" y="18288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58000" y="5486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05400" y="1981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05400" y="30480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58000" y="3200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29400" y="45720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57400" y="21336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29200" y="4343400"/>
            <a:ext cx="2362200" cy="10668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828800" y="2057400"/>
            <a:ext cx="762000" cy="6858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5943600" y="2209800"/>
            <a:ext cx="762000" cy="6858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400800" y="25146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6781800" y="1752600"/>
            <a:ext cx="1143000" cy="685800"/>
          </a:xfrm>
          <a:prstGeom prst="straightConnector1">
            <a:avLst/>
          </a:prstGeom>
          <a:ln w="19050">
            <a:solidFill>
              <a:srgbClr val="29B21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391400" y="1143000"/>
            <a:ext cx="1293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9B21E"/>
                </a:solidFill>
              </a:rPr>
              <a:t>Sampling </a:t>
            </a:r>
          </a:p>
          <a:p>
            <a:r>
              <a:rPr lang="en-US" dirty="0" smtClean="0">
                <a:solidFill>
                  <a:srgbClr val="29B21E"/>
                </a:solidFill>
              </a:rPr>
              <a:t>Areas</a:t>
            </a:r>
            <a:endParaRPr lang="en-US" dirty="0">
              <a:solidFill>
                <a:srgbClr val="29B21E"/>
              </a:solidFill>
            </a:endParaRPr>
          </a:p>
        </p:txBody>
      </p:sp>
      <p:cxnSp>
        <p:nvCxnSpPr>
          <p:cNvPr id="46" name="Straight Arrow Connector 45"/>
          <p:cNvCxnSpPr>
            <a:stCxn id="45" idx="1"/>
          </p:cNvCxnSpPr>
          <p:nvPr/>
        </p:nvCxnSpPr>
        <p:spPr>
          <a:xfrm flipH="1">
            <a:off x="2590800" y="1466166"/>
            <a:ext cx="4800600" cy="972234"/>
          </a:xfrm>
          <a:prstGeom prst="straightConnector1">
            <a:avLst/>
          </a:prstGeom>
          <a:ln w="19050">
            <a:solidFill>
              <a:srgbClr val="29B21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943600" y="25908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943600" y="22098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09800" y="23622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286000" y="20574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752600" y="22098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057400" y="23622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248400" y="22098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1563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/>
      <p:bldP spid="45" grpId="0"/>
      <p:bldP spid="48" grpId="0"/>
      <p:bldP spid="49" grpId="0"/>
      <p:bldP spid="51" grpId="0"/>
      <p:bldP spid="52" grpId="0"/>
      <p:bldP spid="53" grpId="0"/>
      <p:bldP spid="54" grpId="0"/>
      <p:bldP spid="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Clustering-based Sampling</a:t>
            </a:r>
            <a:endParaRPr lang="en-US" dirty="0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38204" y="1524000"/>
            <a:ext cx="6934196" cy="5171420"/>
            <a:chOff x="838204" y="1524000"/>
            <a:chExt cx="6934196" cy="5171420"/>
          </a:xfrm>
        </p:grpSpPr>
        <p:sp>
          <p:nvSpPr>
            <p:cNvPr id="9" name="TextBox 8"/>
            <p:cNvSpPr txBox="1"/>
            <p:nvPr/>
          </p:nvSpPr>
          <p:spPr>
            <a:xfrm rot="16200000">
              <a:off x="-362285" y="3970748"/>
              <a:ext cx="29241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Red wavelength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48000" y="6172200"/>
              <a:ext cx="33313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Green Wavelength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057400" y="1828800"/>
              <a:ext cx="1524000" cy="9144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34000" y="4572000"/>
              <a:ext cx="1676400" cy="990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1371600" y="1524000"/>
              <a:ext cx="0" cy="464820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371600" y="6172200"/>
              <a:ext cx="6400800" cy="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5791200" y="2286000"/>
              <a:ext cx="990600" cy="609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248400" y="23622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0" y="50292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05400" y="4343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29400" y="45720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057400" y="21336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029200" y="4343400"/>
            <a:ext cx="2362200" cy="10668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400800" y="25146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43600" y="25908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943600" y="22098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09800" y="23622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86000" y="20574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57400" y="23622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248400" y="22098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133600" y="1828800"/>
            <a:ext cx="762000" cy="6858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2133600" y="2286000"/>
            <a:ext cx="762000" cy="6858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752600" y="2133600"/>
            <a:ext cx="762000" cy="6858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1905000" y="1828800"/>
            <a:ext cx="762000" cy="6858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5638800" y="1981200"/>
            <a:ext cx="762000" cy="6858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6096000" y="1905000"/>
            <a:ext cx="762000" cy="6858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6248400" y="2286000"/>
            <a:ext cx="762000" cy="6858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6096000" y="2133600"/>
            <a:ext cx="762000" cy="6858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5791200" y="2438400"/>
            <a:ext cx="762000" cy="6858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524000" y="1905000"/>
            <a:ext cx="1600200" cy="10668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5638800" y="1905000"/>
            <a:ext cx="1447800" cy="10668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1" name="Straight Arrow Connector 60"/>
          <p:cNvCxnSpPr>
            <a:stCxn id="62" idx="3"/>
          </p:cNvCxnSpPr>
          <p:nvPr/>
        </p:nvCxnSpPr>
        <p:spPr>
          <a:xfrm flipV="1">
            <a:off x="4646744" y="3200400"/>
            <a:ext cx="915856" cy="842665"/>
          </a:xfrm>
          <a:prstGeom prst="straightConnector1">
            <a:avLst/>
          </a:prstGeom>
          <a:ln w="19050">
            <a:solidFill>
              <a:srgbClr val="29B21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352800" y="3581400"/>
            <a:ext cx="1293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9B21E"/>
                </a:solidFill>
              </a:rPr>
              <a:t>Clusters-Sampling </a:t>
            </a:r>
          </a:p>
          <a:p>
            <a:r>
              <a:rPr lang="en-US" dirty="0" smtClean="0">
                <a:solidFill>
                  <a:srgbClr val="29B21E"/>
                </a:solidFill>
              </a:rPr>
              <a:t>Areas</a:t>
            </a:r>
            <a:endParaRPr lang="en-US" dirty="0">
              <a:solidFill>
                <a:srgbClr val="29B21E"/>
              </a:solidFill>
            </a:endParaRPr>
          </a:p>
        </p:txBody>
      </p:sp>
      <p:cxnSp>
        <p:nvCxnSpPr>
          <p:cNvPr id="63" name="Straight Arrow Connector 62"/>
          <p:cNvCxnSpPr>
            <a:stCxn id="62" idx="1"/>
          </p:cNvCxnSpPr>
          <p:nvPr/>
        </p:nvCxnSpPr>
        <p:spPr>
          <a:xfrm flipH="1" flipV="1">
            <a:off x="2590800" y="3048000"/>
            <a:ext cx="762000" cy="995065"/>
          </a:xfrm>
          <a:prstGeom prst="straightConnector1">
            <a:avLst/>
          </a:prstGeom>
          <a:ln w="19050">
            <a:solidFill>
              <a:srgbClr val="29B21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1524000" y="1905000"/>
            <a:ext cx="1676400" cy="10668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486400" y="2057400"/>
            <a:ext cx="1524000" cy="9144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514600" y="19050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743200" y="23622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819400" y="19812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514600" y="22098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600200" y="1981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676400" y="22860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828800" y="25146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715000" y="25146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715000" y="22098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705600" y="20574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705600" y="25908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38800" y="1981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562600" y="25146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039607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60" grpId="0" animBg="1"/>
      <p:bldP spid="62" grpId="0"/>
      <p:bldP spid="62" grpId="1"/>
      <p:bldP spid="64" grpId="0" animBg="1"/>
      <p:bldP spid="65" grpId="0" animBg="1"/>
      <p:bldP spid="47" grpId="0"/>
      <p:bldP spid="66" grpId="0"/>
      <p:bldP spid="67" grpId="0"/>
      <p:bldP spid="68" grpId="0"/>
      <p:bldP spid="69" grpId="0"/>
      <p:bldP spid="70" grpId="0"/>
      <p:bldP spid="71" grpId="0"/>
      <p:bldP spid="73" grpId="0"/>
      <p:bldP spid="74" grpId="0"/>
      <p:bldP spid="75" grpId="0"/>
      <p:bldP spid="76" grpId="0"/>
      <p:bldP spid="77" grpId="0"/>
      <p:bldP spid="7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Boundary Exploitation</a:t>
            </a:r>
            <a:endParaRPr lang="en-US" dirty="0"/>
          </a:p>
        </p:txBody>
      </p:sp>
      <p:sp>
        <p:nvSpPr>
          <p:cNvPr id="35" name="Slide Number Placeholder 2"/>
          <p:cNvSpPr txBox="1">
            <a:spLocks/>
          </p:cNvSpPr>
          <p:nvPr/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7" name="Slide Number Placeholder 2"/>
          <p:cNvSpPr txBox="1">
            <a:spLocks/>
          </p:cNvSpPr>
          <p:nvPr/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8" name="Slide Number Placeholder 2"/>
          <p:cNvSpPr txBox="1">
            <a:spLocks/>
          </p:cNvSpPr>
          <p:nvPr/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 rot="16200000">
            <a:off x="-362285" y="3970748"/>
            <a:ext cx="29241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Red wavelength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048000" y="6172200"/>
            <a:ext cx="3331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Green Wavelength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057400" y="1828800"/>
            <a:ext cx="1524000" cy="9144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334000" y="4572000"/>
            <a:ext cx="1676400" cy="990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1371600" y="1524000"/>
            <a:ext cx="0" cy="46482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371600" y="6172200"/>
            <a:ext cx="640080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791200" y="2286000"/>
            <a:ext cx="990600" cy="609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029200" y="4343400"/>
            <a:ext cx="2362200" cy="10668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1524000" y="1905000"/>
            <a:ext cx="1676400" cy="10668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486400" y="2057400"/>
            <a:ext cx="1524000" cy="9144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/>
          <p:cNvCxnSpPr/>
          <p:nvPr/>
        </p:nvCxnSpPr>
        <p:spPr>
          <a:xfrm>
            <a:off x="5257800" y="1600200"/>
            <a:ext cx="0" cy="4572000"/>
          </a:xfrm>
          <a:prstGeom prst="line">
            <a:avLst/>
          </a:prstGeom>
          <a:ln w="19050">
            <a:solidFill>
              <a:srgbClr val="29B21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715000" y="1600200"/>
            <a:ext cx="0" cy="4572000"/>
          </a:xfrm>
          <a:prstGeom prst="line">
            <a:avLst/>
          </a:prstGeom>
          <a:ln w="19050">
            <a:solidFill>
              <a:srgbClr val="29B21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705600" y="1600200"/>
            <a:ext cx="0" cy="4572000"/>
          </a:xfrm>
          <a:prstGeom prst="line">
            <a:avLst/>
          </a:prstGeom>
          <a:ln w="19050">
            <a:solidFill>
              <a:srgbClr val="29B21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7239000" y="1600200"/>
            <a:ext cx="0" cy="4572000"/>
          </a:xfrm>
          <a:prstGeom prst="line">
            <a:avLst/>
          </a:prstGeom>
          <a:ln w="19050">
            <a:solidFill>
              <a:srgbClr val="29B21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1371600" y="2362200"/>
            <a:ext cx="6705600" cy="0"/>
          </a:xfrm>
          <a:prstGeom prst="line">
            <a:avLst/>
          </a:prstGeom>
          <a:ln w="19050">
            <a:solidFill>
              <a:srgbClr val="29B21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1371600" y="1905000"/>
            <a:ext cx="6705600" cy="0"/>
          </a:xfrm>
          <a:prstGeom prst="line">
            <a:avLst/>
          </a:prstGeom>
          <a:ln w="19050">
            <a:solidFill>
              <a:srgbClr val="29B21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1371600" y="3124200"/>
            <a:ext cx="6705600" cy="0"/>
          </a:xfrm>
          <a:prstGeom prst="line">
            <a:avLst/>
          </a:prstGeom>
          <a:ln w="19050">
            <a:solidFill>
              <a:srgbClr val="29B21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1371600" y="2743200"/>
            <a:ext cx="6705600" cy="0"/>
          </a:xfrm>
          <a:prstGeom prst="line">
            <a:avLst/>
          </a:prstGeom>
          <a:ln w="19050">
            <a:solidFill>
              <a:srgbClr val="29B21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971800" y="3962400"/>
            <a:ext cx="1293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9B21E"/>
                </a:solidFill>
              </a:rPr>
              <a:t>Sampling </a:t>
            </a:r>
          </a:p>
          <a:p>
            <a:r>
              <a:rPr lang="en-US" dirty="0" smtClean="0">
                <a:solidFill>
                  <a:srgbClr val="29B21E"/>
                </a:solidFill>
              </a:rPr>
              <a:t>Areas</a:t>
            </a:r>
            <a:endParaRPr lang="en-US" dirty="0">
              <a:solidFill>
                <a:srgbClr val="29B21E"/>
              </a:solidFill>
            </a:endParaRPr>
          </a:p>
        </p:txBody>
      </p:sp>
      <p:cxnSp>
        <p:nvCxnSpPr>
          <p:cNvPr id="85" name="Straight Arrow Connector 84"/>
          <p:cNvCxnSpPr>
            <a:stCxn id="84" idx="0"/>
          </p:cNvCxnSpPr>
          <p:nvPr/>
        </p:nvCxnSpPr>
        <p:spPr>
          <a:xfrm flipH="1" flipV="1">
            <a:off x="3124200" y="3200400"/>
            <a:ext cx="494572" cy="762000"/>
          </a:xfrm>
          <a:prstGeom prst="straightConnector1">
            <a:avLst/>
          </a:prstGeom>
          <a:ln w="19050">
            <a:solidFill>
              <a:srgbClr val="29B21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791200" y="2286000"/>
            <a:ext cx="1143000" cy="6096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00200" y="914400"/>
            <a:ext cx="3826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en-US" dirty="0"/>
              <a:t>Eliminate irrelevant </a:t>
            </a:r>
            <a:r>
              <a:rPr lang="en-US" dirty="0" smtClean="0"/>
              <a:t>attributes</a:t>
            </a:r>
          </a:p>
          <a:p>
            <a:pPr marL="342900" indent="-342900">
              <a:buAutoNum type="arabicParenR"/>
            </a:pPr>
            <a:r>
              <a:rPr lang="en-US" dirty="0" smtClean="0"/>
              <a:t>Refine the areas</a:t>
            </a:r>
          </a:p>
        </p:txBody>
      </p:sp>
    </p:spTree>
    <p:extLst>
      <p:ext uri="{BB962C8B-B14F-4D97-AF65-F5344CB8AC3E}">
        <p14:creationId xmlns:p14="http://schemas.microsoft.com/office/powerpoint/2010/main" val="2633567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52" grpId="0" animBg="1"/>
      <p:bldP spid="52" grpId="1" animBg="1"/>
      <p:bldP spid="74" grpId="0" animBg="1"/>
      <p:bldP spid="74" grpId="1" animBg="1"/>
      <p:bldP spid="75" grpId="0" animBg="1"/>
      <p:bldP spid="84" grpId="0"/>
      <p:bldP spid="31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SDSS dataset (10 GB-100GB)</a:t>
            </a:r>
          </a:p>
          <a:p>
            <a:r>
              <a:rPr lang="en-US" dirty="0" smtClean="0"/>
              <a:t>Our target queries:</a:t>
            </a:r>
          </a:p>
          <a:p>
            <a:pPr lvl="1"/>
            <a:r>
              <a:rPr lang="en-US" dirty="0" smtClean="0"/>
              <a:t>Based on SDSS query workload</a:t>
            </a:r>
          </a:p>
          <a:p>
            <a:pPr marL="630936" lvl="2" indent="0">
              <a:buNone/>
            </a:pPr>
            <a:endParaRPr lang="en-US" dirty="0" smtClean="0"/>
          </a:p>
          <a:p>
            <a:pPr marL="630936" lvl="2" indent="0">
              <a:buNone/>
            </a:pPr>
            <a:endParaRPr lang="en-US" dirty="0" smtClean="0"/>
          </a:p>
          <a:p>
            <a:r>
              <a:rPr lang="en-US" dirty="0" smtClean="0"/>
              <a:t>Effectiveness: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Experiments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234212"/>
              </p:ext>
            </p:extLst>
          </p:nvPr>
        </p:nvGraphicFramePr>
        <p:xfrm>
          <a:off x="3276600" y="4114800"/>
          <a:ext cx="464502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7" name="Equation" r:id="rId3" imgW="2222500" imgH="431800" progId="Equation.3">
                  <p:embed/>
                </p:oleObj>
              </mc:Choice>
              <mc:Fallback>
                <p:oleObj name="Equation" r:id="rId3" imgW="2222500" imgH="431800" progId="Equation.3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114800"/>
                        <a:ext cx="4645025" cy="865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Effectiveness </a:t>
            </a:r>
            <a:r>
              <a:rPr lang="en-US" dirty="0" err="1" smtClean="0"/>
              <a:t>vs</a:t>
            </a:r>
            <a:r>
              <a:rPr lang="en-US" dirty="0" smtClean="0"/>
              <a:t> User Effort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8012229"/>
              </p:ext>
            </p:extLst>
          </p:nvPr>
        </p:nvGraphicFramePr>
        <p:xfrm>
          <a:off x="457200" y="1481138"/>
          <a:ext cx="8229600" cy="4233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70484" y="5791200"/>
            <a:ext cx="6373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SMALL NUMBER OF SAMPLES TO PREDICT COMMON CONJUCTIVE QUERIES</a:t>
            </a:r>
          </a:p>
          <a:p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4038600"/>
            <a:ext cx="3048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14800" y="3581400"/>
            <a:ext cx="3048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14800" y="2667000"/>
            <a:ext cx="3048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  <p:bldP spid="7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Efficiency (User </a:t>
            </a:r>
            <a:r>
              <a:rPr lang="en-US" dirty="0"/>
              <a:t>W</a:t>
            </a:r>
            <a:r>
              <a:rPr lang="en-US" dirty="0" smtClean="0"/>
              <a:t>ait Time)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249186"/>
              </p:ext>
            </p:extLst>
          </p:nvPr>
        </p:nvGraphicFramePr>
        <p:xfrm>
          <a:off x="457200" y="1481138"/>
          <a:ext cx="8229600" cy="4310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67000" y="5867400"/>
            <a:ext cx="6006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USER WAIT TIME IS &lt;6sec FOR CONJUCTIVE QUERIES</a:t>
            </a:r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AND &lt;8 </a:t>
            </a:r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</a:rPr>
              <a:t>secs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FOR COMPLEX DISJUNCTIVE QUERIES.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 (DB Size)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302745"/>
              </p:ext>
            </p:extLst>
          </p:nvPr>
        </p:nvGraphicFramePr>
        <p:xfrm>
          <a:off x="457200" y="12954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67000" y="5678269"/>
            <a:ext cx="6378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SCALLING TO LARGER DATA SETS HAS NO SIGNIFICANT </a:t>
            </a:r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IMPACT ON THE EFFECTIVENESS.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1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Human-in-the-loop application</a:t>
            </a:r>
          </a:p>
          <a:p>
            <a:r>
              <a:rPr lang="en-US" sz="2400" dirty="0" smtClean="0"/>
              <a:t>Explore big datasets to discover interesting data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Interactive Data Exploration</a:t>
            </a:r>
            <a:endParaRPr lang="en-US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43400"/>
            <a:ext cx="250149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sds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648200"/>
            <a:ext cx="1909263" cy="1295401"/>
          </a:xfrm>
          <a:prstGeom prst="rect">
            <a:avLst/>
          </a:prstGeom>
        </p:spPr>
      </p:pic>
      <p:pic>
        <p:nvPicPr>
          <p:cNvPr id="6" name="Picture 5" descr="medical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047999"/>
            <a:ext cx="2057400" cy="1166781"/>
          </a:xfrm>
          <a:prstGeom prst="rect">
            <a:avLst/>
          </a:prstGeom>
        </p:spPr>
      </p:pic>
      <p:pic>
        <p:nvPicPr>
          <p:cNvPr id="7" name="Picture 6" descr="medical3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200399"/>
            <a:ext cx="1828800" cy="12865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Scalability (Exploration Space)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45021"/>
              </p:ext>
            </p:extLst>
          </p:nvPr>
        </p:nvGraphicFramePr>
        <p:xfrm>
          <a:off x="457200" y="1481138"/>
          <a:ext cx="8229600" cy="4310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67000" y="5830669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AIDE IDENTIFIES IRRELEVANT ATTRIBUTES IN </a:t>
            </a:r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N-DIMENSIONAL SPACES WITH SMALL OVERHEAD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629400" y="1600200"/>
            <a:ext cx="1812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</a:rPr>
              <a:t>F-measure: &gt;70%</a:t>
            </a:r>
          </a:p>
        </p:txBody>
      </p:sp>
    </p:spTree>
    <p:extLst>
      <p:ext uri="{BB962C8B-B14F-4D97-AF65-F5344CB8AC3E}">
        <p14:creationId xmlns:p14="http://schemas.microsoft.com/office/powerpoint/2010/main" val="3735643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47800"/>
            <a:ext cx="8763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User study with 7 real users:</a:t>
            </a:r>
          </a:p>
          <a:p>
            <a:pPr lvl="1"/>
            <a:r>
              <a:rPr lang="en-US" dirty="0" err="1" smtClean="0"/>
              <a:t>AuctionMark</a:t>
            </a:r>
            <a:r>
              <a:rPr lang="en-US" dirty="0" smtClean="0"/>
              <a:t> dataset</a:t>
            </a:r>
          </a:p>
          <a:p>
            <a:pPr lvl="1"/>
            <a:r>
              <a:rPr lang="en-US" dirty="0" smtClean="0"/>
              <a:t>Exploration for good deals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Manual Exploration:</a:t>
            </a:r>
          </a:p>
          <a:p>
            <a:pPr lvl="1"/>
            <a:r>
              <a:rPr lang="en-US" dirty="0" smtClean="0"/>
              <a:t>Query formulation</a:t>
            </a:r>
          </a:p>
          <a:p>
            <a:pPr lvl="1"/>
            <a:r>
              <a:rPr lang="en-US" dirty="0" smtClean="0"/>
              <a:t>Query processing</a:t>
            </a:r>
          </a:p>
          <a:p>
            <a:pPr lvl="1"/>
            <a:r>
              <a:rPr lang="en-US" dirty="0" smtClean="0"/>
              <a:t>Review results &amp; repeat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Study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305800" cy="571500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en-US" sz="1200" dirty="0"/>
              <a:t>1.  select </a:t>
            </a:r>
            <a:r>
              <a:rPr lang="en-US" sz="1200" dirty="0" err="1"/>
              <a:t>i_initial_price</a:t>
            </a:r>
            <a:r>
              <a:rPr lang="en-US" sz="1200" dirty="0"/>
              <a:t>, </a:t>
            </a:r>
            <a:r>
              <a:rPr lang="en-US" sz="1200" dirty="0" err="1"/>
              <a:t>i_current_price</a:t>
            </a:r>
            <a:r>
              <a:rPr lang="en-US" sz="1200" dirty="0"/>
              <a:t>  from  ITEM  order by </a:t>
            </a:r>
            <a:r>
              <a:rPr lang="en-US" sz="1200" dirty="0" err="1"/>
              <a:t>i_initial_price</a:t>
            </a:r>
            <a:r>
              <a:rPr lang="en-US" sz="1200" dirty="0"/>
              <a:t>;</a:t>
            </a:r>
          </a:p>
          <a:p>
            <a:r>
              <a:rPr lang="en-US" sz="1200" dirty="0"/>
              <a:t>2.  select </a:t>
            </a:r>
            <a:r>
              <a:rPr lang="en-US" sz="1200" dirty="0" err="1"/>
              <a:t>i_initial_price</a:t>
            </a:r>
            <a:r>
              <a:rPr lang="en-US" sz="1200" dirty="0"/>
              <a:t>, </a:t>
            </a:r>
            <a:r>
              <a:rPr lang="en-US" sz="1200" dirty="0" err="1"/>
              <a:t>i_current_price</a:t>
            </a:r>
            <a:r>
              <a:rPr lang="en-US" sz="1200" dirty="0"/>
              <a:t> from  ITEM where </a:t>
            </a:r>
            <a:r>
              <a:rPr lang="en-US" sz="1200" dirty="0" err="1"/>
              <a:t>i_initial_price</a:t>
            </a:r>
            <a:r>
              <a:rPr lang="en-US" sz="1200" dirty="0"/>
              <a:t> &lt; </a:t>
            </a:r>
            <a:r>
              <a:rPr lang="en-US" sz="1200" dirty="0" err="1"/>
              <a:t>i_current_price</a:t>
            </a:r>
            <a:r>
              <a:rPr lang="en-US" sz="1200" dirty="0"/>
              <a:t> order by </a:t>
            </a:r>
            <a:r>
              <a:rPr lang="en-US" sz="1200" dirty="0" err="1"/>
              <a:t>i_initial_price</a:t>
            </a:r>
            <a:r>
              <a:rPr lang="en-US" sz="1200" dirty="0"/>
              <a:t>;</a:t>
            </a:r>
          </a:p>
          <a:p>
            <a:r>
              <a:rPr lang="en-US" sz="1200" dirty="0"/>
              <a:t>3. select </a:t>
            </a:r>
            <a:r>
              <a:rPr lang="en-US" sz="1200" dirty="0" err="1"/>
              <a:t>i_initial_price</a:t>
            </a:r>
            <a:r>
              <a:rPr lang="en-US" sz="1200" dirty="0"/>
              <a:t>, </a:t>
            </a:r>
            <a:r>
              <a:rPr lang="en-US" sz="1200" dirty="0" err="1"/>
              <a:t>i_current_price</a:t>
            </a:r>
            <a:r>
              <a:rPr lang="en-US" sz="1200" dirty="0"/>
              <a:t>  from  ITEM where </a:t>
            </a:r>
            <a:r>
              <a:rPr lang="en-US" sz="1200" dirty="0" err="1"/>
              <a:t>i_current_price</a:t>
            </a:r>
            <a:r>
              <a:rPr lang="en-US" sz="1200" dirty="0"/>
              <a:t> &gt; </a:t>
            </a:r>
            <a:r>
              <a:rPr lang="en-US" sz="1200" dirty="0" err="1"/>
              <a:t>i_initial_price</a:t>
            </a:r>
            <a:r>
              <a:rPr lang="en-US" sz="1200" dirty="0"/>
              <a:t> * 2  order by </a:t>
            </a:r>
            <a:r>
              <a:rPr lang="en-US" sz="1200" dirty="0" err="1"/>
              <a:t>i_initial_price</a:t>
            </a:r>
            <a:r>
              <a:rPr lang="en-US" sz="1200" dirty="0"/>
              <a:t>;</a:t>
            </a:r>
          </a:p>
          <a:p>
            <a:r>
              <a:rPr lang="en-US" sz="1200" dirty="0"/>
              <a:t>4. select </a:t>
            </a:r>
            <a:r>
              <a:rPr lang="en-US" sz="1200" dirty="0" err="1"/>
              <a:t>i_initial_price</a:t>
            </a:r>
            <a:r>
              <a:rPr lang="en-US" sz="1200" dirty="0"/>
              <a:t>, </a:t>
            </a:r>
            <a:r>
              <a:rPr lang="en-US" sz="1200" dirty="0" err="1"/>
              <a:t>i_current_price</a:t>
            </a:r>
            <a:r>
              <a:rPr lang="en-US" sz="1200" dirty="0"/>
              <a:t> from  ITEM where </a:t>
            </a:r>
            <a:r>
              <a:rPr lang="en-US" sz="1200" dirty="0" err="1"/>
              <a:t>i_current_price</a:t>
            </a:r>
            <a:r>
              <a:rPr lang="en-US" sz="1200" dirty="0"/>
              <a:t> &gt; </a:t>
            </a:r>
            <a:r>
              <a:rPr lang="en-US" sz="1200" dirty="0" err="1"/>
              <a:t>i_initial_price</a:t>
            </a:r>
            <a:r>
              <a:rPr lang="en-US" sz="1200" dirty="0"/>
              <a:t> * 2  and </a:t>
            </a:r>
            <a:r>
              <a:rPr lang="en-US" sz="1200" dirty="0" err="1"/>
              <a:t>i_current_price</a:t>
            </a:r>
            <a:r>
              <a:rPr lang="en-US" sz="1200" dirty="0"/>
              <a:t> &gt; 1000 order by </a:t>
            </a:r>
            <a:r>
              <a:rPr lang="en-US" sz="1200" dirty="0" err="1"/>
              <a:t>i_initial_price</a:t>
            </a:r>
            <a:r>
              <a:rPr lang="en-US" sz="1200" dirty="0"/>
              <a:t>;</a:t>
            </a:r>
          </a:p>
          <a:p>
            <a:r>
              <a:rPr lang="en-US" sz="1200" dirty="0"/>
              <a:t>5. select </a:t>
            </a:r>
            <a:r>
              <a:rPr lang="en-US" sz="1200" dirty="0" err="1"/>
              <a:t>i_initial_price</a:t>
            </a:r>
            <a:r>
              <a:rPr lang="en-US" sz="1200" dirty="0"/>
              <a:t>, </a:t>
            </a:r>
            <a:r>
              <a:rPr lang="en-US" sz="1200" dirty="0" err="1"/>
              <a:t>i_current_price</a:t>
            </a:r>
            <a:r>
              <a:rPr lang="en-US" sz="1200" dirty="0"/>
              <a:t> from  ITEM  where </a:t>
            </a:r>
            <a:r>
              <a:rPr lang="en-US" sz="1200" dirty="0" err="1"/>
              <a:t>i_current_price</a:t>
            </a:r>
            <a:r>
              <a:rPr lang="en-US" sz="1200" dirty="0"/>
              <a:t> &gt; </a:t>
            </a:r>
            <a:r>
              <a:rPr lang="en-US" sz="1200" dirty="0" err="1"/>
              <a:t>i_initial_price</a:t>
            </a:r>
            <a:r>
              <a:rPr lang="en-US" sz="1200" dirty="0"/>
              <a:t> * 3 order by </a:t>
            </a:r>
            <a:r>
              <a:rPr lang="en-US" sz="1200" dirty="0" err="1"/>
              <a:t>i_initial_price</a:t>
            </a:r>
            <a:r>
              <a:rPr lang="en-US" sz="1200" dirty="0"/>
              <a:t>;</a:t>
            </a:r>
          </a:p>
          <a:p>
            <a:r>
              <a:rPr lang="en-US" sz="1200" dirty="0"/>
              <a:t>6. select </a:t>
            </a:r>
            <a:r>
              <a:rPr lang="en-US" sz="1200" dirty="0" err="1"/>
              <a:t>i_initial_price</a:t>
            </a:r>
            <a:r>
              <a:rPr lang="en-US" sz="1200" dirty="0"/>
              <a:t>, </a:t>
            </a:r>
            <a:r>
              <a:rPr lang="en-US" sz="1200" dirty="0" err="1"/>
              <a:t>i_current_price</a:t>
            </a:r>
            <a:r>
              <a:rPr lang="en-US" sz="1200" dirty="0"/>
              <a:t>  from  ITEM where </a:t>
            </a:r>
            <a:r>
              <a:rPr lang="en-US" sz="1200" dirty="0" err="1"/>
              <a:t>i_current_price</a:t>
            </a:r>
            <a:r>
              <a:rPr lang="en-US" sz="1200" dirty="0"/>
              <a:t> &gt; </a:t>
            </a:r>
            <a:r>
              <a:rPr lang="en-US" sz="1200" dirty="0" err="1"/>
              <a:t>i_initial_price</a:t>
            </a:r>
            <a:r>
              <a:rPr lang="en-US" sz="1200" dirty="0"/>
              <a:t> * 3 and </a:t>
            </a:r>
            <a:r>
              <a:rPr lang="en-US" sz="1200" dirty="0" err="1"/>
              <a:t>i_current_price</a:t>
            </a:r>
            <a:r>
              <a:rPr lang="en-US" sz="1200" dirty="0"/>
              <a:t> &gt; 1000 order by </a:t>
            </a:r>
            <a:r>
              <a:rPr lang="en-US" sz="1200" dirty="0" err="1"/>
              <a:t>i_initial_price</a:t>
            </a:r>
            <a:r>
              <a:rPr lang="en-US" sz="1200" dirty="0"/>
              <a:t>;</a:t>
            </a:r>
          </a:p>
          <a:p>
            <a:r>
              <a:rPr lang="en-US" sz="1200" dirty="0"/>
              <a:t>7. select </a:t>
            </a:r>
            <a:r>
              <a:rPr lang="en-US" sz="1200" dirty="0" err="1"/>
              <a:t>i_initial_price</a:t>
            </a:r>
            <a:r>
              <a:rPr lang="en-US" sz="1200" dirty="0"/>
              <a:t>, </a:t>
            </a:r>
            <a:r>
              <a:rPr lang="en-US" sz="1200" dirty="0" err="1"/>
              <a:t>i_current_price</a:t>
            </a:r>
            <a:r>
              <a:rPr lang="en-US" sz="1200" dirty="0"/>
              <a:t> from  ITEM where </a:t>
            </a:r>
            <a:r>
              <a:rPr lang="en-US" sz="1200" dirty="0" err="1"/>
              <a:t>i_current_price</a:t>
            </a:r>
            <a:r>
              <a:rPr lang="en-US" sz="1200" dirty="0"/>
              <a:t> &gt; </a:t>
            </a:r>
            <a:r>
              <a:rPr lang="en-US" sz="1200" dirty="0" err="1"/>
              <a:t>i_initial_price</a:t>
            </a:r>
            <a:r>
              <a:rPr lang="en-US" sz="1200" dirty="0"/>
              <a:t> * 4 order by </a:t>
            </a:r>
            <a:r>
              <a:rPr lang="en-US" sz="1200" dirty="0" err="1"/>
              <a:t>i_initial_price</a:t>
            </a:r>
            <a:r>
              <a:rPr lang="en-US" sz="1200" dirty="0"/>
              <a:t>;</a:t>
            </a:r>
          </a:p>
          <a:p>
            <a:r>
              <a:rPr lang="en-US" sz="1200" dirty="0"/>
              <a:t>8. select </a:t>
            </a:r>
            <a:r>
              <a:rPr lang="en-US" sz="1200" dirty="0" err="1"/>
              <a:t>i_initial_price</a:t>
            </a:r>
            <a:r>
              <a:rPr lang="en-US" sz="1200" dirty="0"/>
              <a:t>, </a:t>
            </a:r>
            <a:r>
              <a:rPr lang="en-US" sz="1200" dirty="0" err="1"/>
              <a:t>i_current_price</a:t>
            </a:r>
            <a:r>
              <a:rPr lang="en-US" sz="1200" dirty="0"/>
              <a:t>, </a:t>
            </a:r>
            <a:r>
              <a:rPr lang="en-US" sz="1200" dirty="0" err="1"/>
              <a:t>i_num_bids</a:t>
            </a:r>
            <a:r>
              <a:rPr lang="en-US" sz="1200" dirty="0"/>
              <a:t> from ITEM where </a:t>
            </a:r>
            <a:r>
              <a:rPr lang="en-US" sz="1200" dirty="0" err="1"/>
              <a:t>i_current_price</a:t>
            </a:r>
            <a:r>
              <a:rPr lang="en-US" sz="1200" dirty="0"/>
              <a:t> &gt; </a:t>
            </a:r>
            <a:r>
              <a:rPr lang="en-US" sz="1200" dirty="0" err="1"/>
              <a:t>i_initial_price</a:t>
            </a:r>
            <a:r>
              <a:rPr lang="en-US" sz="1200" dirty="0"/>
              <a:t> * 2  and </a:t>
            </a:r>
            <a:r>
              <a:rPr lang="en-US" sz="1200" dirty="0" err="1"/>
              <a:t>i_num_bids</a:t>
            </a:r>
            <a:r>
              <a:rPr lang="en-US" sz="1200" dirty="0"/>
              <a:t> &gt; 10  order by </a:t>
            </a:r>
            <a:r>
              <a:rPr lang="en-US" sz="1200" dirty="0" err="1"/>
              <a:t>i_initial_price</a:t>
            </a:r>
            <a:r>
              <a:rPr lang="en-US" sz="1200" dirty="0"/>
              <a:t>;</a:t>
            </a:r>
          </a:p>
          <a:p>
            <a:r>
              <a:rPr lang="en-US" sz="1200" dirty="0"/>
              <a:t>9. select </a:t>
            </a:r>
            <a:r>
              <a:rPr lang="en-US" sz="1200" dirty="0" err="1"/>
              <a:t>i_initial_price</a:t>
            </a:r>
            <a:r>
              <a:rPr lang="en-US" sz="1200" dirty="0"/>
              <a:t>, </a:t>
            </a:r>
            <a:r>
              <a:rPr lang="en-US" sz="1200" dirty="0" err="1"/>
              <a:t>i_current_price</a:t>
            </a:r>
            <a:r>
              <a:rPr lang="en-US" sz="1200" dirty="0"/>
              <a:t>, </a:t>
            </a:r>
            <a:r>
              <a:rPr lang="en-US" sz="1200" dirty="0" err="1"/>
              <a:t>i_num_bids</a:t>
            </a:r>
            <a:r>
              <a:rPr lang="en-US" sz="1200" dirty="0"/>
              <a:t> from ITEM where </a:t>
            </a:r>
            <a:r>
              <a:rPr lang="en-US" sz="1200" dirty="0" err="1"/>
              <a:t>i_current_price</a:t>
            </a:r>
            <a:r>
              <a:rPr lang="en-US" sz="1200" dirty="0"/>
              <a:t> &gt; </a:t>
            </a:r>
            <a:r>
              <a:rPr lang="en-US" sz="1200" dirty="0" err="1"/>
              <a:t>i_initial_price</a:t>
            </a:r>
            <a:r>
              <a:rPr lang="en-US" sz="1200" dirty="0"/>
              <a:t> * 2 and </a:t>
            </a:r>
            <a:r>
              <a:rPr lang="en-US" sz="1200" dirty="0" err="1"/>
              <a:t>i_num_bids</a:t>
            </a:r>
            <a:r>
              <a:rPr lang="en-US" sz="1200" dirty="0"/>
              <a:t> &gt; 50 order by </a:t>
            </a:r>
            <a:r>
              <a:rPr lang="en-US" sz="1200" dirty="0" err="1"/>
              <a:t>i_initial_price</a:t>
            </a:r>
            <a:r>
              <a:rPr lang="en-US" sz="1200" dirty="0"/>
              <a:t>;</a:t>
            </a:r>
          </a:p>
          <a:p>
            <a:r>
              <a:rPr lang="en-US" sz="1200" dirty="0"/>
              <a:t>10. select </a:t>
            </a:r>
            <a:r>
              <a:rPr lang="en-US" sz="1200" dirty="0" err="1"/>
              <a:t>i_initial_price</a:t>
            </a:r>
            <a:r>
              <a:rPr lang="en-US" sz="1200" dirty="0"/>
              <a:t>, </a:t>
            </a:r>
            <a:r>
              <a:rPr lang="en-US" sz="1200" dirty="0" err="1"/>
              <a:t>i_current_price</a:t>
            </a:r>
            <a:r>
              <a:rPr lang="en-US" sz="1200" dirty="0"/>
              <a:t>, </a:t>
            </a:r>
            <a:r>
              <a:rPr lang="en-US" sz="1200" dirty="0" err="1"/>
              <a:t>i_num_bids</a:t>
            </a:r>
            <a:r>
              <a:rPr lang="en-US" sz="1200" dirty="0"/>
              <a:t> from ITEM  where </a:t>
            </a:r>
            <a:r>
              <a:rPr lang="en-US" sz="1200" dirty="0" err="1"/>
              <a:t>i_current_price</a:t>
            </a:r>
            <a:r>
              <a:rPr lang="en-US" sz="1200" dirty="0"/>
              <a:t> &gt; </a:t>
            </a:r>
            <a:r>
              <a:rPr lang="en-US" sz="1200" dirty="0" err="1"/>
              <a:t>i_initial_price</a:t>
            </a:r>
            <a:r>
              <a:rPr lang="en-US" sz="1200" dirty="0"/>
              <a:t> * 2 and </a:t>
            </a:r>
            <a:r>
              <a:rPr lang="en-US" sz="1200" dirty="0" err="1"/>
              <a:t>i_num_bids</a:t>
            </a:r>
            <a:r>
              <a:rPr lang="en-US" sz="1200" dirty="0"/>
              <a:t> &gt; 70  order by </a:t>
            </a:r>
            <a:r>
              <a:rPr lang="en-US" sz="1200" dirty="0" err="1"/>
              <a:t>i_initial_price</a:t>
            </a:r>
            <a:r>
              <a:rPr lang="en-US" sz="1200" dirty="0"/>
              <a:t>;</a:t>
            </a:r>
          </a:p>
          <a:p>
            <a:r>
              <a:rPr lang="en-US" sz="1200" dirty="0"/>
              <a:t>11. select </a:t>
            </a:r>
            <a:r>
              <a:rPr lang="en-US" sz="1200" dirty="0" err="1"/>
              <a:t>i_initial_price</a:t>
            </a:r>
            <a:r>
              <a:rPr lang="en-US" sz="1200" dirty="0"/>
              <a:t>, </a:t>
            </a:r>
            <a:r>
              <a:rPr lang="en-US" sz="1200" dirty="0" err="1"/>
              <a:t>i_current_price</a:t>
            </a:r>
            <a:r>
              <a:rPr lang="en-US" sz="1200" dirty="0"/>
              <a:t>, </a:t>
            </a:r>
            <a:r>
              <a:rPr lang="en-US" sz="1200" dirty="0" err="1"/>
              <a:t>i_num_bids</a:t>
            </a:r>
            <a:r>
              <a:rPr lang="en-US" sz="1200" dirty="0"/>
              <a:t>  from ITEM  where </a:t>
            </a:r>
            <a:r>
              <a:rPr lang="en-US" sz="1200" dirty="0" err="1"/>
              <a:t>i_current_price</a:t>
            </a:r>
            <a:r>
              <a:rPr lang="en-US" sz="1200" dirty="0"/>
              <a:t> &gt; </a:t>
            </a:r>
            <a:r>
              <a:rPr lang="en-US" sz="1200" dirty="0" err="1"/>
              <a:t>i_initial_price</a:t>
            </a:r>
            <a:r>
              <a:rPr lang="en-US" sz="1200" dirty="0"/>
              <a:t> * 2  and </a:t>
            </a:r>
            <a:r>
              <a:rPr lang="en-US" sz="1200" dirty="0" err="1"/>
              <a:t>i_num_bids</a:t>
            </a:r>
            <a:r>
              <a:rPr lang="en-US" sz="1200" dirty="0"/>
              <a:t> &gt; 90  order by </a:t>
            </a:r>
            <a:r>
              <a:rPr lang="en-US" sz="1200" dirty="0" err="1"/>
              <a:t>i_initial_price</a:t>
            </a:r>
            <a:r>
              <a:rPr lang="en-US" sz="1200" dirty="0"/>
              <a:t>;</a:t>
            </a:r>
          </a:p>
          <a:p>
            <a:r>
              <a:rPr lang="en-US" sz="1200" dirty="0"/>
              <a:t>12. select </a:t>
            </a:r>
            <a:r>
              <a:rPr lang="en-US" sz="1200" dirty="0" err="1"/>
              <a:t>i_initial_price</a:t>
            </a:r>
            <a:r>
              <a:rPr lang="en-US" sz="1200" dirty="0"/>
              <a:t>, </a:t>
            </a:r>
            <a:r>
              <a:rPr lang="en-US" sz="1200" dirty="0" err="1"/>
              <a:t>i_current_price</a:t>
            </a:r>
            <a:r>
              <a:rPr lang="en-US" sz="1200" dirty="0"/>
              <a:t>, </a:t>
            </a:r>
            <a:r>
              <a:rPr lang="en-US" sz="1200" dirty="0" err="1"/>
              <a:t>i_num_bids</a:t>
            </a:r>
            <a:r>
              <a:rPr lang="en-US" sz="1200" dirty="0"/>
              <a:t>  from ITEM where </a:t>
            </a:r>
            <a:r>
              <a:rPr lang="en-US" sz="1200" dirty="0" err="1"/>
              <a:t>i_current_price</a:t>
            </a:r>
            <a:r>
              <a:rPr lang="en-US" sz="1200" dirty="0"/>
              <a:t> &gt; </a:t>
            </a:r>
            <a:r>
              <a:rPr lang="en-US" sz="1200" dirty="0" err="1"/>
              <a:t>i_initial_price</a:t>
            </a:r>
            <a:r>
              <a:rPr lang="en-US" sz="1200" dirty="0"/>
              <a:t> * 3  and </a:t>
            </a:r>
            <a:r>
              <a:rPr lang="en-US" sz="1200" dirty="0" err="1"/>
              <a:t>i_num_bids</a:t>
            </a:r>
            <a:r>
              <a:rPr lang="en-US" sz="1200" dirty="0"/>
              <a:t> &gt; 90 order by </a:t>
            </a:r>
            <a:r>
              <a:rPr lang="en-US" sz="1200" dirty="0" err="1"/>
              <a:t>i_initial_price</a:t>
            </a:r>
            <a:r>
              <a:rPr lang="en-US" sz="1200" dirty="0"/>
              <a:t>;</a:t>
            </a:r>
          </a:p>
          <a:p>
            <a:r>
              <a:rPr lang="en-US" sz="1200" dirty="0"/>
              <a:t>13. select </a:t>
            </a:r>
            <a:r>
              <a:rPr lang="en-US" sz="1200" dirty="0" err="1"/>
              <a:t>i_initial_price</a:t>
            </a:r>
            <a:r>
              <a:rPr lang="en-US" sz="1200" dirty="0"/>
              <a:t>, </a:t>
            </a:r>
            <a:r>
              <a:rPr lang="en-US" sz="1200" dirty="0" err="1"/>
              <a:t>i_current_price</a:t>
            </a:r>
            <a:r>
              <a:rPr lang="en-US" sz="1200" dirty="0"/>
              <a:t>, </a:t>
            </a:r>
            <a:r>
              <a:rPr lang="en-US" sz="1200" dirty="0" err="1"/>
              <a:t>i_days_to_close</a:t>
            </a:r>
            <a:r>
              <a:rPr lang="en-US" sz="1200" dirty="0"/>
              <a:t> from ITEM  where </a:t>
            </a:r>
            <a:r>
              <a:rPr lang="en-US" sz="1200" dirty="0" err="1"/>
              <a:t>i_current_price</a:t>
            </a:r>
            <a:r>
              <a:rPr lang="en-US" sz="1200" dirty="0"/>
              <a:t> &gt; </a:t>
            </a:r>
            <a:r>
              <a:rPr lang="en-US" sz="1200" dirty="0" err="1"/>
              <a:t>i_initial_price</a:t>
            </a:r>
            <a:r>
              <a:rPr lang="en-US" sz="1200" dirty="0"/>
              <a:t> * 2  order by </a:t>
            </a:r>
            <a:r>
              <a:rPr lang="en-US" sz="1200" dirty="0" err="1"/>
              <a:t>i_initial_price</a:t>
            </a:r>
            <a:r>
              <a:rPr lang="en-US" sz="1200" dirty="0"/>
              <a:t>;</a:t>
            </a:r>
          </a:p>
          <a:p>
            <a:r>
              <a:rPr lang="en-US" sz="1200" dirty="0"/>
              <a:t>14. select </a:t>
            </a:r>
            <a:r>
              <a:rPr lang="en-US" sz="1200" dirty="0" err="1"/>
              <a:t>i_initial_price</a:t>
            </a:r>
            <a:r>
              <a:rPr lang="en-US" sz="1200" dirty="0"/>
              <a:t>, </a:t>
            </a:r>
            <a:r>
              <a:rPr lang="en-US" sz="1200" dirty="0" err="1"/>
              <a:t>i_current_price</a:t>
            </a:r>
            <a:r>
              <a:rPr lang="en-US" sz="1200" dirty="0"/>
              <a:t>, </a:t>
            </a:r>
            <a:r>
              <a:rPr lang="en-US" sz="1200" dirty="0" err="1"/>
              <a:t>i_days_to_close</a:t>
            </a:r>
            <a:r>
              <a:rPr lang="en-US" sz="1200" dirty="0"/>
              <a:t> from ITEM where </a:t>
            </a:r>
            <a:r>
              <a:rPr lang="en-US" sz="1200" dirty="0" err="1"/>
              <a:t>i_current_price</a:t>
            </a:r>
            <a:r>
              <a:rPr lang="en-US" sz="1200" dirty="0"/>
              <a:t> &gt; </a:t>
            </a:r>
            <a:r>
              <a:rPr lang="en-US" sz="1200" dirty="0" err="1"/>
              <a:t>i_initial_price</a:t>
            </a:r>
            <a:r>
              <a:rPr lang="en-US" sz="1200" dirty="0"/>
              <a:t> * 2  and </a:t>
            </a:r>
            <a:r>
              <a:rPr lang="en-US" sz="1200" dirty="0" err="1"/>
              <a:t>i_days_to_close</a:t>
            </a:r>
            <a:r>
              <a:rPr lang="en-US" sz="1200" dirty="0"/>
              <a:t> &gt; 0 order by </a:t>
            </a:r>
            <a:r>
              <a:rPr lang="en-US" sz="1200" dirty="0" err="1"/>
              <a:t>i_initial_price</a:t>
            </a:r>
            <a:r>
              <a:rPr lang="en-US" sz="1200" dirty="0"/>
              <a:t>;</a:t>
            </a:r>
          </a:p>
          <a:p>
            <a:r>
              <a:rPr lang="en-US" sz="1200" dirty="0"/>
              <a:t>15. select </a:t>
            </a:r>
            <a:r>
              <a:rPr lang="en-US" sz="1200" dirty="0" err="1"/>
              <a:t>i_initial_price</a:t>
            </a:r>
            <a:r>
              <a:rPr lang="en-US" sz="1200" dirty="0"/>
              <a:t>, </a:t>
            </a:r>
            <a:r>
              <a:rPr lang="en-US" sz="1200" dirty="0" err="1"/>
              <a:t>i_current_price</a:t>
            </a:r>
            <a:r>
              <a:rPr lang="en-US" sz="1200" dirty="0"/>
              <a:t>, </a:t>
            </a:r>
            <a:r>
              <a:rPr lang="en-US" sz="1200" dirty="0" err="1"/>
              <a:t>i_days_to_close</a:t>
            </a:r>
            <a:r>
              <a:rPr lang="en-US" sz="1200" dirty="0"/>
              <a:t>  from ITEM  where </a:t>
            </a:r>
            <a:r>
              <a:rPr lang="en-US" sz="1200" dirty="0" err="1"/>
              <a:t>i_current_price</a:t>
            </a:r>
            <a:r>
              <a:rPr lang="en-US" sz="1200" dirty="0"/>
              <a:t> &gt; </a:t>
            </a:r>
            <a:r>
              <a:rPr lang="en-US" sz="1200" dirty="0" err="1"/>
              <a:t>i_initial_price</a:t>
            </a:r>
            <a:r>
              <a:rPr lang="en-US" sz="1200" dirty="0"/>
              <a:t> * 3 and </a:t>
            </a:r>
            <a:r>
              <a:rPr lang="en-US" sz="1200" dirty="0" err="1"/>
              <a:t>i_days_to_close</a:t>
            </a:r>
            <a:r>
              <a:rPr lang="en-US" sz="1200" dirty="0"/>
              <a:t> &gt; 0  order by </a:t>
            </a:r>
            <a:r>
              <a:rPr lang="en-US" sz="1200" dirty="0" err="1"/>
              <a:t>i_initial_price</a:t>
            </a:r>
            <a:r>
              <a:rPr lang="en-US" sz="1200" dirty="0"/>
              <a:t>;</a:t>
            </a:r>
          </a:p>
          <a:p>
            <a:r>
              <a:rPr lang="en-US" sz="1200" dirty="0"/>
              <a:t>16. select </a:t>
            </a:r>
            <a:r>
              <a:rPr lang="en-US" sz="1200" dirty="0" err="1"/>
              <a:t>i_initial_price</a:t>
            </a:r>
            <a:r>
              <a:rPr lang="en-US" sz="1200" dirty="0"/>
              <a:t>, </a:t>
            </a:r>
            <a:r>
              <a:rPr lang="en-US" sz="1200" dirty="0" err="1"/>
              <a:t>i_current_price</a:t>
            </a:r>
            <a:r>
              <a:rPr lang="en-US" sz="1200" dirty="0"/>
              <a:t>, </a:t>
            </a:r>
            <a:r>
              <a:rPr lang="en-US" sz="1200" dirty="0" err="1"/>
              <a:t>i_days_to_close</a:t>
            </a:r>
            <a:r>
              <a:rPr lang="en-US" sz="1200" dirty="0"/>
              <a:t> from ITEM where </a:t>
            </a:r>
            <a:r>
              <a:rPr lang="en-US" sz="1200" dirty="0" err="1"/>
              <a:t>i_current_price</a:t>
            </a:r>
            <a:r>
              <a:rPr lang="en-US" sz="1200" dirty="0"/>
              <a:t> &gt; </a:t>
            </a:r>
            <a:r>
              <a:rPr lang="en-US" sz="1200" dirty="0" err="1"/>
              <a:t>i_initial_price</a:t>
            </a:r>
            <a:r>
              <a:rPr lang="en-US" sz="1200" dirty="0"/>
              <a:t> * 3 and </a:t>
            </a:r>
            <a:r>
              <a:rPr lang="en-US" sz="1200" dirty="0" err="1"/>
              <a:t>i_days_to_close</a:t>
            </a:r>
            <a:r>
              <a:rPr lang="en-US" sz="1200" dirty="0"/>
              <a:t> &gt; 5 order by </a:t>
            </a:r>
            <a:r>
              <a:rPr lang="en-US" sz="1200" dirty="0" err="1"/>
              <a:t>i_initial_price</a:t>
            </a:r>
            <a:r>
              <a:rPr lang="en-US" sz="1200" dirty="0"/>
              <a:t>;</a:t>
            </a:r>
          </a:p>
          <a:p>
            <a:r>
              <a:rPr lang="en-US" sz="1200" dirty="0"/>
              <a:t>17. select </a:t>
            </a:r>
            <a:r>
              <a:rPr lang="en-US" sz="1200" dirty="0" err="1"/>
              <a:t>i_initial_price</a:t>
            </a:r>
            <a:r>
              <a:rPr lang="en-US" sz="1200" dirty="0"/>
              <a:t>, </a:t>
            </a:r>
            <a:r>
              <a:rPr lang="en-US" sz="1200" dirty="0" err="1"/>
              <a:t>i_current_price</a:t>
            </a:r>
            <a:r>
              <a:rPr lang="en-US" sz="1200" dirty="0"/>
              <a:t>, </a:t>
            </a:r>
            <a:r>
              <a:rPr lang="en-US" sz="1200" dirty="0" err="1"/>
              <a:t>i_num_comments</a:t>
            </a:r>
            <a:r>
              <a:rPr lang="en-US" sz="1200" dirty="0"/>
              <a:t>  from ITEM where </a:t>
            </a:r>
            <a:r>
              <a:rPr lang="en-US" sz="1200" dirty="0" err="1"/>
              <a:t>i_current_price</a:t>
            </a:r>
            <a:r>
              <a:rPr lang="en-US" sz="1200" dirty="0"/>
              <a:t> &gt; </a:t>
            </a:r>
            <a:r>
              <a:rPr lang="en-US" sz="1200" dirty="0" err="1"/>
              <a:t>i_initial_price</a:t>
            </a:r>
            <a:r>
              <a:rPr lang="en-US" sz="1200" dirty="0"/>
              <a:t> * 3 order by </a:t>
            </a:r>
            <a:r>
              <a:rPr lang="en-US" sz="1200" dirty="0" err="1"/>
              <a:t>i_initial_price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…</a:t>
            </a:r>
            <a:endParaRPr lang="en-US" sz="1200" dirty="0"/>
          </a:p>
          <a:p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457200" y="2362200"/>
            <a:ext cx="8382000" cy="1219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/>
          </a:p>
          <a:p>
            <a:r>
              <a:rPr lang="en-US" sz="2400" dirty="0" smtClean="0"/>
              <a:t>AIDE </a:t>
            </a:r>
            <a:r>
              <a:rPr lang="en-US" sz="2400" dirty="0"/>
              <a:t>outperformed manual exploration: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66%  </a:t>
            </a:r>
            <a:r>
              <a:rPr lang="en-US" sz="2400" dirty="0"/>
              <a:t>average reduction on user effort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42%  average reduction in exploration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165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3733800"/>
          </a:xfrm>
        </p:spPr>
        <p:txBody>
          <a:bodyPr>
            <a:noAutofit/>
          </a:bodyPr>
          <a:lstStyle/>
          <a:p>
            <a:r>
              <a:rPr lang="en-US" sz="2000" dirty="0"/>
              <a:t>N. </a:t>
            </a:r>
            <a:r>
              <a:rPr lang="en-US" sz="2000" dirty="0" err="1"/>
              <a:t>Kamat</a:t>
            </a:r>
            <a:r>
              <a:rPr lang="en-US" sz="2000" dirty="0"/>
              <a:t> et al. </a:t>
            </a:r>
            <a:r>
              <a:rPr lang="en-US" sz="2000" dirty="0">
                <a:solidFill>
                  <a:srgbClr val="EC767C"/>
                </a:solidFill>
              </a:rPr>
              <a:t>Distributed Interactive Cube Exploration</a:t>
            </a:r>
            <a:r>
              <a:rPr lang="en-US" sz="2000" dirty="0"/>
              <a:t>. </a:t>
            </a:r>
            <a:br>
              <a:rPr lang="en-US" sz="2000" dirty="0"/>
            </a:br>
            <a:r>
              <a:rPr lang="en-US" sz="2000" dirty="0"/>
              <a:t>ICDE 2014</a:t>
            </a:r>
          </a:p>
          <a:p>
            <a:r>
              <a:rPr lang="en-US" sz="2000" dirty="0" err="1" smtClean="0"/>
              <a:t>Leilani</a:t>
            </a:r>
            <a:r>
              <a:rPr lang="en-US" sz="2000" dirty="0" smtClean="0"/>
              <a:t> Battle et al. 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Dynamic Reduction of Query Result Sets for Interactive Visualization</a:t>
            </a:r>
            <a:r>
              <a:rPr lang="en-US" sz="2000" dirty="0" smtClean="0"/>
              <a:t>. </a:t>
            </a:r>
            <a:r>
              <a:rPr lang="en-US" sz="2000" dirty="0" err="1" smtClean="0"/>
              <a:t>BigDataVis</a:t>
            </a:r>
            <a:r>
              <a:rPr lang="en-US" sz="2000" dirty="0" smtClean="0"/>
              <a:t> Workshop 2013</a:t>
            </a:r>
          </a:p>
          <a:p>
            <a:r>
              <a:rPr lang="en-US" sz="2000" dirty="0" smtClean="0"/>
              <a:t>A. Kalinin et al. </a:t>
            </a:r>
            <a:r>
              <a:rPr lang="en-US" sz="2000" dirty="0" smtClean="0">
                <a:solidFill>
                  <a:srgbClr val="EC767C"/>
                </a:solidFill>
              </a:rPr>
              <a:t>Interactive Data Exploration using Semantic Windows</a:t>
            </a:r>
            <a:r>
              <a:rPr lang="en-US" sz="2000" dirty="0" smtClean="0"/>
              <a:t>. SIGMOD 2014</a:t>
            </a:r>
          </a:p>
          <a:p>
            <a:r>
              <a:rPr lang="en-US" sz="2000" dirty="0" smtClean="0"/>
              <a:t>M. </a:t>
            </a:r>
            <a:r>
              <a:rPr lang="en-US" sz="2000" dirty="0" err="1" smtClean="0"/>
              <a:t>Drosou</a:t>
            </a:r>
            <a:r>
              <a:rPr lang="en-US" sz="2000" dirty="0" smtClean="0"/>
              <a:t> et al. </a:t>
            </a:r>
            <a:r>
              <a:rPr lang="en-US" sz="2000" dirty="0" smtClean="0">
                <a:solidFill>
                  <a:srgbClr val="EC767C"/>
                </a:solidFill>
              </a:rPr>
              <a:t>YMALDB: exploring relational databases via result-driven recommendations</a:t>
            </a:r>
            <a:r>
              <a:rPr lang="en-US" sz="2000" dirty="0" smtClean="0"/>
              <a:t>. VLDB Journal 2013</a:t>
            </a:r>
          </a:p>
          <a:p>
            <a:r>
              <a:rPr lang="en-US" sz="2000" dirty="0" err="1"/>
              <a:t>Neophytou</a:t>
            </a:r>
            <a:r>
              <a:rPr lang="en-US" sz="2000" dirty="0"/>
              <a:t> et al. </a:t>
            </a:r>
            <a:r>
              <a:rPr lang="en-US" sz="2000" dirty="0" err="1">
                <a:solidFill>
                  <a:srgbClr val="EC767C"/>
                </a:solidFill>
              </a:rPr>
              <a:t>AstroShelf</a:t>
            </a:r>
            <a:r>
              <a:rPr lang="en-US" sz="2000" dirty="0">
                <a:solidFill>
                  <a:srgbClr val="EC767C"/>
                </a:solidFill>
              </a:rPr>
              <a:t>: Understanding the Universe through </a:t>
            </a:r>
            <a:r>
              <a:rPr lang="en-US" sz="2000" dirty="0" smtClean="0">
                <a:solidFill>
                  <a:srgbClr val="EC767C"/>
                </a:solidFill>
              </a:rPr>
              <a:t>Scalable Navigation </a:t>
            </a:r>
            <a:r>
              <a:rPr lang="en-US" sz="2000" dirty="0">
                <a:solidFill>
                  <a:srgbClr val="EC767C"/>
                </a:solidFill>
              </a:rPr>
              <a:t>of a Galaxy of Annotations</a:t>
            </a:r>
            <a:r>
              <a:rPr lang="en-US" sz="2000" dirty="0" smtClean="0"/>
              <a:t>. SIGMOD 2012</a:t>
            </a:r>
          </a:p>
          <a:p>
            <a:r>
              <a:rPr lang="en-US" sz="2000" dirty="0"/>
              <a:t>A. </a:t>
            </a:r>
            <a:r>
              <a:rPr lang="en-US" sz="2000" dirty="0" err="1"/>
              <a:t>Albarrak</a:t>
            </a:r>
            <a:r>
              <a:rPr lang="en-US" sz="2000" dirty="0"/>
              <a:t> et al. </a:t>
            </a:r>
            <a:r>
              <a:rPr lang="en-US" sz="2000" dirty="0">
                <a:solidFill>
                  <a:srgbClr val="EC767C"/>
                </a:solidFill>
              </a:rPr>
              <a:t>SAQR: An Efficient Scheme for Similarity-Aware Query </a:t>
            </a:r>
            <a:r>
              <a:rPr lang="en-US" sz="2000" dirty="0" smtClean="0">
                <a:solidFill>
                  <a:srgbClr val="EC767C"/>
                </a:solidFill>
              </a:rPr>
              <a:t>Refinement. </a:t>
            </a:r>
            <a:r>
              <a:rPr lang="en-US" sz="2000" dirty="0"/>
              <a:t>DASFAA </a:t>
            </a:r>
            <a:r>
              <a:rPr lang="en-US" sz="2000" dirty="0" smtClean="0"/>
              <a:t>2014</a:t>
            </a:r>
            <a:endParaRPr lang="en-US" sz="2000" dirty="0"/>
          </a:p>
          <a:p>
            <a:pPr marL="109728" indent="0">
              <a:buNone/>
            </a:pP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AIDE (Automatic Interactive Data Exploration):</a:t>
            </a:r>
          </a:p>
          <a:p>
            <a:pPr lvl="1"/>
            <a:r>
              <a:rPr lang="en-US" dirty="0" smtClean="0"/>
              <a:t>Assists user in discovering interesting data objects</a:t>
            </a:r>
          </a:p>
          <a:p>
            <a:pPr lvl="1"/>
            <a:r>
              <a:rPr lang="en-US" dirty="0" smtClean="0"/>
              <a:t>Eliminates ad-hoc exploratory queries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Highly efficient and effective exploration:</a:t>
            </a:r>
          </a:p>
          <a:p>
            <a:pPr lvl="1"/>
            <a:r>
              <a:rPr lang="en-US" dirty="0" smtClean="0"/>
              <a:t>Captures user interests with high accuracy</a:t>
            </a:r>
          </a:p>
          <a:p>
            <a:pPr lvl="1"/>
            <a:r>
              <a:rPr lang="en-US" dirty="0" smtClean="0"/>
              <a:t>Requires low reviewing effort from the user </a:t>
            </a:r>
          </a:p>
          <a:p>
            <a:pPr lvl="1"/>
            <a:r>
              <a:rPr lang="en-US" dirty="0" smtClean="0"/>
              <a:t>Offers interactive experience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BACK UP SLIDES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Effectiveness </a:t>
            </a:r>
            <a:r>
              <a:rPr lang="en-US" dirty="0" err="1" smtClean="0"/>
              <a:t>vs</a:t>
            </a:r>
            <a:r>
              <a:rPr lang="en-US" dirty="0" smtClean="0"/>
              <a:t> User Effort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28461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05200" y="59436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SMALL NUMBER OF SAMPLES TO ACCURATELY </a:t>
            </a:r>
          </a:p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PREDICT COMPLEX DISJUNCTIVE QUERIES</a:t>
            </a:r>
          </a:p>
        </p:txBody>
      </p:sp>
      <p:sp>
        <p:nvSpPr>
          <p:cNvPr id="7" name="Oval 6"/>
          <p:cNvSpPr/>
          <p:nvPr/>
        </p:nvSpPr>
        <p:spPr>
          <a:xfrm>
            <a:off x="4038600" y="4572000"/>
            <a:ext cx="3048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38600" y="4267200"/>
            <a:ext cx="3048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38600" y="4191000"/>
            <a:ext cx="3048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038600" y="4343400"/>
            <a:ext cx="3048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5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/>
        </p:bldSub>
      </p:bldGraphic>
      <p:bldP spid="7" grpId="0" animBg="1"/>
      <p:bldP spid="8" grpId="0" animBg="1"/>
      <p:bldP spid="9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Efficiency for Skewed Datasets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944461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37769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(User Wait Time)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315639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67000" y="5867400"/>
            <a:ext cx="63145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RUNNING OUR EXPLORATION ON A SAMPLE DATABASE</a:t>
            </a:r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LED TO 85-98% IMPROVEMENT ON TIME. </a:t>
            </a:r>
          </a:p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                       TIME PER ITERATION: 2-7 SEC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87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/>
              <a:t>s</a:t>
            </a:r>
            <a:r>
              <a:rPr lang="en-US" dirty="0" smtClean="0"/>
              <a:t>tate-of-the-art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600200"/>
            <a:ext cx="2362199" cy="2200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315200" y="1295400"/>
            <a:ext cx="100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[SDSS DR7]</a:t>
            </a:r>
            <a:endParaRPr lang="en-US" sz="1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/>
              <a:t>Example: astrophysical d</a:t>
            </a:r>
            <a:r>
              <a:rPr lang="en-US" sz="2000" dirty="0" smtClean="0"/>
              <a:t>ata </a:t>
            </a:r>
            <a:r>
              <a:rPr lang="en-US" sz="2000" dirty="0"/>
              <a:t>(e.g., SDSS)</a:t>
            </a:r>
          </a:p>
          <a:p>
            <a:pPr lvl="1"/>
            <a:r>
              <a:rPr lang="en-US" sz="1800" dirty="0"/>
              <a:t>Discovery of interesting sky objects</a:t>
            </a:r>
          </a:p>
          <a:p>
            <a:r>
              <a:rPr lang="en-US" sz="2000" dirty="0"/>
              <a:t>“Manual” </a:t>
            </a:r>
            <a:r>
              <a:rPr lang="en-US" sz="2000" dirty="0" smtClean="0"/>
              <a:t>iterative exploration:</a:t>
            </a:r>
            <a:endParaRPr lang="en-US" sz="2000" dirty="0"/>
          </a:p>
          <a:p>
            <a:pPr marL="850392" lvl="1" indent="-457200">
              <a:buFont typeface="+mj-lt"/>
              <a:buAutoNum type="arabicPeriod"/>
            </a:pPr>
            <a:r>
              <a:rPr lang="en-US" sz="1800" dirty="0"/>
              <a:t>Query formulation 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1800" dirty="0"/>
              <a:t>Query processing 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1800" dirty="0"/>
              <a:t>Result reviewing </a:t>
            </a:r>
            <a:r>
              <a:rPr lang="en-US" sz="1800" dirty="0" smtClean="0"/>
              <a:t>(and back to step 1)</a:t>
            </a:r>
            <a:endParaRPr lang="en-US" sz="1800" dirty="0"/>
          </a:p>
          <a:p>
            <a:r>
              <a:rPr lang="en-US" sz="2000" dirty="0"/>
              <a:t>Challenges</a:t>
            </a:r>
            <a:r>
              <a:rPr lang="en-US" sz="2000" dirty="0" smtClean="0"/>
              <a:t>:</a:t>
            </a:r>
            <a:endParaRPr lang="en-US" sz="1400" dirty="0" smtClean="0"/>
          </a:p>
          <a:p>
            <a:pPr lvl="1"/>
            <a:r>
              <a:rPr lang="en-US" sz="1800" dirty="0" smtClean="0"/>
              <a:t>Ad</a:t>
            </a:r>
            <a:r>
              <a:rPr lang="en-US" sz="1800" dirty="0"/>
              <a:t>-hoc </a:t>
            </a:r>
            <a:r>
              <a:rPr lang="en-US" sz="1800" dirty="0" smtClean="0"/>
              <a:t>queries: </a:t>
            </a:r>
            <a:r>
              <a:rPr lang="en-US" sz="1800" dirty="0"/>
              <a:t>“correct” </a:t>
            </a:r>
            <a:r>
              <a:rPr lang="en-US" sz="1800" dirty="0" smtClean="0"/>
              <a:t>predicates </a:t>
            </a:r>
            <a:r>
              <a:rPr lang="en-US" sz="1800" dirty="0"/>
              <a:t>are </a:t>
            </a:r>
            <a:r>
              <a:rPr lang="en-US" sz="1800" dirty="0" smtClean="0"/>
              <a:t>unknown a priori</a:t>
            </a:r>
            <a:endParaRPr lang="en-US" sz="1800" dirty="0"/>
          </a:p>
          <a:p>
            <a:pPr lvl="1"/>
            <a:r>
              <a:rPr lang="en-US" sz="1800" dirty="0"/>
              <a:t>Labor intensive: thousands of objects to review</a:t>
            </a:r>
          </a:p>
          <a:p>
            <a:pPr lvl="1"/>
            <a:r>
              <a:rPr lang="en-US" sz="1800" dirty="0"/>
              <a:t>Resource intensive: execution of long query </a:t>
            </a:r>
            <a:r>
              <a:rPr lang="en-US" sz="1800" dirty="0" smtClean="0"/>
              <a:t>sequences on big data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78801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AIDE </a:t>
            </a:r>
            <a:r>
              <a:rPr lang="en-US" dirty="0" err="1" smtClean="0"/>
              <a:t>vs</a:t>
            </a:r>
            <a:r>
              <a:rPr lang="en-US" dirty="0" smtClean="0"/>
              <a:t> Random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4038600" y="914400"/>
          <a:ext cx="51054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0" y="3352800"/>
          <a:ext cx="49530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ontent Placeholder 1"/>
          <p:cNvSpPr txBox="1">
            <a:spLocks/>
          </p:cNvSpPr>
          <p:nvPr/>
        </p:nvSpPr>
        <p:spPr>
          <a:xfrm>
            <a:off x="0" y="1295400"/>
            <a:ext cx="4191000" cy="20574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800" dirty="0" smtClean="0"/>
              <a:t>Predicting areas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(accuracy &gt;70%):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 smtClean="0"/>
              <a:t>Both random solutions fail for small areas (&gt;5,450 samples)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 smtClean="0"/>
              <a:t>For medium and large areas Random needs &gt; 1180 samples and Random-Grid &gt; 1275 samples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953000" y="4114800"/>
            <a:ext cx="4191000" cy="16002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800" dirty="0" smtClean="0"/>
              <a:t>Predicting  multiple areas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(accuracy &gt;60%):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 smtClean="0"/>
              <a:t>AIDE needs &lt;500 samples in all cases.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 smtClean="0"/>
              <a:t>Random and Random-Grid &gt;1000 samples in all cases.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smtClean="0"/>
              <a:t>AIDE’s exploration model</a:t>
            </a:r>
          </a:p>
          <a:p>
            <a:pPr lvl="1"/>
            <a:r>
              <a:rPr lang="en-US" sz="2000" dirty="0" smtClean="0"/>
              <a:t>Relies on user’s relevance feedback on data samples</a:t>
            </a:r>
          </a:p>
          <a:p>
            <a:pPr lvl="2"/>
            <a:r>
              <a:rPr lang="en-US" sz="1800" dirty="0" smtClean="0"/>
              <a:t>Eliminates query formulation step</a:t>
            </a:r>
          </a:p>
          <a:p>
            <a:pPr lvl="1"/>
            <a:r>
              <a:rPr lang="en-US" sz="2000" dirty="0"/>
              <a:t>Navigates the user through the data </a:t>
            </a:r>
            <a:r>
              <a:rPr lang="en-US" sz="2000" dirty="0" smtClean="0"/>
              <a:t>space</a:t>
            </a:r>
          </a:p>
          <a:p>
            <a:pPr lvl="2"/>
            <a:r>
              <a:rPr lang="en-US" sz="1800" dirty="0" smtClean="0"/>
              <a:t>Reduces result reviewing overhead</a:t>
            </a:r>
            <a:endParaRPr lang="en-US" sz="1800" dirty="0"/>
          </a:p>
          <a:p>
            <a:pPr lvl="0"/>
            <a:r>
              <a:rPr lang="en-US" sz="2400" dirty="0" smtClean="0"/>
              <a:t>AIDE’s performance </a:t>
            </a:r>
            <a:r>
              <a:rPr lang="en-US" sz="2400" dirty="0"/>
              <a:t>g</a:t>
            </a:r>
            <a:r>
              <a:rPr lang="en-US" sz="2400" dirty="0" smtClean="0"/>
              <a:t>oals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Effectiveness</a:t>
            </a:r>
          </a:p>
          <a:p>
            <a:pPr lvl="2"/>
            <a:r>
              <a:rPr lang="en-US" sz="1800" dirty="0" smtClean="0"/>
              <a:t>Captures user interests with high accuracy</a:t>
            </a:r>
            <a:endParaRPr lang="en-US" sz="2000" dirty="0" smtClean="0"/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Efficiency</a:t>
            </a:r>
            <a:endParaRPr lang="en-US" sz="2000" dirty="0" smtClean="0"/>
          </a:p>
          <a:p>
            <a:pPr lvl="2"/>
            <a:r>
              <a:rPr lang="en-US" sz="1800" dirty="0" smtClean="0"/>
              <a:t>Minimizes reviewing effort</a:t>
            </a:r>
          </a:p>
          <a:p>
            <a:pPr lvl="2"/>
            <a:r>
              <a:rPr lang="en-US" sz="1800" dirty="0" smtClean="0"/>
              <a:t>Offers interactive experience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AIDE: </a:t>
            </a:r>
            <a:r>
              <a:rPr lang="en-US" sz="2800" u="sng" dirty="0" smtClean="0"/>
              <a:t>A</a:t>
            </a:r>
            <a:r>
              <a:rPr lang="en-US" sz="2800" dirty="0" smtClean="0"/>
              <a:t>utomatic </a:t>
            </a:r>
            <a:r>
              <a:rPr lang="en-US" sz="2800" u="sng" dirty="0" smtClean="0"/>
              <a:t>I</a:t>
            </a:r>
            <a:r>
              <a:rPr lang="en-US" sz="2800" dirty="0" smtClean="0"/>
              <a:t>nteractive </a:t>
            </a:r>
            <a:r>
              <a:rPr lang="en-US" sz="2800" u="sng" dirty="0" smtClean="0"/>
              <a:t>D</a:t>
            </a:r>
            <a:r>
              <a:rPr lang="en-US" sz="2800" dirty="0" smtClean="0"/>
              <a:t>ata </a:t>
            </a:r>
            <a:r>
              <a:rPr lang="en-US" sz="2800" u="sng" dirty="0" smtClean="0"/>
              <a:t>E</a:t>
            </a:r>
            <a:r>
              <a:rPr lang="en-US" sz="2800" dirty="0" smtClean="0"/>
              <a:t>xploration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AIDE Framework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477601" y="3582631"/>
            <a:ext cx="1577155" cy="87529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Query Formulation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76600" y="2057400"/>
            <a:ext cx="18612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/>
                <a:cs typeface="Times New Roman"/>
              </a:rPr>
              <a:t>Relevant Samples </a:t>
            </a:r>
          </a:p>
          <a:p>
            <a:endParaRPr lang="en-US" sz="1600" dirty="0" smtClean="0">
              <a:latin typeface="Times New Roman"/>
              <a:cs typeface="Times New Roman"/>
            </a:endParaRPr>
          </a:p>
          <a:p>
            <a:r>
              <a:rPr lang="en-US" sz="1600" dirty="0" smtClean="0">
                <a:latin typeface="Times New Roman"/>
                <a:cs typeface="Times New Roman"/>
              </a:rPr>
              <a:t>Irrelevant Samples </a:t>
            </a:r>
            <a:endParaRPr lang="en-US" sz="1600" dirty="0">
              <a:latin typeface="Times New Roman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39000" y="2438400"/>
            <a:ext cx="72036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/>
                <a:cs typeface="Times New Roman"/>
              </a:rPr>
              <a:t>User</a:t>
            </a:r>
          </a:p>
          <a:p>
            <a:r>
              <a:rPr lang="en-US" sz="1600" dirty="0" smtClean="0">
                <a:latin typeface="Times New Roman"/>
                <a:cs typeface="Times New Roman"/>
              </a:rPr>
              <a:t>Model</a:t>
            </a:r>
            <a:endParaRPr lang="en-US" sz="1600" dirty="0">
              <a:latin typeface="Times New Roman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09800" y="3429000"/>
            <a:ext cx="8799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/>
                <a:cs typeface="Times New Roman"/>
              </a:rPr>
              <a:t>Samples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30813" y="5486400"/>
            <a:ext cx="14778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/>
                <a:cs typeface="Times New Roman"/>
              </a:rPr>
              <a:t>Data Extraction </a:t>
            </a:r>
          </a:p>
          <a:p>
            <a:r>
              <a:rPr lang="en-US" sz="1600" dirty="0" smtClean="0">
                <a:latin typeface="Times New Roman"/>
                <a:cs typeface="Times New Roman"/>
              </a:rPr>
              <a:t>       Query</a:t>
            </a:r>
            <a:endParaRPr lang="en-US" sz="1600" dirty="0">
              <a:latin typeface="Times New Roman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19800" y="3352800"/>
            <a:ext cx="7520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/>
                <a:cs typeface="Times New Roman"/>
              </a:rPr>
              <a:t>User </a:t>
            </a:r>
          </a:p>
          <a:p>
            <a:r>
              <a:rPr lang="en-US" sz="1600" dirty="0" smtClean="0">
                <a:latin typeface="Times New Roman"/>
                <a:cs typeface="Times New Roman"/>
              </a:rPr>
              <a:t>Model</a:t>
            </a:r>
            <a:endParaRPr lang="en-US" sz="1600" dirty="0">
              <a:latin typeface="Times New Roman"/>
              <a:cs typeface="Times New Roman"/>
            </a:endParaRPr>
          </a:p>
        </p:txBody>
      </p:sp>
      <p:pic>
        <p:nvPicPr>
          <p:cNvPr id="28" name="Picture 27" descr="11971055981382663610sagar_ns_database.svg.h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4495800"/>
            <a:ext cx="1066800" cy="1143000"/>
          </a:xfrm>
          <a:prstGeom prst="rect">
            <a:avLst/>
          </a:prstGeom>
        </p:spPr>
      </p:pic>
      <p:pic>
        <p:nvPicPr>
          <p:cNvPr id="39" name="Picture 159" descr="debate-yes-n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1828800"/>
            <a:ext cx="167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Box 41"/>
          <p:cNvSpPr txBox="1"/>
          <p:nvPr/>
        </p:nvSpPr>
        <p:spPr>
          <a:xfrm>
            <a:off x="1447800" y="1752600"/>
            <a:ext cx="1879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/>
                <a:cs typeface="Times New Roman"/>
              </a:rPr>
              <a:t>Relevance Feedback</a:t>
            </a:r>
          </a:p>
        </p:txBody>
      </p:sp>
      <p:pic>
        <p:nvPicPr>
          <p:cNvPr id="43" name="Picture 168" descr="user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828800"/>
            <a:ext cx="10620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Rectangle 50"/>
          <p:cNvSpPr/>
          <p:nvPr/>
        </p:nvSpPr>
        <p:spPr>
          <a:xfrm>
            <a:off x="7543800" y="4953000"/>
            <a:ext cx="1467068" cy="5847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SQL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590800" y="5181600"/>
            <a:ext cx="97123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/>
                <a:cs typeface="Times New Roman"/>
              </a:rPr>
              <a:t>Sampling </a:t>
            </a:r>
          </a:p>
          <a:p>
            <a:r>
              <a:rPr lang="en-US" sz="1600" dirty="0" smtClean="0">
                <a:latin typeface="Times New Roman"/>
                <a:cs typeface="Times New Roman"/>
              </a:rPr>
              <a:t>queries</a:t>
            </a:r>
            <a:endParaRPr lang="en-US" sz="1600" dirty="0">
              <a:latin typeface="Times New Roman"/>
              <a:cs typeface="Times New Roman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590800" y="50292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8" idx="0"/>
          </p:cNvCxnSpPr>
          <p:nvPr/>
        </p:nvCxnSpPr>
        <p:spPr>
          <a:xfrm flipV="1">
            <a:off x="2057400" y="2971800"/>
            <a:ext cx="0" cy="1524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9" idx="3"/>
          </p:cNvCxnSpPr>
          <p:nvPr/>
        </p:nvCxnSpPr>
        <p:spPr>
          <a:xfrm>
            <a:off x="3124200" y="2476500"/>
            <a:ext cx="1981200" cy="185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8" idx="2"/>
          </p:cNvCxnSpPr>
          <p:nvPr/>
        </p:nvCxnSpPr>
        <p:spPr>
          <a:xfrm>
            <a:off x="6019800" y="2971800"/>
            <a:ext cx="0" cy="1600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endCxn id="8" idx="0"/>
          </p:cNvCxnSpPr>
          <p:nvPr/>
        </p:nvCxnSpPr>
        <p:spPr>
          <a:xfrm>
            <a:off x="6842352" y="2495049"/>
            <a:ext cx="1423827" cy="108758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5105400" y="1981200"/>
            <a:ext cx="1828800" cy="990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</a:t>
            </a:r>
          </a:p>
          <a:p>
            <a:pPr algn="ctr"/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3657600" y="4572000"/>
            <a:ext cx="36576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Space Exploration</a:t>
            </a:r>
            <a:endParaRPr lang="en-US" dirty="0"/>
          </a:p>
        </p:txBody>
      </p:sp>
      <p:cxnSp>
        <p:nvCxnSpPr>
          <p:cNvPr id="66" name="Straight Arrow Connector 65"/>
          <p:cNvCxnSpPr>
            <a:stCxn id="8" idx="2"/>
            <a:endCxn id="51" idx="0"/>
          </p:cNvCxnSpPr>
          <p:nvPr/>
        </p:nvCxnSpPr>
        <p:spPr>
          <a:xfrm>
            <a:off x="8266179" y="4457928"/>
            <a:ext cx="11155" cy="495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/>
      <p:bldP spid="16" grpId="0"/>
      <p:bldP spid="22" grpId="0"/>
      <p:bldP spid="23" grpId="0"/>
      <p:bldP spid="25" grpId="0"/>
      <p:bldP spid="42" grpId="0"/>
      <p:bldP spid="51" grpId="0"/>
      <p:bldP spid="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Which data samples to show to the user?</a:t>
            </a:r>
            <a:endParaRPr lang="en-US" dirty="0"/>
          </a:p>
          <a:p>
            <a:pPr lvl="1"/>
            <a:r>
              <a:rPr lang="en-US" dirty="0" smtClean="0"/>
              <a:t>User interests are unknown a-priori</a:t>
            </a:r>
          </a:p>
          <a:p>
            <a:pPr lvl="2"/>
            <a:r>
              <a:rPr lang="en-US" dirty="0" smtClean="0"/>
              <a:t>Labeled samples are collected in real time</a:t>
            </a:r>
          </a:p>
          <a:p>
            <a:pPr lvl="1"/>
            <a:r>
              <a:rPr lang="en-US" dirty="0" smtClean="0"/>
              <a:t>Active learning:</a:t>
            </a:r>
          </a:p>
          <a:p>
            <a:pPr lvl="2"/>
            <a:r>
              <a:rPr lang="en-US" dirty="0" smtClean="0"/>
              <a:t>Domain specific (e.g. image retrieval, document ranking)</a:t>
            </a:r>
          </a:p>
          <a:p>
            <a:pPr lvl="2"/>
            <a:r>
              <a:rPr lang="en-US" dirty="0" smtClean="0"/>
              <a:t>Examine all samples in the database</a:t>
            </a:r>
          </a:p>
          <a:p>
            <a:pPr lvl="2"/>
            <a:r>
              <a:rPr lang="en-US" dirty="0" smtClean="0"/>
              <a:t>Data samples provided by a different party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How to offer interactive exploration times?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Sample extraction cost is significant in big data </a:t>
            </a:r>
            <a:r>
              <a:rPr lang="en-US" dirty="0" smtClean="0"/>
              <a:t>set</a:t>
            </a:r>
          </a:p>
          <a:p>
            <a:pPr lvl="1"/>
            <a:r>
              <a:rPr lang="en-US" dirty="0"/>
              <a:t>Accuracy </a:t>
            </a:r>
            <a:r>
              <a:rPr lang="en-US" dirty="0" err="1"/>
              <a:t>vs</a:t>
            </a:r>
            <a:r>
              <a:rPr lang="en-US" dirty="0"/>
              <a:t> efficiency trade-</a:t>
            </a:r>
            <a:r>
              <a:rPr lang="en-US" dirty="0" smtClean="0"/>
              <a:t>off</a:t>
            </a:r>
          </a:p>
          <a:p>
            <a:pPr marL="393192" lvl="1" indent="0">
              <a:buNone/>
            </a:pPr>
            <a:endParaRPr lang="en-US" dirty="0"/>
          </a:p>
          <a:p>
            <a:pPr marL="393192" lvl="1" indent="0">
              <a:buNone/>
            </a:pPr>
            <a:r>
              <a:rPr lang="en-US" dirty="0" smtClean="0"/>
              <a:t>AIDE couples model learning and sample acquisition</a:t>
            </a:r>
          </a:p>
          <a:p>
            <a:pPr marL="393192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Challenges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sz="2000" dirty="0"/>
              <a:t>A</a:t>
            </a:r>
            <a:r>
              <a:rPr lang="en-US" sz="2000" dirty="0" smtClean="0"/>
              <a:t>ssumption: user interests form N relevant areas </a:t>
            </a:r>
          </a:p>
          <a:p>
            <a:pPr lvl="1"/>
            <a:r>
              <a:rPr lang="en-US" sz="1600" u="sng" dirty="0" smtClean="0"/>
              <a:t>Target Queries:</a:t>
            </a:r>
            <a:r>
              <a:rPr lang="en-US" sz="1600" dirty="0" smtClean="0"/>
              <a:t> disjunctive or conjunctive (range) queries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User Interests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400285" y="3753745"/>
            <a:ext cx="2159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Red Wavelength</a:t>
            </a:r>
            <a:endParaRPr lang="en-US" sz="2000" dirty="0"/>
          </a:p>
        </p:txBody>
      </p:sp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209800"/>
            <a:ext cx="5791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 flipV="1">
            <a:off x="1752600" y="2133600"/>
            <a:ext cx="0" cy="35052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752600" y="5638800"/>
            <a:ext cx="594360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581400" y="5715000"/>
            <a:ext cx="2427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Green Wavelength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5334000" y="2590800"/>
            <a:ext cx="16764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514600" y="4267200"/>
            <a:ext cx="15240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7010400" y="2514600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696200" y="2209800"/>
            <a:ext cx="1205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Relevant </a:t>
            </a:r>
          </a:p>
          <a:p>
            <a:r>
              <a:rPr lang="en-US" dirty="0" smtClean="0"/>
              <a:t>Area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1066800" y="4724400"/>
            <a:ext cx="1447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2400" y="4876800"/>
            <a:ext cx="1205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Relevant </a:t>
            </a:r>
          </a:p>
          <a:p>
            <a:r>
              <a:rPr lang="en-US" dirty="0" smtClean="0"/>
              <a:t>Area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943600" y="4343400"/>
            <a:ext cx="990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6934200" y="4114800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772400" y="3810000"/>
            <a:ext cx="1205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Relevant </a:t>
            </a:r>
          </a:p>
          <a:p>
            <a:r>
              <a:rPr lang="en-US" dirty="0" smtClean="0"/>
              <a:t>Area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7" grpId="0"/>
      <p:bldP spid="19" grpId="0" animBg="1"/>
      <p:bldP spid="20" grpId="0" animBg="1"/>
      <p:bldP spid="24" grpId="0"/>
      <p:bldP spid="28" grpId="0"/>
      <p:bldP spid="22" grpId="0" animBg="1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Relevant Object Discovery </a:t>
            </a:r>
          </a:p>
          <a:p>
            <a:pPr marL="880110" lvl="1" indent="-514350"/>
            <a:r>
              <a:rPr lang="en-US" sz="2000" dirty="0" smtClean="0"/>
              <a:t>Discover relevant </a:t>
            </a:r>
            <a:r>
              <a:rPr lang="en-US" sz="2000" u="sng" dirty="0" smtClean="0"/>
              <a:t>objects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Misclassified Sample Exploitation </a:t>
            </a:r>
          </a:p>
          <a:p>
            <a:pPr marL="880110" lvl="1" indent="-514350"/>
            <a:r>
              <a:rPr lang="en-US" sz="2000" dirty="0" smtClean="0"/>
              <a:t>Identify relevant </a:t>
            </a:r>
            <a:r>
              <a:rPr lang="en-US" sz="2000" u="sng" dirty="0" smtClean="0"/>
              <a:t>areas 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Boundary Exploitation </a:t>
            </a:r>
          </a:p>
          <a:p>
            <a:pPr marL="880110" lvl="1" indent="-514350"/>
            <a:r>
              <a:rPr lang="en-US" sz="2000" dirty="0" smtClean="0"/>
              <a:t>Refine relevant areas </a:t>
            </a:r>
          </a:p>
          <a:p>
            <a:pPr marL="109728" indent="0">
              <a:buNone/>
            </a:pPr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Exploration Steps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855118"/>
            <a:ext cx="4648200" cy="2752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943600" y="4724400"/>
            <a:ext cx="1295400" cy="9906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53200" y="4953000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sz="2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72200" y="4876800"/>
            <a:ext cx="838200" cy="6096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 animBg="1"/>
      <p:bldP spid="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838204" y="1524000"/>
            <a:ext cx="6934196" cy="5171420"/>
            <a:chOff x="838204" y="1524000"/>
            <a:chExt cx="6934196" cy="5171420"/>
          </a:xfrm>
        </p:grpSpPr>
        <p:sp>
          <p:nvSpPr>
            <p:cNvPr id="24" name="TextBox 23"/>
            <p:cNvSpPr txBox="1"/>
            <p:nvPr/>
          </p:nvSpPr>
          <p:spPr>
            <a:xfrm rot="16200000">
              <a:off x="-362285" y="3970748"/>
              <a:ext cx="29241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Red wavelength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048000" y="6172200"/>
              <a:ext cx="33313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Green Wavelength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057400" y="1828800"/>
              <a:ext cx="1524000" cy="9144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334000" y="4572000"/>
              <a:ext cx="1676400" cy="990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flipV="1">
              <a:off x="1371600" y="1524000"/>
              <a:ext cx="0" cy="464820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>
              <a:off x="1371600" y="6172200"/>
              <a:ext cx="6400800" cy="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5791200" y="2286000"/>
              <a:ext cx="990600" cy="609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Relevant Object Discovery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495800" y="1600200"/>
            <a:ext cx="0" cy="4572000"/>
          </a:xfrm>
          <a:prstGeom prst="line">
            <a:avLst/>
          </a:prstGeom>
          <a:ln w="28575">
            <a:solidFill>
              <a:srgbClr val="29B2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371600" y="3962400"/>
            <a:ext cx="6400800" cy="0"/>
          </a:xfrm>
          <a:prstGeom prst="line">
            <a:avLst/>
          </a:prstGeom>
          <a:ln w="28575">
            <a:solidFill>
              <a:srgbClr val="29B2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286000" y="2286000"/>
            <a:ext cx="1143000" cy="9906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638800" y="4572000"/>
            <a:ext cx="1143000" cy="9906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638800" y="2286000"/>
            <a:ext cx="1143000" cy="9906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1" name="Straight Connector 80"/>
          <p:cNvCxnSpPr/>
          <p:nvPr/>
        </p:nvCxnSpPr>
        <p:spPr>
          <a:xfrm>
            <a:off x="6172200" y="1600200"/>
            <a:ext cx="0" cy="2362200"/>
          </a:xfrm>
          <a:prstGeom prst="line">
            <a:avLst/>
          </a:prstGeom>
          <a:ln w="28575">
            <a:solidFill>
              <a:srgbClr val="29B2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4495800" y="2819400"/>
            <a:ext cx="3276600" cy="0"/>
          </a:xfrm>
          <a:prstGeom prst="line">
            <a:avLst/>
          </a:prstGeom>
          <a:ln w="28575">
            <a:solidFill>
              <a:srgbClr val="29B2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6629400" y="1828800"/>
            <a:ext cx="762000" cy="6858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6629400" y="2971800"/>
            <a:ext cx="762000" cy="6858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4953000" y="1828800"/>
            <a:ext cx="762000" cy="6858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>
            <a:off x="4953000" y="2971800"/>
            <a:ext cx="762000" cy="6858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6172200" y="3886200"/>
            <a:ext cx="0" cy="2286000"/>
          </a:xfrm>
          <a:prstGeom prst="line">
            <a:avLst/>
          </a:prstGeom>
          <a:ln w="28575">
            <a:solidFill>
              <a:srgbClr val="29B2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495800" y="5105400"/>
            <a:ext cx="3276600" cy="0"/>
          </a:xfrm>
          <a:prstGeom prst="line">
            <a:avLst/>
          </a:prstGeom>
          <a:ln w="28575">
            <a:solidFill>
              <a:srgbClr val="29B2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1371600" y="5105400"/>
            <a:ext cx="3276600" cy="0"/>
          </a:xfrm>
          <a:prstGeom prst="line">
            <a:avLst/>
          </a:prstGeom>
          <a:ln w="28575">
            <a:solidFill>
              <a:srgbClr val="29B2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1371600" y="2819400"/>
            <a:ext cx="3276600" cy="0"/>
          </a:xfrm>
          <a:prstGeom prst="line">
            <a:avLst/>
          </a:prstGeom>
          <a:ln w="28575">
            <a:solidFill>
              <a:srgbClr val="29B2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895600" y="1600200"/>
            <a:ext cx="0" cy="2362200"/>
          </a:xfrm>
          <a:prstGeom prst="line">
            <a:avLst/>
          </a:prstGeom>
          <a:ln w="28575">
            <a:solidFill>
              <a:srgbClr val="29B2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895600" y="3810000"/>
            <a:ext cx="0" cy="2362200"/>
          </a:xfrm>
          <a:prstGeom prst="line">
            <a:avLst/>
          </a:prstGeom>
          <a:ln w="28575">
            <a:solidFill>
              <a:srgbClr val="29B2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200400" y="1828800"/>
            <a:ext cx="762000" cy="6858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1752600" y="1828800"/>
            <a:ext cx="762000" cy="6858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1752600" y="3124200"/>
            <a:ext cx="762000" cy="6858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200400" y="3124200"/>
            <a:ext cx="762000" cy="6858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3352800" y="4191000"/>
            <a:ext cx="762000" cy="6858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752600" y="4191000"/>
            <a:ext cx="762000" cy="6858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1752600" y="5334000"/>
            <a:ext cx="762000" cy="6858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3352800" y="5334000"/>
            <a:ext cx="762000" cy="6858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4953000" y="4191000"/>
            <a:ext cx="762000" cy="6858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6629400" y="4191000"/>
            <a:ext cx="762000" cy="6858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4953000" y="5334000"/>
            <a:ext cx="762000" cy="6858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6629400" y="5334000"/>
            <a:ext cx="762000" cy="6858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248400" y="23622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096000" y="50292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514600" y="26670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590800" y="48768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505200" y="1981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905000" y="5410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981200" y="32766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505200" y="3200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657600" y="4267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905000" y="4267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657600" y="5486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181600" y="4343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181600" y="5486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858000" y="18288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858000" y="5486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105400" y="1981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105400" y="30480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858000" y="3200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629400" y="45720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057400" y="21336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286000" y="4572000"/>
            <a:ext cx="1143000" cy="990600"/>
          </a:xfrm>
          <a:prstGeom prst="rect">
            <a:avLst/>
          </a:prstGeom>
          <a:noFill/>
          <a:ln w="31750">
            <a:solidFill>
              <a:srgbClr val="29B21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89" grpId="0" animBg="1"/>
      <p:bldP spid="90" grpId="0" animBg="1"/>
      <p:bldP spid="91" grpId="0" animBg="1"/>
      <p:bldP spid="9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/>
      <p:bldP spid="56" grpId="0"/>
      <p:bldP spid="58" grpId="0"/>
      <p:bldP spid="59" grpId="0"/>
      <p:bldP spid="60" grpId="1"/>
      <p:bldP spid="61" grpId="1"/>
      <p:bldP spid="62" grpId="1"/>
      <p:bldP spid="63" grpId="1"/>
      <p:bldP spid="64" grpId="1"/>
      <p:bldP spid="65" grpId="1"/>
      <p:bldP spid="66" grpId="1"/>
      <p:bldP spid="68" grpId="1"/>
      <p:bldP spid="69" grpId="1"/>
      <p:bldP spid="70" grpId="1"/>
      <p:bldP spid="71" grpId="1"/>
      <p:bldP spid="72" grpId="1"/>
      <p:bldP spid="73" grpId="1"/>
      <p:bldP spid="74" grpId="1"/>
      <p:bldP spid="75" grpId="1"/>
      <p:bldP spid="76" grpId="1"/>
      <p:bldP spid="29" grpId="0" animBg="1"/>
      <p:bldP spid="29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11522</TotalTime>
  <Words>2796</Words>
  <Application>Microsoft Macintosh PowerPoint</Application>
  <PresentationFormat>On-screen Show (4:3)</PresentationFormat>
  <Paragraphs>1808</Paragraphs>
  <Slides>31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Concourse</vt:lpstr>
      <vt:lpstr>Equation</vt:lpstr>
      <vt:lpstr>Explore-by-Example:  An Automatic Query Steering Framework for Interactive Data Exploration </vt:lpstr>
      <vt:lpstr>Interactive Data Exploration</vt:lpstr>
      <vt:lpstr>Current state-of-the-art</vt:lpstr>
      <vt:lpstr>AIDE: Automatic Interactive Data Exploration </vt:lpstr>
      <vt:lpstr>AIDE Framework</vt:lpstr>
      <vt:lpstr>Research Challenges</vt:lpstr>
      <vt:lpstr>User Interests</vt:lpstr>
      <vt:lpstr>Space Exploration Steps</vt:lpstr>
      <vt:lpstr>Relevant Object Discovery</vt:lpstr>
      <vt:lpstr>Skewed Data Distributions</vt:lpstr>
      <vt:lpstr>Classification &amp; Query Formulation</vt:lpstr>
      <vt:lpstr>Misclassified Samples</vt:lpstr>
      <vt:lpstr>Misclassified Sample Exploitation</vt:lpstr>
      <vt:lpstr>Clustering-based Sampling</vt:lpstr>
      <vt:lpstr>Boundary Exploitation</vt:lpstr>
      <vt:lpstr>Performance Experiments</vt:lpstr>
      <vt:lpstr>Effectiveness vs User Effort </vt:lpstr>
      <vt:lpstr>Efficiency (User Wait Time)</vt:lpstr>
      <vt:lpstr>Scalability (DB Size)</vt:lpstr>
      <vt:lpstr>Scalability (Exploration Space)</vt:lpstr>
      <vt:lpstr>User Study</vt:lpstr>
      <vt:lpstr>PowerPoint Presentation</vt:lpstr>
      <vt:lpstr>Related Work</vt:lpstr>
      <vt:lpstr>Conclusions</vt:lpstr>
      <vt:lpstr>Questions?</vt:lpstr>
      <vt:lpstr>BACK UP SLIDES</vt:lpstr>
      <vt:lpstr>Effectiveness vs User Effort</vt:lpstr>
      <vt:lpstr>Efficiency for Skewed Datasets</vt:lpstr>
      <vt:lpstr>Efficiency (User Wait Time) </vt:lpstr>
      <vt:lpstr>Phases</vt:lpstr>
      <vt:lpstr>AIDE vs Random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Data Exploration based on User Relevance Feedback</dc:title>
  <dc:creator>Kiki</dc:creator>
  <cp:lastModifiedBy>Kiki Dimitriadou</cp:lastModifiedBy>
  <cp:revision>578</cp:revision>
  <dcterms:created xsi:type="dcterms:W3CDTF">2006-08-16T00:00:00Z</dcterms:created>
  <dcterms:modified xsi:type="dcterms:W3CDTF">2014-06-26T15:29:46Z</dcterms:modified>
</cp:coreProperties>
</file>