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73" r:id="rId2"/>
    <p:sldId id="317" r:id="rId3"/>
    <p:sldId id="352" r:id="rId4"/>
    <p:sldId id="358" r:id="rId5"/>
    <p:sldId id="314" r:id="rId6"/>
    <p:sldId id="374" r:id="rId7"/>
    <p:sldId id="364" r:id="rId8"/>
    <p:sldId id="350" r:id="rId9"/>
    <p:sldId id="380" r:id="rId10"/>
    <p:sldId id="381" r:id="rId11"/>
    <p:sldId id="394" r:id="rId12"/>
    <p:sldId id="361" r:id="rId13"/>
    <p:sldId id="377" r:id="rId14"/>
    <p:sldId id="354" r:id="rId15"/>
    <p:sldId id="376" r:id="rId16"/>
    <p:sldId id="378" r:id="rId17"/>
    <p:sldId id="362" r:id="rId18"/>
    <p:sldId id="382" r:id="rId19"/>
    <p:sldId id="383" r:id="rId20"/>
    <p:sldId id="384" r:id="rId21"/>
    <p:sldId id="385" r:id="rId22"/>
    <p:sldId id="363" r:id="rId23"/>
    <p:sldId id="387" r:id="rId24"/>
    <p:sldId id="356" r:id="rId25"/>
    <p:sldId id="388" r:id="rId26"/>
    <p:sldId id="389" r:id="rId27"/>
    <p:sldId id="357" r:id="rId28"/>
    <p:sldId id="395" r:id="rId29"/>
    <p:sldId id="296" r:id="rId30"/>
    <p:sldId id="391" r:id="rId31"/>
    <p:sldId id="392" r:id="rId32"/>
    <p:sldId id="316" r:id="rId33"/>
    <p:sldId id="396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57" autoAdjust="0"/>
  </p:normalViewPr>
  <p:slideViewPr>
    <p:cSldViewPr snapToGrid="0">
      <p:cViewPr varScale="1">
        <p:scale>
          <a:sx n="182" d="100"/>
          <a:sy n="182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4F38380-5DEC-4E9A-AE75-5B0F3A084357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FE8F99-1660-434D-90CE-2D807D3DE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61AAD1-AE88-47B7-B6DD-5408C57F9C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61AAD1-AE88-47B7-B6DD-5408C57F9C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61AAD1-AE88-47B7-B6DD-5408C57F9C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61AAD1-AE88-47B7-B6DD-5408C57F9C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63BA7A-F396-46EE-B42F-40856125DE0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63BA7A-F396-46EE-B42F-40856125DE0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63BA7A-F396-46EE-B42F-40856125DE0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63BA7A-F396-46EE-B42F-40856125DE0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90779-64A9-40B8-90B4-C82C4CB0DB3A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FDC39-78F7-40E9-B91E-01BFA1B52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69D0C-DA66-4CED-B886-A59D85FBBFBB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ADA92-8E95-483C-B901-26E5BA4DA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C25DB-E831-4278-9F73-6AFCA4F1DA6B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B66E1-3310-4F19-994F-38270BD39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160"/>
            <a:ext cx="8229600" cy="46786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85E9F-B3BA-44A1-BFCE-494FE42D0C73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B6F6-1F2F-4D7F-9E56-2ECF3A9F0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F6048-6008-4F44-80A1-3C9627F459B1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CA88E-99C6-496E-97DB-1C85D2605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7E-683C-4C08-BCDD-B95C7884AB56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77D43-FB64-408C-9643-0CDA1C1D3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B4766-BE0D-4662-A88C-E6A131CE572B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62B8F-060D-440D-9F0E-507871FAE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9F32A-3607-462A-B8BD-881D0BCAC758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0E0FA-784C-4D00-B924-402A12D1C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C50E4-E8A9-40A7-9585-6A19438A1FEC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46E26-19F0-4B07-BC72-0F5AF654E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348EC-4257-4F6A-BC1F-CB8CEECAF476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113B8-F39D-49F0-AA0E-E2AA347E5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FDB1-0830-479F-B36C-308FBB0D7161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3C8A8-27E7-420B-AE46-A58A13714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88BF4F-F34E-4FD0-9D25-677211EFDAE6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33C0D5-62D0-491C-B683-AD208028B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058" y="2130425"/>
            <a:ext cx="8720764" cy="1470025"/>
          </a:xfrm>
        </p:spPr>
        <p:txBody>
          <a:bodyPr/>
          <a:lstStyle/>
          <a:p>
            <a:r>
              <a:rPr lang="en-US" dirty="0" smtClean="0"/>
              <a:t>Course Selection at Brandeis:</a:t>
            </a:r>
            <a:br>
              <a:rPr lang="en-US" dirty="0" smtClean="0"/>
            </a:br>
            <a:r>
              <a:rPr lang="en-US" dirty="0" smtClean="0"/>
              <a:t>A Guide for New Graduate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i="1" dirty="0" smtClean="0"/>
              <a:t>Prof.  Mitch </a:t>
            </a:r>
            <a:r>
              <a:rPr lang="en-US" sz="2000" i="1" dirty="0" err="1" smtClean="0"/>
              <a:t>Cherniack</a:t>
            </a:r>
            <a:r>
              <a:rPr lang="en-US" sz="2000" i="1" dirty="0" smtClean="0"/>
              <a:t>, Graduate Advisor</a:t>
            </a:r>
          </a:p>
          <a:p>
            <a:r>
              <a:rPr lang="en-US" sz="2000" i="1" dirty="0" err="1" smtClean="0"/>
              <a:t>Volen</a:t>
            </a:r>
            <a:r>
              <a:rPr lang="en-US" sz="2000" i="1" dirty="0" smtClean="0"/>
              <a:t> 259</a:t>
            </a:r>
          </a:p>
          <a:p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35131" y="274638"/>
            <a:ext cx="8736439" cy="1143000"/>
          </a:xfrm>
        </p:spPr>
        <p:txBody>
          <a:bodyPr/>
          <a:lstStyle/>
          <a:p>
            <a:r>
              <a:rPr lang="en-US" dirty="0" smtClean="0"/>
              <a:t>Aside:  </a:t>
            </a:r>
            <a:r>
              <a:rPr lang="en-US" dirty="0" smtClean="0">
                <a:solidFill>
                  <a:srgbClr val="C00000"/>
                </a:solidFill>
              </a:rPr>
              <a:t>Post-</a:t>
            </a:r>
            <a:r>
              <a:rPr lang="en-US" dirty="0" err="1" smtClean="0">
                <a:solidFill>
                  <a:srgbClr val="C00000"/>
                </a:solidFill>
              </a:rPr>
              <a:t>Bac</a:t>
            </a:r>
            <a:r>
              <a:rPr lang="en-US" dirty="0" smtClean="0"/>
              <a:t> Requirements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29713" y="1273729"/>
          <a:ext cx="773155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133"/>
                <a:gridCol w="2672080"/>
                <a:gridCol w="4391343"/>
              </a:tblGrid>
              <a:tr h="138661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COSI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Course</a:t>
                      </a:r>
                      <a:r>
                        <a:rPr lang="en-US" sz="900" baseline="0" dirty="0" smtClean="0"/>
                        <a:t> Title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Notes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11a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smtClean="0"/>
                        <a:t>Programming in Java and C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Introductory programming course (AP-exemption)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smtClean="0"/>
                        <a:t>12b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smtClean="0"/>
                        <a:t>Advanced</a:t>
                      </a:r>
                      <a:r>
                        <a:rPr lang="en-US" sz="900" b="1" baseline="0" smtClean="0"/>
                        <a:t> Programming Techniques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Introductory</a:t>
                      </a:r>
                      <a:r>
                        <a:rPr lang="en-US" sz="900" baseline="0" dirty="0" smtClean="0"/>
                        <a:t> Software Engineering Course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smtClean="0"/>
                        <a:t>21a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smtClean="0"/>
                        <a:t>Data</a:t>
                      </a:r>
                      <a:r>
                        <a:rPr lang="en-US" sz="900" b="1" baseline="0" smtClean="0"/>
                        <a:t> Structures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Data Structures and</a:t>
                      </a:r>
                      <a:r>
                        <a:rPr lang="en-US" sz="900" baseline="0" dirty="0" smtClean="0"/>
                        <a:t> Algorithms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21b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smtClean="0"/>
                        <a:t>Structure and Interpretation of Computer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Introductory Programming Languages Course</a:t>
                      </a:r>
                      <a:r>
                        <a:rPr lang="en-US" sz="900" baseline="0" dirty="0" smtClean="0"/>
                        <a:t>:  PL semantics, compilation, …</a:t>
                      </a:r>
                      <a:endParaRPr lang="en-US" sz="9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smtClean="0"/>
                        <a:t>29a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Discrete Structures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Math</a:t>
                      </a:r>
                      <a:r>
                        <a:rPr lang="en-US" sz="900" baseline="0" dirty="0" smtClean="0"/>
                        <a:t> for Computer Scientists:  Logic and Proofs, </a:t>
                      </a:r>
                      <a:r>
                        <a:rPr lang="en-US" sz="900" baseline="0" dirty="0" err="1" smtClean="0"/>
                        <a:t>Combinatorics</a:t>
                      </a:r>
                      <a:r>
                        <a:rPr lang="en-US" sz="900" baseline="0" dirty="0" smtClean="0"/>
                        <a:t>, Probability, Graph Theory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smtClean="0"/>
                        <a:t>30a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baseline="0" dirty="0" smtClean="0"/>
                        <a:t>Introduction to Theory of Computation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Introductory Theory Course:  Computability Theory, Grammars,</a:t>
                      </a:r>
                      <a:r>
                        <a:rPr lang="en-US" sz="900" baseline="0" dirty="0" smtClean="0"/>
                        <a:t> Regular Expressions …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31a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smtClean="0">
                          <a:solidFill>
                            <a:schemeClr val="tx1"/>
                          </a:solidFill>
                        </a:rPr>
                        <a:t>Computer System</a:t>
                      </a:r>
                      <a:r>
                        <a:rPr lang="en-US" sz="900" b="1" baseline="0" smtClean="0">
                          <a:solidFill>
                            <a:schemeClr val="tx1"/>
                          </a:solidFill>
                        </a:rPr>
                        <a:t> Structures and Organization</a:t>
                      </a:r>
                      <a:endParaRPr lang="en-US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Introductory Systems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Course: 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Operating Systems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and some Distributed Systems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3425286" y="3799540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00857" y="3799540"/>
            <a:ext cx="4154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11a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554452" y="4581341"/>
            <a:ext cx="546468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stCxn id="12" idx="4"/>
            <a:endCxn id="16" idx="0"/>
          </p:cNvCxnSpPr>
          <p:nvPr/>
        </p:nvCxnSpPr>
        <p:spPr>
          <a:xfrm rot="5400000">
            <a:off x="3030866" y="3913686"/>
            <a:ext cx="464475" cy="870834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4"/>
            <a:endCxn id="30" idx="0"/>
          </p:cNvCxnSpPr>
          <p:nvPr/>
        </p:nvCxnSpPr>
        <p:spPr>
          <a:xfrm rot="16200000" flipH="1">
            <a:off x="4195045" y="3620340"/>
            <a:ext cx="485247" cy="147829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4"/>
            <a:endCxn id="25" idx="0"/>
          </p:cNvCxnSpPr>
          <p:nvPr/>
        </p:nvCxnSpPr>
        <p:spPr>
          <a:xfrm rot="16200000" flipH="1">
            <a:off x="3566056" y="4249329"/>
            <a:ext cx="474714" cy="20978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095923" y="3809777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Connector 21"/>
          <p:cNvCxnSpPr>
            <a:stCxn id="21" idx="4"/>
            <a:endCxn id="32" idx="0"/>
          </p:cNvCxnSpPr>
          <p:nvPr/>
        </p:nvCxnSpPr>
        <p:spPr>
          <a:xfrm rot="16200000" flipH="1">
            <a:off x="4954387" y="3541872"/>
            <a:ext cx="459495" cy="1629955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469088" y="3736847"/>
            <a:ext cx="3881004" cy="1773275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635073" y="4591580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6" name="Straight Connector 25"/>
          <p:cNvCxnSpPr>
            <a:stCxn id="25" idx="4"/>
            <a:endCxn id="27" idx="0"/>
          </p:cNvCxnSpPr>
          <p:nvPr/>
        </p:nvCxnSpPr>
        <p:spPr>
          <a:xfrm rot="5400000">
            <a:off x="3508623" y="4702984"/>
            <a:ext cx="193762" cy="605607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029466" y="5102668"/>
            <a:ext cx="546467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" name="Straight Connector 27"/>
          <p:cNvCxnSpPr>
            <a:stCxn id="16" idx="4"/>
            <a:endCxn id="27" idx="0"/>
          </p:cNvCxnSpPr>
          <p:nvPr/>
        </p:nvCxnSpPr>
        <p:spPr>
          <a:xfrm rot="16200000" flipH="1">
            <a:off x="2963193" y="4763160"/>
            <a:ext cx="204001" cy="475014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61815" y="4862421"/>
            <a:ext cx="3079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903583" y="4602113"/>
            <a:ext cx="546468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970780" y="4602113"/>
            <a:ext cx="432249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21b</a:t>
            </a:r>
          </a:p>
        </p:txBody>
      </p:sp>
      <p:sp>
        <p:nvSpPr>
          <p:cNvPr id="32" name="Oval 31"/>
          <p:cNvSpPr/>
          <p:nvPr/>
        </p:nvSpPr>
        <p:spPr>
          <a:xfrm>
            <a:off x="5725878" y="4586598"/>
            <a:ext cx="546468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801449" y="4586598"/>
            <a:ext cx="4154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30a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63186" y="4591731"/>
            <a:ext cx="42191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12b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13058" y="3830559"/>
            <a:ext cx="4154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29a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78290" y="4612362"/>
            <a:ext cx="425677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56991" y="5128646"/>
            <a:ext cx="4154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31a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37084" y="3286615"/>
            <a:ext cx="4690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Undergraduate Course Prerequisite “Graph”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858852" y="1749444"/>
            <a:ext cx="28575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0193" y="1964189"/>
            <a:ext cx="28575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50193" y="2416373"/>
            <a:ext cx="28575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50193" y="2863359"/>
            <a:ext cx="28575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5-Point Star 43"/>
          <p:cNvSpPr/>
          <p:nvPr/>
        </p:nvSpPr>
        <p:spPr>
          <a:xfrm>
            <a:off x="2626792" y="4678818"/>
            <a:ext cx="103910" cy="10910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5-Point Star 44"/>
          <p:cNvSpPr/>
          <p:nvPr/>
        </p:nvSpPr>
        <p:spPr>
          <a:xfrm>
            <a:off x="4161183" y="3906427"/>
            <a:ext cx="103910" cy="10910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5-Point Star 45"/>
          <p:cNvSpPr/>
          <p:nvPr/>
        </p:nvSpPr>
        <p:spPr>
          <a:xfrm>
            <a:off x="3709179" y="4690941"/>
            <a:ext cx="103910" cy="10910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5-Point Star 46"/>
          <p:cNvSpPr/>
          <p:nvPr/>
        </p:nvSpPr>
        <p:spPr>
          <a:xfrm>
            <a:off x="3127288" y="5205291"/>
            <a:ext cx="103910" cy="10910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-Point Star 50"/>
          <p:cNvSpPr/>
          <p:nvPr/>
        </p:nvSpPr>
        <p:spPr>
          <a:xfrm>
            <a:off x="2826218" y="5763333"/>
            <a:ext cx="240940" cy="201119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206813" y="5700008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Good idea to take this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51" grpId="0" animBg="1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35131" y="274638"/>
            <a:ext cx="8736439" cy="1143000"/>
          </a:xfrm>
        </p:spPr>
        <p:txBody>
          <a:bodyPr/>
          <a:lstStyle/>
          <a:p>
            <a:r>
              <a:rPr lang="en-US" dirty="0" smtClean="0"/>
              <a:t>Aside:  </a:t>
            </a:r>
            <a:r>
              <a:rPr lang="en-US" dirty="0" smtClean="0">
                <a:solidFill>
                  <a:srgbClr val="C00000"/>
                </a:solidFill>
              </a:rPr>
              <a:t>Post-</a:t>
            </a:r>
            <a:r>
              <a:rPr lang="en-US" dirty="0" err="1" smtClean="0">
                <a:solidFill>
                  <a:srgbClr val="C00000"/>
                </a:solidFill>
              </a:rPr>
              <a:t>Bac</a:t>
            </a:r>
            <a:r>
              <a:rPr lang="en-US" dirty="0" smtClean="0"/>
              <a:t> Electives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29713" y="1273729"/>
          <a:ext cx="773155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133"/>
                <a:gridCol w="2672080"/>
                <a:gridCol w="4391343"/>
              </a:tblGrid>
              <a:tr h="138661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COSI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Course</a:t>
                      </a:r>
                      <a:r>
                        <a:rPr lang="en-US" sz="900" baseline="0" dirty="0" smtClean="0"/>
                        <a:t> Title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Notes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11a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smtClean="0"/>
                        <a:t>Programming in Java and C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Introductory programming course (AP-exemption)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smtClean="0"/>
                        <a:t>12b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smtClean="0"/>
                        <a:t>Advanced</a:t>
                      </a:r>
                      <a:r>
                        <a:rPr lang="en-US" sz="900" b="1" baseline="0" smtClean="0"/>
                        <a:t> Programming Techniques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Introductory</a:t>
                      </a:r>
                      <a:r>
                        <a:rPr lang="en-US" sz="900" baseline="0" dirty="0" smtClean="0"/>
                        <a:t> Software Engineering Course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smtClean="0"/>
                        <a:t>21a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smtClean="0"/>
                        <a:t>Data</a:t>
                      </a:r>
                      <a:r>
                        <a:rPr lang="en-US" sz="900" b="1" baseline="0" smtClean="0"/>
                        <a:t> Structures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Data Structures and</a:t>
                      </a:r>
                      <a:r>
                        <a:rPr lang="en-US" sz="900" baseline="0" dirty="0" smtClean="0"/>
                        <a:t> Algorithms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21b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smtClean="0"/>
                        <a:t>Structure and Interpretation of Computer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Introductory Programming Languages Course</a:t>
                      </a:r>
                      <a:r>
                        <a:rPr lang="en-US" sz="900" baseline="0" dirty="0" smtClean="0"/>
                        <a:t>:  PL semantics, compilation, …</a:t>
                      </a:r>
                      <a:endParaRPr lang="en-US" sz="9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smtClean="0"/>
                        <a:t>29a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Discrete Structures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Math</a:t>
                      </a:r>
                      <a:r>
                        <a:rPr lang="en-US" sz="900" baseline="0" dirty="0" smtClean="0"/>
                        <a:t> for Computer Scientists:  Logic and Proofs, </a:t>
                      </a:r>
                      <a:r>
                        <a:rPr lang="en-US" sz="900" baseline="0" dirty="0" err="1" smtClean="0"/>
                        <a:t>Combinatorics</a:t>
                      </a:r>
                      <a:r>
                        <a:rPr lang="en-US" sz="900" baseline="0" dirty="0" smtClean="0"/>
                        <a:t>, Probability, Graph Theory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smtClean="0"/>
                        <a:t>30a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baseline="0" dirty="0" smtClean="0"/>
                        <a:t>Introduction to Theory of Computation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Introductory Theory Course:  Computability Theory, Grammars,</a:t>
                      </a:r>
                      <a:r>
                        <a:rPr lang="en-US" sz="900" baseline="0" dirty="0" smtClean="0"/>
                        <a:t> Regular Expressions …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31a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smtClean="0">
                          <a:solidFill>
                            <a:schemeClr val="tx1"/>
                          </a:solidFill>
                        </a:rPr>
                        <a:t>Computer System</a:t>
                      </a:r>
                      <a:r>
                        <a:rPr lang="en-US" sz="900" b="1" baseline="0" smtClean="0">
                          <a:solidFill>
                            <a:schemeClr val="tx1"/>
                          </a:solidFill>
                        </a:rPr>
                        <a:t> Structures and Organization</a:t>
                      </a:r>
                      <a:endParaRPr lang="en-US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Introductory Systems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Course: 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Operating Systems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and some Distributed Systems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3425286" y="3799540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00857" y="3799540"/>
            <a:ext cx="4154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11a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554452" y="4581341"/>
            <a:ext cx="546468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stCxn id="12" idx="4"/>
            <a:endCxn id="16" idx="0"/>
          </p:cNvCxnSpPr>
          <p:nvPr/>
        </p:nvCxnSpPr>
        <p:spPr>
          <a:xfrm rot="5400000">
            <a:off x="3030866" y="3913686"/>
            <a:ext cx="464475" cy="870834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4"/>
            <a:endCxn id="30" idx="0"/>
          </p:cNvCxnSpPr>
          <p:nvPr/>
        </p:nvCxnSpPr>
        <p:spPr>
          <a:xfrm rot="16200000" flipH="1">
            <a:off x="4195045" y="3620340"/>
            <a:ext cx="485247" cy="147829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4"/>
            <a:endCxn id="25" idx="0"/>
          </p:cNvCxnSpPr>
          <p:nvPr/>
        </p:nvCxnSpPr>
        <p:spPr>
          <a:xfrm rot="16200000" flipH="1">
            <a:off x="3566056" y="4249329"/>
            <a:ext cx="474714" cy="20978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095923" y="3809777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Connector 21"/>
          <p:cNvCxnSpPr>
            <a:stCxn id="21" idx="4"/>
            <a:endCxn id="32" idx="0"/>
          </p:cNvCxnSpPr>
          <p:nvPr/>
        </p:nvCxnSpPr>
        <p:spPr>
          <a:xfrm rot="16200000" flipH="1">
            <a:off x="4954387" y="3541872"/>
            <a:ext cx="459495" cy="1629955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469088" y="3736847"/>
            <a:ext cx="3881004" cy="1773275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635073" y="4591580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6" name="Straight Connector 25"/>
          <p:cNvCxnSpPr>
            <a:stCxn id="25" idx="4"/>
            <a:endCxn id="27" idx="0"/>
          </p:cNvCxnSpPr>
          <p:nvPr/>
        </p:nvCxnSpPr>
        <p:spPr>
          <a:xfrm rot="5400000">
            <a:off x="3508623" y="4702984"/>
            <a:ext cx="193762" cy="605607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029466" y="5102668"/>
            <a:ext cx="546467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" name="Straight Connector 27"/>
          <p:cNvCxnSpPr>
            <a:stCxn id="16" idx="4"/>
            <a:endCxn id="27" idx="0"/>
          </p:cNvCxnSpPr>
          <p:nvPr/>
        </p:nvCxnSpPr>
        <p:spPr>
          <a:xfrm rot="16200000" flipH="1">
            <a:off x="2963193" y="4763160"/>
            <a:ext cx="204001" cy="475014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61815" y="4862421"/>
            <a:ext cx="3079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903583" y="4602113"/>
            <a:ext cx="546468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970780" y="4602113"/>
            <a:ext cx="432249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21b</a:t>
            </a:r>
          </a:p>
        </p:txBody>
      </p:sp>
      <p:sp>
        <p:nvSpPr>
          <p:cNvPr id="32" name="Oval 31"/>
          <p:cNvSpPr/>
          <p:nvPr/>
        </p:nvSpPr>
        <p:spPr>
          <a:xfrm>
            <a:off x="5725878" y="4586598"/>
            <a:ext cx="546468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801449" y="4586598"/>
            <a:ext cx="4154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30a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63186" y="4591731"/>
            <a:ext cx="42191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12b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13058" y="3830559"/>
            <a:ext cx="4154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29a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78290" y="4612362"/>
            <a:ext cx="425677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56991" y="5128646"/>
            <a:ext cx="4154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31a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37084" y="3286615"/>
            <a:ext cx="4690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Undergraduate Course Prerequisite “Graph”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206813" y="5700008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Good idea to take this year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858852" y="1749444"/>
            <a:ext cx="28575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0193" y="1964189"/>
            <a:ext cx="28575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50193" y="2416373"/>
            <a:ext cx="28575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50193" y="2863359"/>
            <a:ext cx="28575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5-Point Star 43"/>
          <p:cNvSpPr/>
          <p:nvPr/>
        </p:nvSpPr>
        <p:spPr>
          <a:xfrm>
            <a:off x="2626792" y="4678818"/>
            <a:ext cx="103910" cy="10910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5-Point Star 44"/>
          <p:cNvSpPr/>
          <p:nvPr/>
        </p:nvSpPr>
        <p:spPr>
          <a:xfrm>
            <a:off x="4161183" y="3906427"/>
            <a:ext cx="103910" cy="10910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5-Point Star 45"/>
          <p:cNvSpPr/>
          <p:nvPr/>
        </p:nvSpPr>
        <p:spPr>
          <a:xfrm>
            <a:off x="3709179" y="4690941"/>
            <a:ext cx="103910" cy="10910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5-Point Star 46"/>
          <p:cNvSpPr/>
          <p:nvPr/>
        </p:nvSpPr>
        <p:spPr>
          <a:xfrm>
            <a:off x="3127288" y="5205291"/>
            <a:ext cx="103910" cy="10910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-Point Star 50"/>
          <p:cNvSpPr/>
          <p:nvPr/>
        </p:nvSpPr>
        <p:spPr>
          <a:xfrm>
            <a:off x="2826218" y="5763333"/>
            <a:ext cx="240940" cy="201119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4695275" y="4711186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5531298" y="4705962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2867346" y="6190772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218135" y="6050963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Eligible to take this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0575" y="1357390"/>
          <a:ext cx="4761865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2484755"/>
                <a:gridCol w="1865630"/>
              </a:tblGrid>
              <a:tr h="138661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COSI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Course</a:t>
                      </a:r>
                      <a:r>
                        <a:rPr lang="en-US" sz="800" baseline="0" smtClean="0"/>
                        <a:t> Title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Prerequisites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101a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Artificial Intelligence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21a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111a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Topics in Computational Cognitive Science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101a or </a:t>
                      </a:r>
                      <a:r>
                        <a:rPr lang="en-US" sz="800" dirty="0" smtClean="0"/>
                        <a:t>125a or</a:t>
                      </a:r>
                      <a:r>
                        <a:rPr lang="en-US" sz="800" baseline="0" dirty="0" smtClean="0"/>
                        <a:t> Permission of Instructor</a:t>
                      </a:r>
                      <a:endParaRPr lang="en-US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112a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Modal, Temporal, and Spacial Logic for Language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21b</a:t>
                      </a:r>
                      <a:r>
                        <a:rPr lang="en-US" sz="800" baseline="0" smtClean="0">
                          <a:solidFill>
                            <a:srgbClr val="FF0000"/>
                          </a:solidFill>
                        </a:rPr>
                        <a:t> or </a:t>
                      </a:r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29a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113b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Machine Learning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114b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mtClean="0"/>
                        <a:t>Topics in Computational Linguistics</a:t>
                      </a:r>
                      <a:endParaRPr lang="en-US" sz="80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21b</a:t>
                      </a:r>
                      <a:r>
                        <a:rPr lang="en-US" sz="800" baseline="0" smtClean="0">
                          <a:solidFill>
                            <a:srgbClr val="FF0000"/>
                          </a:solidFill>
                        </a:rPr>
                        <a:t> or </a:t>
                      </a:r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29a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118a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Computer Supported Cooperation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125a or Permission of Instructor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125a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Human-Computer Interaction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Sophomore</a:t>
                      </a:r>
                      <a:r>
                        <a:rPr lang="en-US" sz="800" baseline="0" smtClean="0"/>
                        <a:t> standing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133b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mtClean="0"/>
                        <a:t>Internet and Society</a:t>
                      </a:r>
                      <a:endParaRPr lang="en-US" sz="8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mtClean="0"/>
                        <a:t>Sophomore</a:t>
                      </a:r>
                      <a:r>
                        <a:rPr lang="en-US" sz="800" baseline="0" smtClean="0"/>
                        <a:t> standing</a:t>
                      </a:r>
                      <a:endParaRPr lang="en-US" sz="80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134a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Statistical Approaches to Natural Language Processing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101a or 114b (corequisite)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135b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mtClean="0"/>
                        <a:t>Computational Semantics</a:t>
                      </a:r>
                      <a:endParaRPr lang="en-US" sz="8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mtClean="0"/>
                        <a:t>Sophomore</a:t>
                      </a:r>
                      <a:r>
                        <a:rPr lang="en-US" sz="800" baseline="0" smtClean="0"/>
                        <a:t> standing</a:t>
                      </a:r>
                      <a:endParaRPr lang="en-US" sz="80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178a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Computational Molecular Biology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-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215a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Advanced Topics in Artificial Intelligence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-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216a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Topics in Natural Language Processing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101a</a:t>
                      </a:r>
                      <a:r>
                        <a:rPr lang="en-US" sz="800" baseline="0" smtClean="0">
                          <a:solidFill>
                            <a:srgbClr val="FF0000"/>
                          </a:solidFill>
                        </a:rPr>
                        <a:t> or 112a or 114a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217a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Topics in Adaptive Systems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101a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217b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Natural Language Processing Systems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101a or 112a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230a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Topics in Computational Biology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-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235a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IT Entrepreneurism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-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236b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mtClean="0"/>
                        <a:t>Software Develoment for IT Entrepreneurism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235a</a:t>
                      </a:r>
                      <a:r>
                        <a:rPr lang="en-US" sz="800" baseline="0" dirty="0" smtClean="0"/>
                        <a:t> or Permission of Instructor</a:t>
                      </a:r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Group A</a:t>
            </a:r>
            <a:r>
              <a:rPr lang="en-US" dirty="0" smtClean="0"/>
              <a:t>:  Courses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9"/>
          <p:cNvGrpSpPr>
            <a:grpSpLocks/>
          </p:cNvGrpSpPr>
          <p:nvPr/>
        </p:nvGrpSpPr>
        <p:grpSpPr bwMode="auto">
          <a:xfrm>
            <a:off x="765031" y="1453567"/>
            <a:ext cx="1335087" cy="1613591"/>
            <a:chOff x="6597396" y="2434615"/>
            <a:chExt cx="1334618" cy="1613703"/>
          </a:xfrm>
        </p:grpSpPr>
        <p:grpSp>
          <p:nvGrpSpPr>
            <p:cNvPr id="3" name="Group 533"/>
            <p:cNvGrpSpPr>
              <a:grpSpLocks/>
            </p:cNvGrpSpPr>
            <p:nvPr/>
          </p:nvGrpSpPr>
          <p:grpSpPr bwMode="auto">
            <a:xfrm>
              <a:off x="6597396" y="2434615"/>
              <a:ext cx="1334618" cy="1613703"/>
              <a:chOff x="3913713" y="3684475"/>
              <a:chExt cx="1334618" cy="1613703"/>
            </a:xfrm>
          </p:grpSpPr>
          <p:grpSp>
            <p:nvGrpSpPr>
              <p:cNvPr id="4" name="Group 353"/>
              <p:cNvGrpSpPr>
                <a:grpSpLocks/>
              </p:cNvGrpSpPr>
              <p:nvPr/>
            </p:nvGrpSpPr>
            <p:grpSpPr bwMode="auto">
              <a:xfrm>
                <a:off x="4312901" y="3747704"/>
                <a:ext cx="533213" cy="305244"/>
                <a:chOff x="829316" y="1061572"/>
                <a:chExt cx="533213" cy="305244"/>
              </a:xfrm>
            </p:grpSpPr>
            <p:sp>
              <p:nvSpPr>
                <p:cNvPr id="355" name="Oval 354"/>
                <p:cNvSpPr/>
                <p:nvPr/>
              </p:nvSpPr>
              <p:spPr>
                <a:xfrm>
                  <a:off x="829316" y="1061995"/>
                  <a:ext cx="533213" cy="304821"/>
                </a:xfrm>
                <a:prstGeom prst="ellipse">
                  <a:avLst/>
                </a:prstGeom>
                <a:noFill/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70" name="TextBox 355"/>
                <p:cNvSpPr txBox="1">
                  <a:spLocks noChangeArrowheads="1"/>
                </p:cNvSpPr>
                <p:nvPr/>
              </p:nvSpPr>
              <p:spPr bwMode="auto">
                <a:xfrm>
                  <a:off x="895828" y="1061572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178</a:t>
                  </a:r>
                </a:p>
              </p:txBody>
            </p:sp>
          </p:grpSp>
          <p:grpSp>
            <p:nvGrpSpPr>
              <p:cNvPr id="5" name="Group 410"/>
              <p:cNvGrpSpPr>
                <a:grpSpLocks/>
              </p:cNvGrpSpPr>
              <p:nvPr/>
            </p:nvGrpSpPr>
            <p:grpSpPr bwMode="auto">
              <a:xfrm>
                <a:off x="4311314" y="4210132"/>
                <a:ext cx="533213" cy="305244"/>
                <a:chOff x="201114" y="1524000"/>
                <a:chExt cx="533213" cy="305244"/>
              </a:xfrm>
            </p:grpSpPr>
            <p:sp>
              <p:nvSpPr>
                <p:cNvPr id="412" name="Oval 411"/>
                <p:cNvSpPr/>
                <p:nvPr/>
              </p:nvSpPr>
              <p:spPr>
                <a:xfrm>
                  <a:off x="201114" y="1524423"/>
                  <a:ext cx="533213" cy="30482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68" name="TextBox 412"/>
                <p:cNvSpPr txBox="1">
                  <a:spLocks noChangeArrowheads="1"/>
                </p:cNvSpPr>
                <p:nvPr/>
              </p:nvSpPr>
              <p:spPr bwMode="auto">
                <a:xfrm>
                  <a:off x="267398" y="1524000"/>
                  <a:ext cx="420307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230</a:t>
                  </a:r>
                </a:p>
              </p:txBody>
            </p:sp>
          </p:grpSp>
          <p:sp>
            <p:nvSpPr>
              <p:cNvPr id="533" name="Rounded Rectangle 532"/>
              <p:cNvSpPr/>
              <p:nvPr/>
            </p:nvSpPr>
            <p:spPr>
              <a:xfrm>
                <a:off x="3913713" y="3684475"/>
                <a:ext cx="1334618" cy="1613703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6" name="Group 595"/>
            <p:cNvGrpSpPr>
              <a:grpSpLocks/>
            </p:cNvGrpSpPr>
            <p:nvPr/>
          </p:nvGrpSpPr>
          <p:grpSpPr bwMode="auto">
            <a:xfrm>
              <a:off x="7046470" y="3313120"/>
              <a:ext cx="454495" cy="546476"/>
              <a:chOff x="6494584" y="3442976"/>
              <a:chExt cx="454495" cy="546476"/>
            </a:xfrm>
          </p:grpSpPr>
          <p:sp>
            <p:nvSpPr>
              <p:cNvPr id="582" name="Rectangle 581"/>
              <p:cNvSpPr/>
              <p:nvPr/>
            </p:nvSpPr>
            <p:spPr>
              <a:xfrm>
                <a:off x="6494614" y="3443000"/>
                <a:ext cx="453865" cy="5461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63" name="Picture 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494696" y="3481108"/>
                <a:ext cx="441371" cy="479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7" name="Group 215"/>
          <p:cNvGrpSpPr/>
          <p:nvPr/>
        </p:nvGrpSpPr>
        <p:grpSpPr>
          <a:xfrm>
            <a:off x="4539916" y="3272876"/>
            <a:ext cx="533400" cy="304800"/>
            <a:chOff x="533400" y="1524000"/>
            <a:chExt cx="533400" cy="304800"/>
          </a:xfrm>
          <a:noFill/>
        </p:grpSpPr>
        <p:sp>
          <p:nvSpPr>
            <p:cNvPr id="217" name="Oval 216"/>
            <p:cNvSpPr/>
            <p:nvPr/>
          </p:nvSpPr>
          <p:spPr>
            <a:xfrm>
              <a:off x="533400" y="1524000"/>
              <a:ext cx="533400" cy="304800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99790" y="1524000"/>
              <a:ext cx="420308" cy="27699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101</a:t>
              </a:r>
            </a:p>
          </p:txBody>
        </p:sp>
      </p:grpSp>
      <p:grpSp>
        <p:nvGrpSpPr>
          <p:cNvPr id="8" name="Group 607"/>
          <p:cNvGrpSpPr>
            <a:grpSpLocks/>
          </p:cNvGrpSpPr>
          <p:nvPr/>
        </p:nvGrpSpPr>
        <p:grpSpPr bwMode="auto">
          <a:xfrm>
            <a:off x="3008890" y="3907270"/>
            <a:ext cx="1271587" cy="1229044"/>
            <a:chOff x="3257213" y="1682711"/>
            <a:chExt cx="1271502" cy="1229836"/>
          </a:xfrm>
        </p:grpSpPr>
        <p:grpSp>
          <p:nvGrpSpPr>
            <p:cNvPr id="9" name="Group 242"/>
            <p:cNvGrpSpPr>
              <a:grpSpLocks/>
            </p:cNvGrpSpPr>
            <p:nvPr/>
          </p:nvGrpSpPr>
          <p:grpSpPr bwMode="auto">
            <a:xfrm>
              <a:off x="3944205" y="1799359"/>
              <a:ext cx="533400" cy="304800"/>
              <a:chOff x="533400" y="1524000"/>
              <a:chExt cx="533400" cy="304800"/>
            </a:xfrm>
          </p:grpSpPr>
          <p:sp>
            <p:nvSpPr>
              <p:cNvPr id="244" name="Oval 243"/>
              <p:cNvSpPr/>
              <p:nvPr/>
            </p:nvSpPr>
            <p:spPr>
              <a:xfrm>
                <a:off x="533749" y="1523315"/>
                <a:ext cx="533364" cy="3049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59" name="TextBox 244"/>
              <p:cNvSpPr txBox="1">
                <a:spLocks noChangeArrowheads="1"/>
              </p:cNvSpPr>
              <p:nvPr/>
            </p:nvSpPr>
            <p:spPr bwMode="auto">
              <a:xfrm>
                <a:off x="599791" y="1524000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113</a:t>
                </a:r>
              </a:p>
            </p:txBody>
          </p:sp>
        </p:grpSp>
        <p:grpSp>
          <p:nvGrpSpPr>
            <p:cNvPr id="10" name="Group 383"/>
            <p:cNvGrpSpPr>
              <a:grpSpLocks/>
            </p:cNvGrpSpPr>
            <p:nvPr/>
          </p:nvGrpSpPr>
          <p:grpSpPr bwMode="auto">
            <a:xfrm>
              <a:off x="3319859" y="1793948"/>
              <a:ext cx="533400" cy="304800"/>
              <a:chOff x="533400" y="1524000"/>
              <a:chExt cx="533400" cy="304800"/>
            </a:xfrm>
          </p:grpSpPr>
          <p:sp>
            <p:nvSpPr>
              <p:cNvPr id="385" name="Oval 384"/>
              <p:cNvSpPr/>
              <p:nvPr/>
            </p:nvSpPr>
            <p:spPr>
              <a:xfrm>
                <a:off x="532662" y="1523960"/>
                <a:ext cx="533364" cy="304996"/>
              </a:xfrm>
              <a:prstGeom prst="ellipse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57" name="TextBox 385"/>
              <p:cNvSpPr txBox="1">
                <a:spLocks noChangeArrowheads="1"/>
              </p:cNvSpPr>
              <p:nvPr/>
            </p:nvSpPr>
            <p:spPr bwMode="auto">
              <a:xfrm>
                <a:off x="562922" y="1524000"/>
                <a:ext cx="49404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217a</a:t>
                </a:r>
              </a:p>
            </p:txBody>
          </p:sp>
        </p:grpSp>
        <p:sp>
          <p:nvSpPr>
            <p:cNvPr id="504" name="Rounded Rectangle 503"/>
            <p:cNvSpPr/>
            <p:nvPr/>
          </p:nvSpPr>
          <p:spPr>
            <a:xfrm>
              <a:off x="3257213" y="1682711"/>
              <a:ext cx="1271502" cy="1229836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1" name="Group 592"/>
            <p:cNvGrpSpPr>
              <a:grpSpLocks/>
            </p:cNvGrpSpPr>
            <p:nvPr/>
          </p:nvGrpSpPr>
          <p:grpSpPr bwMode="auto">
            <a:xfrm>
              <a:off x="3652187" y="2153438"/>
              <a:ext cx="454495" cy="546476"/>
              <a:chOff x="3565618" y="1753050"/>
              <a:chExt cx="454495" cy="546476"/>
            </a:xfrm>
          </p:grpSpPr>
          <p:sp>
            <p:nvSpPr>
              <p:cNvPr id="580" name="Rectangle 579"/>
              <p:cNvSpPr/>
              <p:nvPr/>
            </p:nvSpPr>
            <p:spPr>
              <a:xfrm>
                <a:off x="3565905" y="1752526"/>
                <a:ext cx="453995" cy="5464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55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583992" y="1828802"/>
                <a:ext cx="419892" cy="384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cxnSp>
        <p:nvCxnSpPr>
          <p:cNvPr id="491" name="Straight Connector 490"/>
          <p:cNvCxnSpPr>
            <a:stCxn id="217" idx="4"/>
            <a:endCxn id="2143" idx="0"/>
          </p:cNvCxnSpPr>
          <p:nvPr/>
        </p:nvCxnSpPr>
        <p:spPr>
          <a:xfrm rot="5400000">
            <a:off x="3407322" y="2421202"/>
            <a:ext cx="242821" cy="255576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248"/>
          <p:cNvGrpSpPr>
            <a:grpSpLocks/>
          </p:cNvGrpSpPr>
          <p:nvPr/>
        </p:nvGrpSpPr>
        <p:grpSpPr bwMode="auto">
          <a:xfrm>
            <a:off x="723921" y="3232248"/>
            <a:ext cx="1824038" cy="1407679"/>
            <a:chOff x="4407218" y="4120227"/>
            <a:chExt cx="1824205" cy="1407018"/>
          </a:xfrm>
        </p:grpSpPr>
        <p:grpSp>
          <p:nvGrpSpPr>
            <p:cNvPr id="13" name="Group 523"/>
            <p:cNvGrpSpPr>
              <a:grpSpLocks/>
            </p:cNvGrpSpPr>
            <p:nvPr/>
          </p:nvGrpSpPr>
          <p:grpSpPr bwMode="auto">
            <a:xfrm>
              <a:off x="4407218" y="4120227"/>
              <a:ext cx="1824205" cy="1407018"/>
              <a:chOff x="6676743" y="1634114"/>
              <a:chExt cx="1824205" cy="1407018"/>
            </a:xfrm>
          </p:grpSpPr>
          <p:grpSp>
            <p:nvGrpSpPr>
              <p:cNvPr id="14" name="Group 374"/>
              <p:cNvGrpSpPr>
                <a:grpSpLocks/>
              </p:cNvGrpSpPr>
              <p:nvPr/>
            </p:nvGrpSpPr>
            <p:grpSpPr bwMode="auto">
              <a:xfrm>
                <a:off x="6720769" y="1831539"/>
                <a:ext cx="533400" cy="304800"/>
                <a:chOff x="300742" y="1675498"/>
                <a:chExt cx="533400" cy="304800"/>
              </a:xfrm>
            </p:grpSpPr>
            <p:sp>
              <p:nvSpPr>
                <p:cNvPr id="376" name="Oval 375"/>
                <p:cNvSpPr/>
                <p:nvPr/>
              </p:nvSpPr>
              <p:spPr>
                <a:xfrm>
                  <a:off x="301170" y="1674830"/>
                  <a:ext cx="533449" cy="30624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49" name="TextBox 376"/>
                <p:cNvSpPr txBox="1">
                  <a:spLocks noChangeArrowheads="1"/>
                </p:cNvSpPr>
                <p:nvPr/>
              </p:nvSpPr>
              <p:spPr bwMode="auto">
                <a:xfrm>
                  <a:off x="367133" y="1675498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215</a:t>
                  </a:r>
                </a:p>
              </p:txBody>
            </p:sp>
          </p:grpSp>
          <p:grpSp>
            <p:nvGrpSpPr>
              <p:cNvPr id="15" name="Group 520"/>
              <p:cNvGrpSpPr>
                <a:grpSpLocks/>
              </p:cNvGrpSpPr>
              <p:nvPr/>
            </p:nvGrpSpPr>
            <p:grpSpPr bwMode="auto">
              <a:xfrm>
                <a:off x="6676743" y="1634114"/>
                <a:ext cx="1824205" cy="1407018"/>
                <a:chOff x="6676743" y="1634114"/>
                <a:chExt cx="1824205" cy="1407018"/>
              </a:xfrm>
            </p:grpSpPr>
            <p:grpSp>
              <p:nvGrpSpPr>
                <p:cNvPr id="16" name="Group 224"/>
                <p:cNvGrpSpPr>
                  <a:grpSpLocks/>
                </p:cNvGrpSpPr>
                <p:nvPr/>
              </p:nvGrpSpPr>
              <p:grpSpPr bwMode="auto">
                <a:xfrm>
                  <a:off x="7635317" y="1686846"/>
                  <a:ext cx="533400" cy="304800"/>
                  <a:chOff x="533400" y="1524000"/>
                  <a:chExt cx="533400" cy="304800"/>
                </a:xfrm>
              </p:grpSpPr>
              <p:sp>
                <p:nvSpPr>
                  <p:cNvPr id="226" name="Oval 225"/>
                  <p:cNvSpPr/>
                  <p:nvPr/>
                </p:nvSpPr>
                <p:spPr>
                  <a:xfrm>
                    <a:off x="533764" y="1523630"/>
                    <a:ext cx="533449" cy="30465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147" name="TextBox 2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9791" y="1524000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125</a:t>
                    </a:r>
                  </a:p>
                </p:txBody>
              </p:sp>
            </p:grpSp>
            <p:grpSp>
              <p:nvGrpSpPr>
                <p:cNvPr id="17" name="Group 227"/>
                <p:cNvGrpSpPr>
                  <a:grpSpLocks/>
                </p:cNvGrpSpPr>
                <p:nvPr/>
              </p:nvGrpSpPr>
              <p:grpSpPr bwMode="auto">
                <a:xfrm>
                  <a:off x="7297993" y="2222087"/>
                  <a:ext cx="533400" cy="304800"/>
                  <a:chOff x="533400" y="1524000"/>
                  <a:chExt cx="533400" cy="304800"/>
                </a:xfrm>
              </p:grpSpPr>
              <p:sp>
                <p:nvSpPr>
                  <p:cNvPr id="229" name="Oval 228"/>
                  <p:cNvSpPr/>
                  <p:nvPr/>
                </p:nvSpPr>
                <p:spPr>
                  <a:xfrm>
                    <a:off x="532920" y="1524713"/>
                    <a:ext cx="533449" cy="304657"/>
                  </a:xfrm>
                  <a:prstGeom prst="ellipse">
                    <a:avLst/>
                  </a:prstGeom>
                  <a:noFill/>
                  <a:ln>
                    <a:solidFill>
                      <a:schemeClr val="accent6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145" name="TextBox 2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9791" y="1524000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118</a:t>
                    </a:r>
                  </a:p>
                </p:txBody>
              </p:sp>
            </p:grpSp>
            <p:grpSp>
              <p:nvGrpSpPr>
                <p:cNvPr id="18" name="Group 254"/>
                <p:cNvGrpSpPr>
                  <a:grpSpLocks/>
                </p:cNvGrpSpPr>
                <p:nvPr/>
              </p:nvGrpSpPr>
              <p:grpSpPr bwMode="auto">
                <a:xfrm>
                  <a:off x="7927264" y="2222087"/>
                  <a:ext cx="533400" cy="304800"/>
                  <a:chOff x="533400" y="1524000"/>
                  <a:chExt cx="533400" cy="304800"/>
                </a:xfrm>
              </p:grpSpPr>
              <p:sp>
                <p:nvSpPr>
                  <p:cNvPr id="256" name="Oval 255"/>
                  <p:cNvSpPr/>
                  <p:nvPr/>
                </p:nvSpPr>
                <p:spPr>
                  <a:xfrm>
                    <a:off x="533943" y="1524713"/>
                    <a:ext cx="533449" cy="304657"/>
                  </a:xfrm>
                  <a:prstGeom prst="ellipse">
                    <a:avLst/>
                  </a:prstGeom>
                  <a:noFill/>
                  <a:ln>
                    <a:solidFill>
                      <a:schemeClr val="accent6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143" name="TextBox 2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9791" y="1524000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111</a:t>
                    </a:r>
                  </a:p>
                </p:txBody>
              </p:sp>
            </p:grpSp>
            <p:cxnSp>
              <p:nvCxnSpPr>
                <p:cNvPr id="494" name="Straight Connector 493"/>
                <p:cNvCxnSpPr>
                  <a:stCxn id="226" idx="4"/>
                  <a:endCxn id="2143" idx="0"/>
                </p:cNvCxnSpPr>
                <p:nvPr/>
              </p:nvCxnSpPr>
              <p:spPr>
                <a:xfrm rot="16200000" flipH="1">
                  <a:off x="7937398" y="1956140"/>
                  <a:ext cx="231666" cy="301653"/>
                </a:xfrm>
                <a:prstGeom prst="line">
                  <a:avLst/>
                </a:prstGeom>
                <a:ln>
                  <a:solidFill>
                    <a:schemeClr val="accent5">
                      <a:lumMod val="50000"/>
                    </a:schemeClr>
                  </a:solidFill>
                  <a:prstDash val="dash"/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7" name="Straight Connector 496"/>
                <p:cNvCxnSpPr>
                  <a:stCxn id="226" idx="4"/>
                  <a:endCxn id="2145" idx="0"/>
                </p:cNvCxnSpPr>
                <p:nvPr/>
              </p:nvCxnSpPr>
              <p:spPr>
                <a:xfrm rot="5400000">
                  <a:off x="7622251" y="1942646"/>
                  <a:ext cx="231666" cy="328642"/>
                </a:xfrm>
                <a:prstGeom prst="line">
                  <a:avLst/>
                </a:prstGeom>
                <a:ln>
                  <a:solidFill>
                    <a:schemeClr val="accent5">
                      <a:lumMod val="50000"/>
                    </a:schemeClr>
                  </a:solidFill>
                  <a:prstDash val="dash"/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6" name="Rounded Rectangle 505"/>
                <p:cNvSpPr/>
                <p:nvPr/>
              </p:nvSpPr>
              <p:spPr>
                <a:xfrm>
                  <a:off x="6676743" y="1634114"/>
                  <a:ext cx="1824205" cy="1407018"/>
                </a:xfrm>
                <a:prstGeom prst="roundRect">
                  <a:avLst/>
                </a:prstGeom>
                <a:noFill/>
                <a:ln>
                  <a:solidFill>
                    <a:schemeClr val="accent6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sp>
          <p:nvSpPr>
            <p:cNvPr id="581" name="Rectangle 580"/>
            <p:cNvSpPr/>
            <p:nvPr/>
          </p:nvSpPr>
          <p:spPr>
            <a:xfrm>
              <a:off x="4532642" y="4764449"/>
              <a:ext cx="454067" cy="547430"/>
            </a:xfrm>
            <a:prstGeom prst="rect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45" name="Picture 2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37405" y="4796184"/>
              <a:ext cx="441365" cy="482373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  <a:miter lim="800000"/>
              <a:headEnd/>
              <a:tailEnd/>
            </a:ln>
          </p:spPr>
        </p:pic>
      </p:grpSp>
      <p:cxnSp>
        <p:nvCxnSpPr>
          <p:cNvPr id="628" name="Straight Connector 627"/>
          <p:cNvCxnSpPr>
            <a:stCxn id="155" idx="4"/>
            <a:endCxn id="218" idx="0"/>
          </p:cNvCxnSpPr>
          <p:nvPr/>
        </p:nvCxnSpPr>
        <p:spPr>
          <a:xfrm rot="16200000" flipH="1">
            <a:off x="4354825" y="2811241"/>
            <a:ext cx="710060" cy="213209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6" name="Straight Connector 675"/>
          <p:cNvCxnSpPr>
            <a:stCxn id="305" idx="4"/>
            <a:endCxn id="2116" idx="0"/>
          </p:cNvCxnSpPr>
          <p:nvPr/>
        </p:nvCxnSpPr>
        <p:spPr>
          <a:xfrm rot="16200000" flipH="1">
            <a:off x="4299596" y="1864645"/>
            <a:ext cx="2777334" cy="2589599"/>
          </a:xfrm>
          <a:prstGeom prst="line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616"/>
          <p:cNvGrpSpPr>
            <a:grpSpLocks/>
          </p:cNvGrpSpPr>
          <p:nvPr/>
        </p:nvGrpSpPr>
        <p:grpSpPr bwMode="auto">
          <a:xfrm>
            <a:off x="7539882" y="2489055"/>
            <a:ext cx="867374" cy="1858263"/>
            <a:chOff x="7713947" y="4859317"/>
            <a:chExt cx="866797" cy="1857851"/>
          </a:xfrm>
        </p:grpSpPr>
        <p:grpSp>
          <p:nvGrpSpPr>
            <p:cNvPr id="20" name="Group 538"/>
            <p:cNvGrpSpPr>
              <a:grpSpLocks/>
            </p:cNvGrpSpPr>
            <p:nvPr/>
          </p:nvGrpSpPr>
          <p:grpSpPr bwMode="auto">
            <a:xfrm>
              <a:off x="7713947" y="4859317"/>
              <a:ext cx="866797" cy="1857851"/>
              <a:chOff x="1973246" y="3539118"/>
              <a:chExt cx="866797" cy="1857851"/>
            </a:xfrm>
          </p:grpSpPr>
          <p:grpSp>
            <p:nvGrpSpPr>
              <p:cNvPr id="21" name="Group 413"/>
              <p:cNvGrpSpPr>
                <a:grpSpLocks/>
              </p:cNvGrpSpPr>
              <p:nvPr/>
            </p:nvGrpSpPr>
            <p:grpSpPr bwMode="auto">
              <a:xfrm>
                <a:off x="2101208" y="3645794"/>
                <a:ext cx="533400" cy="304800"/>
                <a:chOff x="534160" y="1524000"/>
                <a:chExt cx="533400" cy="304800"/>
              </a:xfrm>
            </p:grpSpPr>
            <p:sp>
              <p:nvSpPr>
                <p:cNvPr id="697" name="Oval 696"/>
                <p:cNvSpPr/>
                <p:nvPr/>
              </p:nvSpPr>
              <p:spPr>
                <a:xfrm>
                  <a:off x="534579" y="1523662"/>
                  <a:ext cx="533045" cy="304732"/>
                </a:xfrm>
                <a:prstGeom prst="ellipse">
                  <a:avLst/>
                </a:prstGeom>
                <a:noFill/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30" name="TextBox 697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235</a:t>
                  </a:r>
                </a:p>
              </p:txBody>
            </p:sp>
          </p:grpSp>
          <p:grpSp>
            <p:nvGrpSpPr>
              <p:cNvPr id="22" name="Group 416"/>
              <p:cNvGrpSpPr>
                <a:grpSpLocks/>
              </p:cNvGrpSpPr>
              <p:nvPr/>
            </p:nvGrpSpPr>
            <p:grpSpPr bwMode="auto">
              <a:xfrm>
                <a:off x="2101208" y="4158810"/>
                <a:ext cx="533400" cy="304800"/>
                <a:chOff x="532640" y="1524000"/>
                <a:chExt cx="533400" cy="304800"/>
              </a:xfrm>
            </p:grpSpPr>
            <p:sp>
              <p:nvSpPr>
                <p:cNvPr id="695" name="Oval 694"/>
                <p:cNvSpPr/>
                <p:nvPr/>
              </p:nvSpPr>
              <p:spPr>
                <a:xfrm>
                  <a:off x="533059" y="1523295"/>
                  <a:ext cx="533045" cy="304732"/>
                </a:xfrm>
                <a:prstGeom prst="ellipse">
                  <a:avLst/>
                </a:prstGeom>
                <a:noFill/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28" name="TextBox 695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236</a:t>
                  </a:r>
                </a:p>
              </p:txBody>
            </p:sp>
          </p:grpSp>
          <p:cxnSp>
            <p:nvCxnSpPr>
              <p:cNvPr id="693" name="Straight Connector 692"/>
              <p:cNvCxnSpPr>
                <a:stCxn id="697" idx="4"/>
                <a:endCxn id="2128" idx="0"/>
              </p:cNvCxnSpPr>
              <p:nvPr/>
            </p:nvCxnSpPr>
            <p:spPr>
              <a:xfrm rot="16200000" flipH="1">
                <a:off x="2269742" y="4048595"/>
                <a:ext cx="207917" cy="11105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4" name="Rounded Rectangle 693"/>
              <p:cNvSpPr/>
              <p:nvPr/>
            </p:nvSpPr>
            <p:spPr>
              <a:xfrm>
                <a:off x="1973246" y="3539118"/>
                <a:ext cx="866797" cy="1857851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3" name="Group 599"/>
            <p:cNvGrpSpPr>
              <a:grpSpLocks/>
            </p:cNvGrpSpPr>
            <p:nvPr/>
          </p:nvGrpSpPr>
          <p:grpSpPr bwMode="auto">
            <a:xfrm>
              <a:off x="7885121" y="5866949"/>
              <a:ext cx="454495" cy="546476"/>
              <a:chOff x="7517197" y="6094196"/>
              <a:chExt cx="454495" cy="546476"/>
            </a:xfrm>
          </p:grpSpPr>
          <p:sp>
            <p:nvSpPr>
              <p:cNvPr id="689" name="Rectangle 688"/>
              <p:cNvSpPr/>
              <p:nvPr/>
            </p:nvSpPr>
            <p:spPr>
              <a:xfrm>
                <a:off x="7517237" y="6094402"/>
                <a:ext cx="453723" cy="5459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22" name="Picture 15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548565" y="6105979"/>
                <a:ext cx="392926" cy="522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706" name="Title 705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/>
                </a:solidFill>
              </a:rPr>
              <a:t>Group A</a:t>
            </a:r>
            <a:r>
              <a:rPr lang="en-US" dirty="0" smtClean="0"/>
              <a:t>:  Prerequisite “Graph”</a:t>
            </a:r>
          </a:p>
        </p:txBody>
      </p:sp>
      <p:grpSp>
        <p:nvGrpSpPr>
          <p:cNvPr id="24" name="Group 265"/>
          <p:cNvGrpSpPr>
            <a:grpSpLocks/>
          </p:cNvGrpSpPr>
          <p:nvPr/>
        </p:nvGrpSpPr>
        <p:grpSpPr bwMode="auto">
          <a:xfrm>
            <a:off x="6480175" y="3273425"/>
            <a:ext cx="533400" cy="304800"/>
            <a:chOff x="6750134" y="5717640"/>
            <a:chExt cx="533400" cy="304800"/>
          </a:xfrm>
        </p:grpSpPr>
        <p:sp>
          <p:nvSpPr>
            <p:cNvPr id="264" name="Oval 263"/>
            <p:cNvSpPr/>
            <p:nvPr/>
          </p:nvSpPr>
          <p:spPr>
            <a:xfrm>
              <a:off x="6750134" y="5717640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18" name="TextBox 264"/>
            <p:cNvSpPr txBox="1">
              <a:spLocks noChangeArrowheads="1"/>
            </p:cNvSpPr>
            <p:nvPr/>
          </p:nvSpPr>
          <p:spPr bwMode="auto">
            <a:xfrm>
              <a:off x="6816525" y="5717640"/>
              <a:ext cx="4203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133</a:t>
              </a:r>
            </a:p>
          </p:txBody>
        </p:sp>
      </p:grpSp>
      <p:cxnSp>
        <p:nvCxnSpPr>
          <p:cNvPr id="320" name="Straight Connector 319"/>
          <p:cNvCxnSpPr>
            <a:stCxn id="291" idx="4"/>
            <a:endCxn id="353" idx="1"/>
          </p:cNvCxnSpPr>
          <p:nvPr/>
        </p:nvCxnSpPr>
        <p:spPr>
          <a:xfrm rot="16200000" flipH="1">
            <a:off x="4424515" y="2420599"/>
            <a:ext cx="1928975" cy="649802"/>
          </a:xfrm>
          <a:prstGeom prst="line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/>
          <p:cNvSpPr txBox="1"/>
          <p:nvPr/>
        </p:nvSpPr>
        <p:spPr>
          <a:xfrm>
            <a:off x="5575011" y="3330142"/>
            <a:ext cx="307975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sp>
        <p:nvSpPr>
          <p:cNvPr id="2066" name="TextBox 340"/>
          <p:cNvSpPr txBox="1">
            <a:spLocks noChangeArrowheads="1"/>
          </p:cNvSpPr>
          <p:nvPr/>
        </p:nvSpPr>
        <p:spPr bwMode="auto">
          <a:xfrm>
            <a:off x="2158665" y="3566178"/>
            <a:ext cx="3190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or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53" name="Right Brace 352"/>
          <p:cNvSpPr/>
          <p:nvPr/>
        </p:nvSpPr>
        <p:spPr>
          <a:xfrm rot="16200000">
            <a:off x="5294385" y="3408435"/>
            <a:ext cx="856817" cy="1459922"/>
          </a:xfrm>
          <a:prstGeom prst="rightBrace">
            <a:avLst>
              <a:gd name="adj1" fmla="val 12823"/>
              <a:gd name="adj2" fmla="val 49391"/>
            </a:avLst>
          </a:prstGeom>
          <a:ln w="12700">
            <a:solidFill>
              <a:schemeClr val="accent5">
                <a:lumMod val="5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62" name="Straight Connector 361"/>
          <p:cNvCxnSpPr>
            <a:stCxn id="217" idx="4"/>
            <a:endCxn id="353" idx="1"/>
          </p:cNvCxnSpPr>
          <p:nvPr/>
        </p:nvCxnSpPr>
        <p:spPr>
          <a:xfrm rot="16200000" flipH="1">
            <a:off x="5194103" y="3190188"/>
            <a:ext cx="132312" cy="9072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TextBox 366"/>
          <p:cNvSpPr txBox="1"/>
          <p:nvPr/>
        </p:nvSpPr>
        <p:spPr>
          <a:xfrm>
            <a:off x="5410200" y="3467100"/>
            <a:ext cx="3079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cxnSp>
        <p:nvCxnSpPr>
          <p:cNvPr id="390" name="Straight Connector 389"/>
          <p:cNvCxnSpPr>
            <a:stCxn id="217" idx="4"/>
            <a:endCxn id="2108" idx="0"/>
          </p:cNvCxnSpPr>
          <p:nvPr/>
        </p:nvCxnSpPr>
        <p:spPr>
          <a:xfrm rot="16200000" flipH="1">
            <a:off x="4372397" y="4011895"/>
            <a:ext cx="1736177" cy="86773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>
            <a:stCxn id="217" idx="4"/>
            <a:endCxn id="2110" idx="0"/>
          </p:cNvCxnSpPr>
          <p:nvPr/>
        </p:nvCxnSpPr>
        <p:spPr>
          <a:xfrm rot="16200000" flipH="1">
            <a:off x="4751774" y="3632518"/>
            <a:ext cx="1736177" cy="162649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Arc 465"/>
          <p:cNvSpPr/>
          <p:nvPr/>
        </p:nvSpPr>
        <p:spPr>
          <a:xfrm flipH="1">
            <a:off x="4432299" y="3626426"/>
            <a:ext cx="783936" cy="1677411"/>
          </a:xfrm>
          <a:prstGeom prst="arc">
            <a:avLst>
              <a:gd name="adj1" fmla="val 16179470"/>
              <a:gd name="adj2" fmla="val 5526430"/>
            </a:avLst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5" name="Group 472"/>
          <p:cNvGrpSpPr>
            <a:grpSpLocks/>
          </p:cNvGrpSpPr>
          <p:nvPr/>
        </p:nvGrpSpPr>
        <p:grpSpPr bwMode="auto">
          <a:xfrm>
            <a:off x="4573444" y="4458424"/>
            <a:ext cx="2782888" cy="2219310"/>
            <a:chOff x="4619941" y="4369376"/>
            <a:chExt cx="2783582" cy="2220023"/>
          </a:xfrm>
        </p:grpSpPr>
        <p:grpSp>
          <p:nvGrpSpPr>
            <p:cNvPr id="26" name="Group 299"/>
            <p:cNvGrpSpPr>
              <a:grpSpLocks/>
            </p:cNvGrpSpPr>
            <p:nvPr/>
          </p:nvGrpSpPr>
          <p:grpSpPr bwMode="auto">
            <a:xfrm>
              <a:off x="6753616" y="4459095"/>
              <a:ext cx="533400" cy="304800"/>
              <a:chOff x="112568" y="1524000"/>
              <a:chExt cx="533400" cy="304800"/>
            </a:xfrm>
          </p:grpSpPr>
          <p:sp>
            <p:nvSpPr>
              <p:cNvPr id="301" name="Oval 300"/>
              <p:cNvSpPr/>
              <p:nvPr/>
            </p:nvSpPr>
            <p:spPr>
              <a:xfrm>
                <a:off x="113025" y="1523211"/>
                <a:ext cx="533533" cy="30489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6" name="TextBox 301"/>
              <p:cNvSpPr txBox="1">
                <a:spLocks noChangeArrowheads="1"/>
              </p:cNvSpPr>
              <p:nvPr/>
            </p:nvSpPr>
            <p:spPr bwMode="auto">
              <a:xfrm>
                <a:off x="178959" y="1524000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135</a:t>
                </a:r>
              </a:p>
            </p:txBody>
          </p:sp>
        </p:grpSp>
        <p:grpSp>
          <p:nvGrpSpPr>
            <p:cNvPr id="27" name="Group 235"/>
            <p:cNvGrpSpPr>
              <a:grpSpLocks/>
            </p:cNvGrpSpPr>
            <p:nvPr/>
          </p:nvGrpSpPr>
          <p:grpSpPr bwMode="auto">
            <a:xfrm>
              <a:off x="4753290" y="4479448"/>
              <a:ext cx="533400" cy="304800"/>
              <a:chOff x="533400" y="1524000"/>
              <a:chExt cx="533400" cy="304800"/>
            </a:xfrm>
          </p:grpSpPr>
          <p:sp>
            <p:nvSpPr>
              <p:cNvPr id="237" name="Oval 236"/>
              <p:cNvSpPr/>
              <p:nvPr/>
            </p:nvSpPr>
            <p:spPr>
              <a:xfrm>
                <a:off x="533434" y="1523501"/>
                <a:ext cx="533533" cy="304898"/>
              </a:xfrm>
              <a:prstGeom prst="ellipse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4" name="TextBox 237"/>
              <p:cNvSpPr txBox="1">
                <a:spLocks noChangeArrowheads="1"/>
              </p:cNvSpPr>
              <p:nvPr/>
            </p:nvSpPr>
            <p:spPr bwMode="auto">
              <a:xfrm>
                <a:off x="599791" y="1524000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112</a:t>
                </a:r>
              </a:p>
            </p:txBody>
          </p:sp>
        </p:grpSp>
        <p:grpSp>
          <p:nvGrpSpPr>
            <p:cNvPr id="28" name="Group 248"/>
            <p:cNvGrpSpPr>
              <a:grpSpLocks/>
            </p:cNvGrpSpPr>
            <p:nvPr/>
          </p:nvGrpSpPr>
          <p:grpSpPr bwMode="auto">
            <a:xfrm>
              <a:off x="6146851" y="4469059"/>
              <a:ext cx="533400" cy="304800"/>
              <a:chOff x="533400" y="1524000"/>
              <a:chExt cx="533400" cy="304800"/>
            </a:xfrm>
          </p:grpSpPr>
          <p:sp>
            <p:nvSpPr>
              <p:cNvPr id="250" name="Oval 249"/>
              <p:cNvSpPr/>
              <p:nvPr/>
            </p:nvSpPr>
            <p:spPr>
              <a:xfrm>
                <a:off x="534046" y="1524362"/>
                <a:ext cx="533533" cy="304898"/>
              </a:xfrm>
              <a:prstGeom prst="ellipse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2" name="TextBox 250"/>
              <p:cNvSpPr txBox="1">
                <a:spLocks noChangeArrowheads="1"/>
              </p:cNvSpPr>
              <p:nvPr/>
            </p:nvSpPr>
            <p:spPr bwMode="auto">
              <a:xfrm>
                <a:off x="599791" y="1524000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114</a:t>
                </a:r>
              </a:p>
            </p:txBody>
          </p:sp>
        </p:grpSp>
        <p:grpSp>
          <p:nvGrpSpPr>
            <p:cNvPr id="29" name="Group 293"/>
            <p:cNvGrpSpPr>
              <a:grpSpLocks/>
            </p:cNvGrpSpPr>
            <p:nvPr/>
          </p:nvGrpSpPr>
          <p:grpSpPr bwMode="auto">
            <a:xfrm>
              <a:off x="6203524" y="5225082"/>
              <a:ext cx="533400" cy="304800"/>
              <a:chOff x="221672" y="1825337"/>
              <a:chExt cx="533400" cy="304800"/>
            </a:xfrm>
          </p:grpSpPr>
          <p:sp>
            <p:nvSpPr>
              <p:cNvPr id="295" name="Oval 294"/>
              <p:cNvSpPr/>
              <p:nvPr/>
            </p:nvSpPr>
            <p:spPr>
              <a:xfrm>
                <a:off x="221222" y="1825569"/>
                <a:ext cx="533533" cy="304898"/>
              </a:xfrm>
              <a:prstGeom prst="ellipse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0" name="TextBox 295"/>
              <p:cNvSpPr txBox="1">
                <a:spLocks noChangeArrowheads="1"/>
              </p:cNvSpPr>
              <p:nvPr/>
            </p:nvSpPr>
            <p:spPr bwMode="auto">
              <a:xfrm>
                <a:off x="288063" y="1825337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134</a:t>
                </a:r>
              </a:p>
            </p:txBody>
          </p:sp>
        </p:grpSp>
        <p:grpSp>
          <p:nvGrpSpPr>
            <p:cNvPr id="30" name="Group 377"/>
            <p:cNvGrpSpPr>
              <a:grpSpLocks/>
            </p:cNvGrpSpPr>
            <p:nvPr/>
          </p:nvGrpSpPr>
          <p:grpSpPr bwMode="auto">
            <a:xfrm>
              <a:off x="5444581" y="5225082"/>
              <a:ext cx="533400" cy="304800"/>
              <a:chOff x="606136" y="2339687"/>
              <a:chExt cx="533400" cy="304800"/>
            </a:xfrm>
          </p:grpSpPr>
          <p:sp>
            <p:nvSpPr>
              <p:cNvPr id="379" name="Oval 378"/>
              <p:cNvSpPr/>
              <p:nvPr/>
            </p:nvSpPr>
            <p:spPr>
              <a:xfrm>
                <a:off x="605615" y="2339919"/>
                <a:ext cx="533533" cy="304898"/>
              </a:xfrm>
              <a:prstGeom prst="ellipse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08" name="TextBox 379"/>
              <p:cNvSpPr txBox="1">
                <a:spLocks noChangeArrowheads="1"/>
              </p:cNvSpPr>
              <p:nvPr/>
            </p:nvSpPr>
            <p:spPr bwMode="auto">
              <a:xfrm>
                <a:off x="672527" y="2339687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216</a:t>
                </a:r>
              </a:p>
            </p:txBody>
          </p:sp>
        </p:grpSp>
        <p:grpSp>
          <p:nvGrpSpPr>
            <p:cNvPr id="31" name="Group 389"/>
            <p:cNvGrpSpPr>
              <a:grpSpLocks/>
            </p:cNvGrpSpPr>
            <p:nvPr/>
          </p:nvGrpSpPr>
          <p:grpSpPr bwMode="auto">
            <a:xfrm>
              <a:off x="4685639" y="5225082"/>
              <a:ext cx="533400" cy="304800"/>
              <a:chOff x="221672" y="1524000"/>
              <a:chExt cx="533400" cy="304800"/>
            </a:xfrm>
          </p:grpSpPr>
          <p:sp>
            <p:nvSpPr>
              <p:cNvPr id="391" name="Oval 390"/>
              <p:cNvSpPr/>
              <p:nvPr/>
            </p:nvSpPr>
            <p:spPr>
              <a:xfrm>
                <a:off x="221078" y="1524232"/>
                <a:ext cx="533533" cy="30489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06" name="TextBox 391"/>
              <p:cNvSpPr txBox="1">
                <a:spLocks noChangeArrowheads="1"/>
              </p:cNvSpPr>
              <p:nvPr/>
            </p:nvSpPr>
            <p:spPr bwMode="auto">
              <a:xfrm>
                <a:off x="247988" y="1524000"/>
                <a:ext cx="5004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217b</a:t>
                </a:r>
              </a:p>
            </p:txBody>
          </p:sp>
        </p:grpSp>
        <p:cxnSp>
          <p:nvCxnSpPr>
            <p:cNvPr id="487" name="Straight Connector 486"/>
            <p:cNvCxnSpPr>
              <a:stCxn id="250" idx="4"/>
              <a:endCxn id="2108" idx="0"/>
            </p:cNvCxnSpPr>
            <p:nvPr/>
          </p:nvCxnSpPr>
          <p:spPr>
            <a:xfrm rot="5400000">
              <a:off x="5841811" y="4652861"/>
              <a:ext cx="450995" cy="69391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5" name="Rounded Rectangle 504"/>
            <p:cNvSpPr/>
            <p:nvPr/>
          </p:nvSpPr>
          <p:spPr>
            <a:xfrm>
              <a:off x="4619941" y="4369376"/>
              <a:ext cx="2783582" cy="2220023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28" name="Group 350"/>
            <p:cNvGrpSpPr>
              <a:grpSpLocks/>
            </p:cNvGrpSpPr>
            <p:nvPr/>
          </p:nvGrpSpPr>
          <p:grpSpPr bwMode="auto">
            <a:xfrm>
              <a:off x="5069589" y="5571501"/>
              <a:ext cx="454138" cy="546276"/>
              <a:chOff x="4924117" y="5436419"/>
              <a:chExt cx="454138" cy="546276"/>
            </a:xfrm>
          </p:grpSpPr>
          <p:sp>
            <p:nvSpPr>
              <p:cNvPr id="585" name="Rectangle 584"/>
              <p:cNvSpPr/>
              <p:nvPr/>
            </p:nvSpPr>
            <p:spPr>
              <a:xfrm>
                <a:off x="4924117" y="5436419"/>
                <a:ext cx="454138" cy="5462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04" name="Picture 5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978033" y="5455445"/>
                <a:ext cx="355552" cy="5013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29" name="Group 349"/>
            <p:cNvGrpSpPr>
              <a:grpSpLocks/>
            </p:cNvGrpSpPr>
            <p:nvPr/>
          </p:nvGrpSpPr>
          <p:grpSpPr bwMode="auto">
            <a:xfrm>
              <a:off x="5778706" y="5571501"/>
              <a:ext cx="454138" cy="546276"/>
              <a:chOff x="5633234" y="5436419"/>
              <a:chExt cx="454138" cy="546276"/>
            </a:xfrm>
          </p:grpSpPr>
          <p:sp>
            <p:nvSpPr>
              <p:cNvPr id="584" name="Rectangle 583"/>
              <p:cNvSpPr/>
              <p:nvPr/>
            </p:nvSpPr>
            <p:spPr>
              <a:xfrm>
                <a:off x="5633234" y="5436419"/>
                <a:ext cx="454138" cy="5462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02" name="Picture 6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5650700" y="5449471"/>
                <a:ext cx="416925" cy="520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30" name="Group 348"/>
            <p:cNvGrpSpPr>
              <a:grpSpLocks/>
            </p:cNvGrpSpPr>
            <p:nvPr/>
          </p:nvGrpSpPr>
          <p:grpSpPr bwMode="auto">
            <a:xfrm>
              <a:off x="6430996" y="5571500"/>
              <a:ext cx="454602" cy="546276"/>
              <a:chOff x="6285524" y="5436418"/>
              <a:chExt cx="454602" cy="546276"/>
            </a:xfrm>
          </p:grpSpPr>
          <p:sp>
            <p:nvSpPr>
              <p:cNvPr id="583" name="Rectangle 582"/>
              <p:cNvSpPr/>
              <p:nvPr/>
            </p:nvSpPr>
            <p:spPr>
              <a:xfrm>
                <a:off x="6285524" y="5436418"/>
                <a:ext cx="454138" cy="5462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00" name="Picture 7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291814" y="5477396"/>
                <a:ext cx="448312" cy="4707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384" name="Straight Connector 383"/>
            <p:cNvCxnSpPr>
              <a:stCxn id="237" idx="4"/>
              <a:endCxn id="2108" idx="0"/>
            </p:cNvCxnSpPr>
            <p:nvPr/>
          </p:nvCxnSpPr>
          <p:spPr>
            <a:xfrm rot="16200000" flipH="1">
              <a:off x="5149488" y="4654450"/>
              <a:ext cx="441467" cy="700263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" name="TextBox 388"/>
            <p:cNvSpPr txBox="1"/>
            <p:nvPr/>
          </p:nvSpPr>
          <p:spPr>
            <a:xfrm>
              <a:off x="6226892" y="4850689"/>
              <a:ext cx="308052" cy="2620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sp>
          <p:nvSpPr>
            <p:cNvPr id="399" name="TextBox 398"/>
            <p:cNvSpPr txBox="1"/>
            <p:nvPr/>
          </p:nvSpPr>
          <p:spPr>
            <a:xfrm>
              <a:off x="5372316" y="4868300"/>
              <a:ext cx="308052" cy="2620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cxnSp>
          <p:nvCxnSpPr>
            <p:cNvPr id="425" name="Straight Connector 424"/>
            <p:cNvCxnSpPr>
              <a:stCxn id="237" idx="4"/>
              <a:endCxn id="2106" idx="0"/>
            </p:cNvCxnSpPr>
            <p:nvPr/>
          </p:nvCxnSpPr>
          <p:spPr>
            <a:xfrm rot="5400000">
              <a:off x="4770775" y="4975999"/>
              <a:ext cx="441467" cy="57164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3" name="TextBox 432"/>
            <p:cNvSpPr txBox="1"/>
            <p:nvPr/>
          </p:nvSpPr>
          <p:spPr>
            <a:xfrm>
              <a:off x="4734270" y="4931533"/>
              <a:ext cx="308052" cy="2620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cxnSp>
          <p:nvCxnSpPr>
            <p:cNvPr id="434" name="Straight Connector 433"/>
            <p:cNvCxnSpPr>
              <a:stCxn id="250" idx="4"/>
              <a:endCxn id="2110" idx="0"/>
            </p:cNvCxnSpPr>
            <p:nvPr/>
          </p:nvCxnSpPr>
          <p:spPr>
            <a:xfrm rot="16200000" flipH="1">
              <a:off x="6221318" y="4967265"/>
              <a:ext cx="450995" cy="65104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7" name="TextBox 466"/>
            <p:cNvSpPr txBox="1"/>
            <p:nvPr/>
          </p:nvSpPr>
          <p:spPr>
            <a:xfrm>
              <a:off x="5612088" y="4870466"/>
              <a:ext cx="308052" cy="2604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</p:grpSp>
      <p:cxnSp>
        <p:nvCxnSpPr>
          <p:cNvPr id="160" name="Straight Connector 159"/>
          <p:cNvCxnSpPr>
            <a:stCxn id="355" idx="4"/>
            <a:endCxn id="2168" idx="0"/>
          </p:cNvCxnSpPr>
          <p:nvPr/>
        </p:nvCxnSpPr>
        <p:spPr>
          <a:xfrm rot="16200000" flipH="1">
            <a:off x="1356596" y="1896477"/>
            <a:ext cx="157173" cy="8247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194" idx="5"/>
          </p:cNvCxnSpPr>
          <p:nvPr/>
        </p:nvCxnSpPr>
        <p:spPr>
          <a:xfrm rot="5400000">
            <a:off x="5293924" y="2959711"/>
            <a:ext cx="1203877" cy="338210"/>
          </a:xfrm>
          <a:prstGeom prst="line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Group 178"/>
          <p:cNvGrpSpPr/>
          <p:nvPr/>
        </p:nvGrpSpPr>
        <p:grpSpPr>
          <a:xfrm>
            <a:off x="3164032" y="1390757"/>
            <a:ext cx="3881004" cy="1773275"/>
            <a:chOff x="3164032" y="1390757"/>
            <a:chExt cx="3881004" cy="1773275"/>
          </a:xfrm>
        </p:grpSpPr>
        <p:sp>
          <p:nvSpPr>
            <p:cNvPr id="305" name="Oval 304"/>
            <p:cNvSpPr/>
            <p:nvPr/>
          </p:nvSpPr>
          <p:spPr>
            <a:xfrm>
              <a:off x="4120230" y="1453450"/>
              <a:ext cx="546467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4228484" y="1453450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11</a:t>
              </a:r>
            </a:p>
          </p:txBody>
        </p:sp>
        <p:sp>
          <p:nvSpPr>
            <p:cNvPr id="299" name="Oval 298"/>
            <p:cNvSpPr/>
            <p:nvPr/>
          </p:nvSpPr>
          <p:spPr>
            <a:xfrm>
              <a:off x="3249396" y="2235251"/>
              <a:ext cx="546468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79" name="Straight Connector 278"/>
            <p:cNvCxnSpPr>
              <a:stCxn id="305" idx="4"/>
              <a:endCxn id="299" idx="0"/>
            </p:cNvCxnSpPr>
            <p:nvPr/>
          </p:nvCxnSpPr>
          <p:spPr>
            <a:xfrm rot="5400000">
              <a:off x="3725810" y="1567596"/>
              <a:ext cx="464475" cy="870834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>
              <a:stCxn id="305" idx="4"/>
              <a:endCxn id="194" idx="0"/>
            </p:cNvCxnSpPr>
            <p:nvPr/>
          </p:nvCxnSpPr>
          <p:spPr>
            <a:xfrm rot="16200000" flipH="1">
              <a:off x="4889989" y="1274250"/>
              <a:ext cx="485247" cy="1478297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>
              <a:stCxn id="305" idx="4"/>
              <a:endCxn id="155" idx="0"/>
            </p:cNvCxnSpPr>
            <p:nvPr/>
          </p:nvCxnSpPr>
          <p:spPr>
            <a:xfrm rot="16200000" flipH="1">
              <a:off x="4261000" y="1903239"/>
              <a:ext cx="474714" cy="209787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1" name="Oval 290"/>
            <p:cNvSpPr/>
            <p:nvPr/>
          </p:nvSpPr>
          <p:spPr>
            <a:xfrm>
              <a:off x="4790867" y="1463687"/>
              <a:ext cx="546467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85" name="Straight Connector 284"/>
            <p:cNvCxnSpPr>
              <a:stCxn id="291" idx="4"/>
              <a:endCxn id="196" idx="0"/>
            </p:cNvCxnSpPr>
            <p:nvPr/>
          </p:nvCxnSpPr>
          <p:spPr>
            <a:xfrm rot="16200000" flipH="1">
              <a:off x="5649331" y="1195782"/>
              <a:ext cx="459495" cy="1629955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Rounded Rectangle 166"/>
            <p:cNvSpPr/>
            <p:nvPr/>
          </p:nvSpPr>
          <p:spPr>
            <a:xfrm>
              <a:off x="3164032" y="1390757"/>
              <a:ext cx="3881004" cy="1773275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>
              <a:off x="4330017" y="2245490"/>
              <a:ext cx="546467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87" name="Straight Connector 186"/>
            <p:cNvCxnSpPr>
              <a:stCxn id="155" idx="4"/>
              <a:endCxn id="188" idx="0"/>
            </p:cNvCxnSpPr>
            <p:nvPr/>
          </p:nvCxnSpPr>
          <p:spPr>
            <a:xfrm rot="5400000">
              <a:off x="4203567" y="2356894"/>
              <a:ext cx="193762" cy="605607"/>
            </a:xfrm>
            <a:prstGeom prst="line">
              <a:avLst/>
            </a:prstGeom>
            <a:noFill/>
            <a:ln>
              <a:solidFill>
                <a:schemeClr val="tx2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Oval 187"/>
            <p:cNvSpPr/>
            <p:nvPr/>
          </p:nvSpPr>
          <p:spPr>
            <a:xfrm>
              <a:off x="3724410" y="2756578"/>
              <a:ext cx="546467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91" name="Straight Connector 190"/>
            <p:cNvCxnSpPr>
              <a:stCxn id="299" idx="4"/>
              <a:endCxn id="188" idx="0"/>
            </p:cNvCxnSpPr>
            <p:nvPr/>
          </p:nvCxnSpPr>
          <p:spPr>
            <a:xfrm rot="16200000" flipH="1">
              <a:off x="3658137" y="2417070"/>
              <a:ext cx="204001" cy="475014"/>
            </a:xfrm>
            <a:prstGeom prst="line">
              <a:avLst/>
            </a:prstGeom>
            <a:noFill/>
            <a:ln>
              <a:solidFill>
                <a:schemeClr val="tx2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TextBox 191"/>
            <p:cNvSpPr txBox="1"/>
            <p:nvPr/>
          </p:nvSpPr>
          <p:spPr>
            <a:xfrm>
              <a:off x="3856759" y="2516331"/>
              <a:ext cx="307975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sp>
          <p:nvSpPr>
            <p:cNvPr id="194" name="Oval 193"/>
            <p:cNvSpPr/>
            <p:nvPr/>
          </p:nvSpPr>
          <p:spPr>
            <a:xfrm>
              <a:off x="5598527" y="2256023"/>
              <a:ext cx="546468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5665724" y="2256023"/>
              <a:ext cx="432249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21b</a:t>
              </a:r>
            </a:p>
          </p:txBody>
        </p:sp>
        <p:sp>
          <p:nvSpPr>
            <p:cNvPr id="196" name="Oval 195"/>
            <p:cNvSpPr/>
            <p:nvPr/>
          </p:nvSpPr>
          <p:spPr>
            <a:xfrm>
              <a:off x="6420822" y="2240508"/>
              <a:ext cx="546468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6529076" y="2240508"/>
              <a:ext cx="350133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30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3394019" y="2245641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12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940685" y="1484469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29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4473234" y="2266272"/>
              <a:ext cx="425677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21a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3884618" y="2782556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31</a:t>
              </a:r>
            </a:p>
          </p:txBody>
        </p:sp>
      </p:grpSp>
      <p:graphicFrame>
        <p:nvGraphicFramePr>
          <p:cNvPr id="171" name="Table 170"/>
          <p:cNvGraphicFramePr>
            <a:graphicFrameLocks noGrp="1"/>
          </p:cNvGraphicFramePr>
          <p:nvPr/>
        </p:nvGraphicFramePr>
        <p:xfrm>
          <a:off x="111197" y="4833150"/>
          <a:ext cx="2891473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255"/>
                <a:gridCol w="2375218"/>
              </a:tblGrid>
              <a:tr h="138661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COSI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Course</a:t>
                      </a:r>
                      <a:r>
                        <a:rPr lang="en-US" sz="800" baseline="0" dirty="0" smtClean="0"/>
                        <a:t> Title</a:t>
                      </a:r>
                      <a:endParaRPr lang="en-US" sz="800" dirty="0"/>
                    </a:p>
                  </a:txBody>
                  <a:tcPr/>
                </a:tc>
              </a:tr>
              <a:tr h="143510">
                <a:tc>
                  <a:txBody>
                    <a:bodyPr/>
                    <a:lstStyle/>
                    <a:p>
                      <a:r>
                        <a:rPr lang="en-US" sz="800" smtClean="0"/>
                        <a:t>2a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Introduction to Computers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11a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Programming in Java and C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12b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Advanced</a:t>
                      </a:r>
                      <a:r>
                        <a:rPr lang="en-US" sz="800" b="1" baseline="0" smtClean="0"/>
                        <a:t> Programming Techniques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21a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Data</a:t>
                      </a:r>
                      <a:r>
                        <a:rPr lang="en-US" sz="800" b="1" baseline="0" smtClean="0"/>
                        <a:t> Structures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21b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mtClean="0"/>
                        <a:t>Structure and Interpretation of Computer Programs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29a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Discrete Structres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30a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baseline="0" smtClean="0"/>
                        <a:t>Introduction to Theory of Computation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31a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Computer System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 Structures and Organization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68" name="Straight Connector 467"/>
          <p:cNvCxnSpPr>
            <a:stCxn id="217" idx="4"/>
            <a:endCxn id="2157" idx="0"/>
          </p:cNvCxnSpPr>
          <p:nvPr/>
        </p:nvCxnSpPr>
        <p:spPr>
          <a:xfrm rot="5400000">
            <a:off x="3856980" y="3068800"/>
            <a:ext cx="440760" cy="145851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1175658" y="2842478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Hong</a:t>
            </a:r>
            <a:endParaRPr lang="en-US" sz="1050" dirty="0"/>
          </a:p>
        </p:txBody>
      </p:sp>
      <p:sp>
        <p:nvSpPr>
          <p:cNvPr id="162" name="TextBox 161"/>
          <p:cNvSpPr txBox="1"/>
          <p:nvPr/>
        </p:nvSpPr>
        <p:spPr>
          <a:xfrm>
            <a:off x="742841" y="4384765"/>
            <a:ext cx="7248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Alterman</a:t>
            </a:r>
            <a:endParaRPr lang="en-US" sz="1050" dirty="0"/>
          </a:p>
        </p:txBody>
      </p:sp>
      <p:sp>
        <p:nvSpPr>
          <p:cNvPr id="164" name="TextBox 163"/>
          <p:cNvSpPr txBox="1"/>
          <p:nvPr/>
        </p:nvSpPr>
        <p:spPr>
          <a:xfrm>
            <a:off x="3324063" y="4886379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Pollack</a:t>
            </a:r>
            <a:endParaRPr lang="en-US" sz="1050" dirty="0"/>
          </a:p>
        </p:txBody>
      </p:sp>
      <p:sp>
        <p:nvSpPr>
          <p:cNvPr id="166" name="TextBox 165"/>
          <p:cNvSpPr txBox="1"/>
          <p:nvPr/>
        </p:nvSpPr>
        <p:spPr>
          <a:xfrm>
            <a:off x="4819325" y="6188311"/>
            <a:ext cx="9044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Pustejovsky</a:t>
            </a:r>
            <a:endParaRPr lang="en-US" sz="1050" dirty="0"/>
          </a:p>
        </p:txBody>
      </p:sp>
      <p:sp>
        <p:nvSpPr>
          <p:cNvPr id="175" name="TextBox 174"/>
          <p:cNvSpPr txBox="1"/>
          <p:nvPr/>
        </p:nvSpPr>
        <p:spPr>
          <a:xfrm>
            <a:off x="5629222" y="6188311"/>
            <a:ext cx="7409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Malamud</a:t>
            </a:r>
            <a:endParaRPr lang="en-US" sz="1050" dirty="0"/>
          </a:p>
        </p:txBody>
      </p:sp>
      <p:sp>
        <p:nvSpPr>
          <p:cNvPr id="176" name="TextBox 175"/>
          <p:cNvSpPr txBox="1"/>
          <p:nvPr/>
        </p:nvSpPr>
        <p:spPr>
          <a:xfrm>
            <a:off x="6386868" y="6188311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Xue</a:t>
            </a:r>
            <a:endParaRPr lang="en-US" sz="1050" dirty="0"/>
          </a:p>
        </p:txBody>
      </p:sp>
      <p:sp>
        <p:nvSpPr>
          <p:cNvPr id="177" name="TextBox 176"/>
          <p:cNvSpPr txBox="1"/>
          <p:nvPr/>
        </p:nvSpPr>
        <p:spPr>
          <a:xfrm>
            <a:off x="5054456" y="6407766"/>
            <a:ext cx="18149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(Computational Linguistics)</a:t>
            </a:r>
            <a:endParaRPr lang="en-US" sz="1050" dirty="0"/>
          </a:p>
        </p:txBody>
      </p:sp>
      <p:sp>
        <p:nvSpPr>
          <p:cNvPr id="178" name="TextBox 177"/>
          <p:cNvSpPr txBox="1"/>
          <p:nvPr/>
        </p:nvSpPr>
        <p:spPr>
          <a:xfrm>
            <a:off x="7505049" y="4093028"/>
            <a:ext cx="9733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Colon Osorio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9"/>
          <p:cNvGrpSpPr>
            <a:grpSpLocks/>
          </p:cNvGrpSpPr>
          <p:nvPr/>
        </p:nvGrpSpPr>
        <p:grpSpPr bwMode="auto">
          <a:xfrm>
            <a:off x="765031" y="1453567"/>
            <a:ext cx="1335087" cy="1613591"/>
            <a:chOff x="6597396" y="2434615"/>
            <a:chExt cx="1334618" cy="1613703"/>
          </a:xfrm>
        </p:grpSpPr>
        <p:grpSp>
          <p:nvGrpSpPr>
            <p:cNvPr id="3" name="Group 533"/>
            <p:cNvGrpSpPr>
              <a:grpSpLocks/>
            </p:cNvGrpSpPr>
            <p:nvPr/>
          </p:nvGrpSpPr>
          <p:grpSpPr bwMode="auto">
            <a:xfrm>
              <a:off x="6597396" y="2434615"/>
              <a:ext cx="1334618" cy="1613703"/>
              <a:chOff x="3913713" y="3684475"/>
              <a:chExt cx="1334618" cy="1613703"/>
            </a:xfrm>
          </p:grpSpPr>
          <p:grpSp>
            <p:nvGrpSpPr>
              <p:cNvPr id="4" name="Group 353"/>
              <p:cNvGrpSpPr>
                <a:grpSpLocks/>
              </p:cNvGrpSpPr>
              <p:nvPr/>
            </p:nvGrpSpPr>
            <p:grpSpPr bwMode="auto">
              <a:xfrm>
                <a:off x="4312901" y="3747704"/>
                <a:ext cx="533213" cy="305244"/>
                <a:chOff x="829316" y="1061572"/>
                <a:chExt cx="533213" cy="305244"/>
              </a:xfrm>
            </p:grpSpPr>
            <p:sp>
              <p:nvSpPr>
                <p:cNvPr id="355" name="Oval 354"/>
                <p:cNvSpPr/>
                <p:nvPr/>
              </p:nvSpPr>
              <p:spPr>
                <a:xfrm>
                  <a:off x="829316" y="1061995"/>
                  <a:ext cx="533213" cy="304821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70" name="TextBox 355"/>
                <p:cNvSpPr txBox="1">
                  <a:spLocks noChangeArrowheads="1"/>
                </p:cNvSpPr>
                <p:nvPr/>
              </p:nvSpPr>
              <p:spPr bwMode="auto">
                <a:xfrm>
                  <a:off x="895828" y="1061572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178</a:t>
                  </a:r>
                </a:p>
              </p:txBody>
            </p:sp>
          </p:grpSp>
          <p:grpSp>
            <p:nvGrpSpPr>
              <p:cNvPr id="5" name="Group 410"/>
              <p:cNvGrpSpPr>
                <a:grpSpLocks/>
              </p:cNvGrpSpPr>
              <p:nvPr/>
            </p:nvGrpSpPr>
            <p:grpSpPr bwMode="auto">
              <a:xfrm>
                <a:off x="4311314" y="4210132"/>
                <a:ext cx="533213" cy="305244"/>
                <a:chOff x="201114" y="1524000"/>
                <a:chExt cx="533213" cy="305244"/>
              </a:xfrm>
            </p:grpSpPr>
            <p:sp>
              <p:nvSpPr>
                <p:cNvPr id="412" name="Oval 411"/>
                <p:cNvSpPr/>
                <p:nvPr/>
              </p:nvSpPr>
              <p:spPr>
                <a:xfrm>
                  <a:off x="201114" y="1524423"/>
                  <a:ext cx="533213" cy="30482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68" name="TextBox 412"/>
                <p:cNvSpPr txBox="1">
                  <a:spLocks noChangeArrowheads="1"/>
                </p:cNvSpPr>
                <p:nvPr/>
              </p:nvSpPr>
              <p:spPr bwMode="auto">
                <a:xfrm>
                  <a:off x="267398" y="1524000"/>
                  <a:ext cx="420307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230</a:t>
                  </a:r>
                </a:p>
              </p:txBody>
            </p:sp>
          </p:grpSp>
          <p:sp>
            <p:nvSpPr>
              <p:cNvPr id="533" name="Rounded Rectangle 532"/>
              <p:cNvSpPr/>
              <p:nvPr/>
            </p:nvSpPr>
            <p:spPr>
              <a:xfrm>
                <a:off x="3913713" y="3684475"/>
                <a:ext cx="1334618" cy="1613703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6" name="Group 595"/>
            <p:cNvGrpSpPr>
              <a:grpSpLocks/>
            </p:cNvGrpSpPr>
            <p:nvPr/>
          </p:nvGrpSpPr>
          <p:grpSpPr bwMode="auto">
            <a:xfrm>
              <a:off x="7046470" y="3313120"/>
              <a:ext cx="454495" cy="546476"/>
              <a:chOff x="6494584" y="3442976"/>
              <a:chExt cx="454495" cy="546476"/>
            </a:xfrm>
          </p:grpSpPr>
          <p:sp>
            <p:nvSpPr>
              <p:cNvPr id="582" name="Rectangle 581"/>
              <p:cNvSpPr/>
              <p:nvPr/>
            </p:nvSpPr>
            <p:spPr>
              <a:xfrm>
                <a:off x="6494614" y="3443000"/>
                <a:ext cx="453865" cy="5461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63" name="Picture 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494696" y="3481108"/>
                <a:ext cx="441371" cy="479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7" name="Group 215"/>
          <p:cNvGrpSpPr/>
          <p:nvPr/>
        </p:nvGrpSpPr>
        <p:grpSpPr>
          <a:xfrm>
            <a:off x="4539916" y="3272876"/>
            <a:ext cx="533400" cy="304800"/>
            <a:chOff x="533400" y="1524000"/>
            <a:chExt cx="533400" cy="304800"/>
          </a:xfrm>
          <a:noFill/>
        </p:grpSpPr>
        <p:sp>
          <p:nvSpPr>
            <p:cNvPr id="217" name="Oval 216"/>
            <p:cNvSpPr/>
            <p:nvPr/>
          </p:nvSpPr>
          <p:spPr>
            <a:xfrm>
              <a:off x="533400" y="1524000"/>
              <a:ext cx="5334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99790" y="1524000"/>
              <a:ext cx="420308" cy="27699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101</a:t>
              </a:r>
            </a:p>
          </p:txBody>
        </p:sp>
      </p:grpSp>
      <p:grpSp>
        <p:nvGrpSpPr>
          <p:cNvPr id="8" name="Group 607"/>
          <p:cNvGrpSpPr>
            <a:grpSpLocks/>
          </p:cNvGrpSpPr>
          <p:nvPr/>
        </p:nvGrpSpPr>
        <p:grpSpPr bwMode="auto">
          <a:xfrm>
            <a:off x="3008890" y="3907270"/>
            <a:ext cx="1271587" cy="1229044"/>
            <a:chOff x="3257213" y="1682711"/>
            <a:chExt cx="1271502" cy="1229836"/>
          </a:xfrm>
        </p:grpSpPr>
        <p:grpSp>
          <p:nvGrpSpPr>
            <p:cNvPr id="9" name="Group 242"/>
            <p:cNvGrpSpPr>
              <a:grpSpLocks/>
            </p:cNvGrpSpPr>
            <p:nvPr/>
          </p:nvGrpSpPr>
          <p:grpSpPr bwMode="auto">
            <a:xfrm>
              <a:off x="3944205" y="1799359"/>
              <a:ext cx="533400" cy="304800"/>
              <a:chOff x="533400" y="1524000"/>
              <a:chExt cx="533400" cy="304800"/>
            </a:xfrm>
          </p:grpSpPr>
          <p:sp>
            <p:nvSpPr>
              <p:cNvPr id="244" name="Oval 243"/>
              <p:cNvSpPr/>
              <p:nvPr/>
            </p:nvSpPr>
            <p:spPr>
              <a:xfrm>
                <a:off x="533749" y="1523315"/>
                <a:ext cx="533364" cy="3049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59" name="TextBox 244"/>
              <p:cNvSpPr txBox="1">
                <a:spLocks noChangeArrowheads="1"/>
              </p:cNvSpPr>
              <p:nvPr/>
            </p:nvSpPr>
            <p:spPr bwMode="auto">
              <a:xfrm>
                <a:off x="599791" y="1524000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113</a:t>
                </a:r>
              </a:p>
            </p:txBody>
          </p:sp>
        </p:grpSp>
        <p:grpSp>
          <p:nvGrpSpPr>
            <p:cNvPr id="10" name="Group 383"/>
            <p:cNvGrpSpPr>
              <a:grpSpLocks/>
            </p:cNvGrpSpPr>
            <p:nvPr/>
          </p:nvGrpSpPr>
          <p:grpSpPr bwMode="auto">
            <a:xfrm>
              <a:off x="3319859" y="1793948"/>
              <a:ext cx="533400" cy="304800"/>
              <a:chOff x="533400" y="1524000"/>
              <a:chExt cx="533400" cy="304800"/>
            </a:xfrm>
          </p:grpSpPr>
          <p:sp>
            <p:nvSpPr>
              <p:cNvPr id="385" name="Oval 384"/>
              <p:cNvSpPr/>
              <p:nvPr/>
            </p:nvSpPr>
            <p:spPr>
              <a:xfrm>
                <a:off x="532662" y="1523960"/>
                <a:ext cx="533364" cy="304996"/>
              </a:xfrm>
              <a:prstGeom prst="ellipse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57" name="TextBox 385"/>
              <p:cNvSpPr txBox="1">
                <a:spLocks noChangeArrowheads="1"/>
              </p:cNvSpPr>
              <p:nvPr/>
            </p:nvSpPr>
            <p:spPr bwMode="auto">
              <a:xfrm>
                <a:off x="562922" y="1524000"/>
                <a:ext cx="49404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217a</a:t>
                </a:r>
              </a:p>
            </p:txBody>
          </p:sp>
        </p:grpSp>
        <p:sp>
          <p:nvSpPr>
            <p:cNvPr id="504" name="Rounded Rectangle 503"/>
            <p:cNvSpPr/>
            <p:nvPr/>
          </p:nvSpPr>
          <p:spPr>
            <a:xfrm>
              <a:off x="3257213" y="1682711"/>
              <a:ext cx="1271502" cy="1229836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1" name="Group 592"/>
            <p:cNvGrpSpPr>
              <a:grpSpLocks/>
            </p:cNvGrpSpPr>
            <p:nvPr/>
          </p:nvGrpSpPr>
          <p:grpSpPr bwMode="auto">
            <a:xfrm>
              <a:off x="3652187" y="2153438"/>
              <a:ext cx="454495" cy="546476"/>
              <a:chOff x="3565618" y="1753050"/>
              <a:chExt cx="454495" cy="546476"/>
            </a:xfrm>
          </p:grpSpPr>
          <p:sp>
            <p:nvSpPr>
              <p:cNvPr id="580" name="Rectangle 579"/>
              <p:cNvSpPr/>
              <p:nvPr/>
            </p:nvSpPr>
            <p:spPr>
              <a:xfrm>
                <a:off x="3565905" y="1752526"/>
                <a:ext cx="453995" cy="5464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55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583992" y="1828802"/>
                <a:ext cx="419892" cy="384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cxnSp>
        <p:nvCxnSpPr>
          <p:cNvPr id="491" name="Straight Connector 490"/>
          <p:cNvCxnSpPr>
            <a:stCxn id="217" idx="4"/>
            <a:endCxn id="2143" idx="0"/>
          </p:cNvCxnSpPr>
          <p:nvPr/>
        </p:nvCxnSpPr>
        <p:spPr>
          <a:xfrm rot="5400000">
            <a:off x="3407322" y="2421202"/>
            <a:ext cx="242821" cy="255576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248"/>
          <p:cNvGrpSpPr>
            <a:grpSpLocks/>
          </p:cNvGrpSpPr>
          <p:nvPr/>
        </p:nvGrpSpPr>
        <p:grpSpPr bwMode="auto">
          <a:xfrm>
            <a:off x="723921" y="3232248"/>
            <a:ext cx="1824038" cy="1407679"/>
            <a:chOff x="4407218" y="4120227"/>
            <a:chExt cx="1824205" cy="1407018"/>
          </a:xfrm>
        </p:grpSpPr>
        <p:grpSp>
          <p:nvGrpSpPr>
            <p:cNvPr id="13" name="Group 523"/>
            <p:cNvGrpSpPr>
              <a:grpSpLocks/>
            </p:cNvGrpSpPr>
            <p:nvPr/>
          </p:nvGrpSpPr>
          <p:grpSpPr bwMode="auto">
            <a:xfrm>
              <a:off x="4407218" y="4120227"/>
              <a:ext cx="1824205" cy="1407018"/>
              <a:chOff x="6676743" y="1634114"/>
              <a:chExt cx="1824205" cy="1407018"/>
            </a:xfrm>
          </p:grpSpPr>
          <p:grpSp>
            <p:nvGrpSpPr>
              <p:cNvPr id="14" name="Group 374"/>
              <p:cNvGrpSpPr>
                <a:grpSpLocks/>
              </p:cNvGrpSpPr>
              <p:nvPr/>
            </p:nvGrpSpPr>
            <p:grpSpPr bwMode="auto">
              <a:xfrm>
                <a:off x="6720769" y="1831539"/>
                <a:ext cx="533400" cy="304800"/>
                <a:chOff x="300742" y="1675498"/>
                <a:chExt cx="533400" cy="304800"/>
              </a:xfrm>
            </p:grpSpPr>
            <p:sp>
              <p:nvSpPr>
                <p:cNvPr id="376" name="Oval 375"/>
                <p:cNvSpPr/>
                <p:nvPr/>
              </p:nvSpPr>
              <p:spPr>
                <a:xfrm>
                  <a:off x="301170" y="1674830"/>
                  <a:ext cx="533449" cy="30624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49" name="TextBox 376"/>
                <p:cNvSpPr txBox="1">
                  <a:spLocks noChangeArrowheads="1"/>
                </p:cNvSpPr>
                <p:nvPr/>
              </p:nvSpPr>
              <p:spPr bwMode="auto">
                <a:xfrm>
                  <a:off x="367133" y="1675498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215</a:t>
                  </a:r>
                </a:p>
              </p:txBody>
            </p:sp>
          </p:grpSp>
          <p:grpSp>
            <p:nvGrpSpPr>
              <p:cNvPr id="15" name="Group 520"/>
              <p:cNvGrpSpPr>
                <a:grpSpLocks/>
              </p:cNvGrpSpPr>
              <p:nvPr/>
            </p:nvGrpSpPr>
            <p:grpSpPr bwMode="auto">
              <a:xfrm>
                <a:off x="6676743" y="1634114"/>
                <a:ext cx="1824205" cy="1407018"/>
                <a:chOff x="6676743" y="1634114"/>
                <a:chExt cx="1824205" cy="1407018"/>
              </a:xfrm>
            </p:grpSpPr>
            <p:grpSp>
              <p:nvGrpSpPr>
                <p:cNvPr id="16" name="Group 224"/>
                <p:cNvGrpSpPr>
                  <a:grpSpLocks/>
                </p:cNvGrpSpPr>
                <p:nvPr/>
              </p:nvGrpSpPr>
              <p:grpSpPr bwMode="auto">
                <a:xfrm>
                  <a:off x="7635317" y="1686846"/>
                  <a:ext cx="533400" cy="304800"/>
                  <a:chOff x="533400" y="1524000"/>
                  <a:chExt cx="533400" cy="304800"/>
                </a:xfrm>
              </p:grpSpPr>
              <p:sp>
                <p:nvSpPr>
                  <p:cNvPr id="226" name="Oval 225"/>
                  <p:cNvSpPr/>
                  <p:nvPr/>
                </p:nvSpPr>
                <p:spPr>
                  <a:xfrm>
                    <a:off x="533764" y="1523630"/>
                    <a:ext cx="533449" cy="30465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147" name="TextBox 2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9791" y="1524000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125</a:t>
                    </a:r>
                  </a:p>
                </p:txBody>
              </p:sp>
            </p:grpSp>
            <p:grpSp>
              <p:nvGrpSpPr>
                <p:cNvPr id="17" name="Group 227"/>
                <p:cNvGrpSpPr>
                  <a:grpSpLocks/>
                </p:cNvGrpSpPr>
                <p:nvPr/>
              </p:nvGrpSpPr>
              <p:grpSpPr bwMode="auto">
                <a:xfrm>
                  <a:off x="7297993" y="2222087"/>
                  <a:ext cx="533400" cy="304800"/>
                  <a:chOff x="533400" y="1524000"/>
                  <a:chExt cx="533400" cy="304800"/>
                </a:xfrm>
              </p:grpSpPr>
              <p:sp>
                <p:nvSpPr>
                  <p:cNvPr id="229" name="Oval 228"/>
                  <p:cNvSpPr/>
                  <p:nvPr/>
                </p:nvSpPr>
                <p:spPr>
                  <a:xfrm>
                    <a:off x="532920" y="1524713"/>
                    <a:ext cx="533449" cy="304657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6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145" name="TextBox 2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9791" y="1524000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118</a:t>
                    </a:r>
                  </a:p>
                </p:txBody>
              </p:sp>
            </p:grpSp>
            <p:grpSp>
              <p:nvGrpSpPr>
                <p:cNvPr id="18" name="Group 254"/>
                <p:cNvGrpSpPr>
                  <a:grpSpLocks/>
                </p:cNvGrpSpPr>
                <p:nvPr/>
              </p:nvGrpSpPr>
              <p:grpSpPr bwMode="auto">
                <a:xfrm>
                  <a:off x="7927264" y="2222087"/>
                  <a:ext cx="533400" cy="304800"/>
                  <a:chOff x="533400" y="1524000"/>
                  <a:chExt cx="533400" cy="304800"/>
                </a:xfrm>
              </p:grpSpPr>
              <p:sp>
                <p:nvSpPr>
                  <p:cNvPr id="256" name="Oval 255"/>
                  <p:cNvSpPr/>
                  <p:nvPr/>
                </p:nvSpPr>
                <p:spPr>
                  <a:xfrm>
                    <a:off x="533943" y="1524713"/>
                    <a:ext cx="533449" cy="304657"/>
                  </a:xfrm>
                  <a:prstGeom prst="ellips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solidFill>
                      <a:schemeClr val="accent6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143" name="TextBox 2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9791" y="1524000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111</a:t>
                    </a:r>
                  </a:p>
                </p:txBody>
              </p:sp>
            </p:grpSp>
            <p:cxnSp>
              <p:nvCxnSpPr>
                <p:cNvPr id="494" name="Straight Connector 493"/>
                <p:cNvCxnSpPr>
                  <a:stCxn id="226" idx="4"/>
                  <a:endCxn id="2143" idx="0"/>
                </p:cNvCxnSpPr>
                <p:nvPr/>
              </p:nvCxnSpPr>
              <p:spPr>
                <a:xfrm rot="16200000" flipH="1">
                  <a:off x="7937398" y="1956140"/>
                  <a:ext cx="231666" cy="301653"/>
                </a:xfrm>
                <a:prstGeom prst="line">
                  <a:avLst/>
                </a:prstGeom>
                <a:ln>
                  <a:solidFill>
                    <a:schemeClr val="accent5">
                      <a:lumMod val="50000"/>
                    </a:schemeClr>
                  </a:solidFill>
                  <a:prstDash val="dash"/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7" name="Straight Connector 496"/>
                <p:cNvCxnSpPr>
                  <a:stCxn id="226" idx="4"/>
                  <a:endCxn id="2145" idx="0"/>
                </p:cNvCxnSpPr>
                <p:nvPr/>
              </p:nvCxnSpPr>
              <p:spPr>
                <a:xfrm rot="5400000">
                  <a:off x="7622251" y="1942646"/>
                  <a:ext cx="231666" cy="328642"/>
                </a:xfrm>
                <a:prstGeom prst="line">
                  <a:avLst/>
                </a:prstGeom>
                <a:ln>
                  <a:solidFill>
                    <a:schemeClr val="accent5">
                      <a:lumMod val="50000"/>
                    </a:schemeClr>
                  </a:solidFill>
                  <a:prstDash val="dash"/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6" name="Rounded Rectangle 505"/>
                <p:cNvSpPr/>
                <p:nvPr/>
              </p:nvSpPr>
              <p:spPr>
                <a:xfrm>
                  <a:off x="6676743" y="1634114"/>
                  <a:ext cx="1824205" cy="1407018"/>
                </a:xfrm>
                <a:prstGeom prst="roundRect">
                  <a:avLst/>
                </a:prstGeom>
                <a:noFill/>
                <a:ln>
                  <a:solidFill>
                    <a:schemeClr val="accent6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sp>
          <p:nvSpPr>
            <p:cNvPr id="581" name="Rectangle 580"/>
            <p:cNvSpPr/>
            <p:nvPr/>
          </p:nvSpPr>
          <p:spPr>
            <a:xfrm>
              <a:off x="4532642" y="4764449"/>
              <a:ext cx="454067" cy="547430"/>
            </a:xfrm>
            <a:prstGeom prst="rect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45" name="Picture 2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37405" y="4796184"/>
              <a:ext cx="441365" cy="482373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  <a:miter lim="800000"/>
              <a:headEnd/>
              <a:tailEnd/>
            </a:ln>
          </p:spPr>
        </p:pic>
      </p:grpSp>
      <p:cxnSp>
        <p:nvCxnSpPr>
          <p:cNvPr id="628" name="Straight Connector 627"/>
          <p:cNvCxnSpPr>
            <a:stCxn id="234" idx="4"/>
            <a:endCxn id="218" idx="0"/>
          </p:cNvCxnSpPr>
          <p:nvPr/>
        </p:nvCxnSpPr>
        <p:spPr>
          <a:xfrm rot="16200000" flipH="1">
            <a:off x="4354825" y="2811241"/>
            <a:ext cx="710060" cy="213209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6" name="Straight Connector 675"/>
          <p:cNvCxnSpPr>
            <a:stCxn id="222" idx="4"/>
            <a:endCxn id="2116" idx="0"/>
          </p:cNvCxnSpPr>
          <p:nvPr/>
        </p:nvCxnSpPr>
        <p:spPr>
          <a:xfrm rot="16200000" flipH="1">
            <a:off x="4299595" y="1864644"/>
            <a:ext cx="2777336" cy="2589599"/>
          </a:xfrm>
          <a:prstGeom prst="line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616"/>
          <p:cNvGrpSpPr>
            <a:grpSpLocks/>
          </p:cNvGrpSpPr>
          <p:nvPr/>
        </p:nvGrpSpPr>
        <p:grpSpPr bwMode="auto">
          <a:xfrm>
            <a:off x="7539882" y="2489055"/>
            <a:ext cx="867374" cy="1858263"/>
            <a:chOff x="7713947" y="4859317"/>
            <a:chExt cx="866797" cy="1857851"/>
          </a:xfrm>
        </p:grpSpPr>
        <p:grpSp>
          <p:nvGrpSpPr>
            <p:cNvPr id="20" name="Group 538"/>
            <p:cNvGrpSpPr>
              <a:grpSpLocks/>
            </p:cNvGrpSpPr>
            <p:nvPr/>
          </p:nvGrpSpPr>
          <p:grpSpPr bwMode="auto">
            <a:xfrm>
              <a:off x="7713947" y="4859317"/>
              <a:ext cx="866797" cy="1857851"/>
              <a:chOff x="1973246" y="3539118"/>
              <a:chExt cx="866797" cy="1857851"/>
            </a:xfrm>
          </p:grpSpPr>
          <p:grpSp>
            <p:nvGrpSpPr>
              <p:cNvPr id="21" name="Group 413"/>
              <p:cNvGrpSpPr>
                <a:grpSpLocks/>
              </p:cNvGrpSpPr>
              <p:nvPr/>
            </p:nvGrpSpPr>
            <p:grpSpPr bwMode="auto">
              <a:xfrm>
                <a:off x="2101208" y="3645794"/>
                <a:ext cx="533400" cy="304800"/>
                <a:chOff x="534160" y="1524000"/>
                <a:chExt cx="533400" cy="304800"/>
              </a:xfrm>
            </p:grpSpPr>
            <p:sp>
              <p:nvSpPr>
                <p:cNvPr id="697" name="Oval 696"/>
                <p:cNvSpPr/>
                <p:nvPr/>
              </p:nvSpPr>
              <p:spPr>
                <a:xfrm>
                  <a:off x="534579" y="1523662"/>
                  <a:ext cx="533045" cy="30473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30" name="TextBox 697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235</a:t>
                  </a:r>
                </a:p>
              </p:txBody>
            </p:sp>
          </p:grpSp>
          <p:grpSp>
            <p:nvGrpSpPr>
              <p:cNvPr id="22" name="Group 416"/>
              <p:cNvGrpSpPr>
                <a:grpSpLocks/>
              </p:cNvGrpSpPr>
              <p:nvPr/>
            </p:nvGrpSpPr>
            <p:grpSpPr bwMode="auto">
              <a:xfrm>
                <a:off x="2101208" y="4158810"/>
                <a:ext cx="533400" cy="304800"/>
                <a:chOff x="532640" y="1524000"/>
                <a:chExt cx="533400" cy="304800"/>
              </a:xfrm>
            </p:grpSpPr>
            <p:sp>
              <p:nvSpPr>
                <p:cNvPr id="695" name="Oval 694"/>
                <p:cNvSpPr/>
                <p:nvPr/>
              </p:nvSpPr>
              <p:spPr>
                <a:xfrm>
                  <a:off x="533059" y="1523295"/>
                  <a:ext cx="533045" cy="30473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28" name="TextBox 695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236</a:t>
                  </a:r>
                </a:p>
              </p:txBody>
            </p:sp>
          </p:grpSp>
          <p:cxnSp>
            <p:nvCxnSpPr>
              <p:cNvPr id="693" name="Straight Connector 692"/>
              <p:cNvCxnSpPr>
                <a:stCxn id="697" idx="4"/>
                <a:endCxn id="2128" idx="0"/>
              </p:cNvCxnSpPr>
              <p:nvPr/>
            </p:nvCxnSpPr>
            <p:spPr>
              <a:xfrm rot="16200000" flipH="1">
                <a:off x="2269742" y="4048595"/>
                <a:ext cx="207917" cy="11105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4" name="Rounded Rectangle 693"/>
              <p:cNvSpPr/>
              <p:nvPr/>
            </p:nvSpPr>
            <p:spPr>
              <a:xfrm>
                <a:off x="1973246" y="3539118"/>
                <a:ext cx="866797" cy="1857851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3" name="Group 599"/>
            <p:cNvGrpSpPr>
              <a:grpSpLocks/>
            </p:cNvGrpSpPr>
            <p:nvPr/>
          </p:nvGrpSpPr>
          <p:grpSpPr bwMode="auto">
            <a:xfrm>
              <a:off x="7885121" y="5866949"/>
              <a:ext cx="454495" cy="546476"/>
              <a:chOff x="7517197" y="6094196"/>
              <a:chExt cx="454495" cy="546476"/>
            </a:xfrm>
          </p:grpSpPr>
          <p:sp>
            <p:nvSpPr>
              <p:cNvPr id="689" name="Rectangle 688"/>
              <p:cNvSpPr/>
              <p:nvPr/>
            </p:nvSpPr>
            <p:spPr>
              <a:xfrm>
                <a:off x="7517237" y="6094402"/>
                <a:ext cx="453723" cy="5459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22" name="Picture 15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548565" y="6105979"/>
                <a:ext cx="392926" cy="522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706" name="Title 705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/>
                </a:solidFill>
              </a:rPr>
              <a:t>Group A:  </a:t>
            </a:r>
            <a:r>
              <a:rPr lang="en-US" dirty="0" smtClean="0"/>
              <a:t>2010-2011 Schedule</a:t>
            </a:r>
          </a:p>
        </p:txBody>
      </p:sp>
      <p:grpSp>
        <p:nvGrpSpPr>
          <p:cNvPr id="24" name="Group 265"/>
          <p:cNvGrpSpPr>
            <a:grpSpLocks/>
          </p:cNvGrpSpPr>
          <p:nvPr/>
        </p:nvGrpSpPr>
        <p:grpSpPr bwMode="auto">
          <a:xfrm>
            <a:off x="6480175" y="3273425"/>
            <a:ext cx="533400" cy="304800"/>
            <a:chOff x="6750134" y="5717640"/>
            <a:chExt cx="533400" cy="304800"/>
          </a:xfrm>
        </p:grpSpPr>
        <p:sp>
          <p:nvSpPr>
            <p:cNvPr id="264" name="Oval 263"/>
            <p:cNvSpPr/>
            <p:nvPr/>
          </p:nvSpPr>
          <p:spPr>
            <a:xfrm>
              <a:off x="6750134" y="5717640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18" name="TextBox 264"/>
            <p:cNvSpPr txBox="1">
              <a:spLocks noChangeArrowheads="1"/>
            </p:cNvSpPr>
            <p:nvPr/>
          </p:nvSpPr>
          <p:spPr bwMode="auto">
            <a:xfrm>
              <a:off x="6816525" y="5717640"/>
              <a:ext cx="4203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133</a:t>
              </a:r>
            </a:p>
          </p:txBody>
        </p:sp>
      </p:grpSp>
      <p:cxnSp>
        <p:nvCxnSpPr>
          <p:cNvPr id="320" name="Straight Connector 319"/>
          <p:cNvCxnSpPr>
            <a:stCxn id="231" idx="4"/>
            <a:endCxn id="353" idx="1"/>
          </p:cNvCxnSpPr>
          <p:nvPr/>
        </p:nvCxnSpPr>
        <p:spPr>
          <a:xfrm rot="16200000" flipH="1">
            <a:off x="4424515" y="2420599"/>
            <a:ext cx="1928975" cy="649802"/>
          </a:xfrm>
          <a:prstGeom prst="line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/>
          <p:cNvSpPr txBox="1"/>
          <p:nvPr/>
        </p:nvSpPr>
        <p:spPr>
          <a:xfrm>
            <a:off x="5575011" y="3330142"/>
            <a:ext cx="307975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sp>
        <p:nvSpPr>
          <p:cNvPr id="2066" name="TextBox 340"/>
          <p:cNvSpPr txBox="1">
            <a:spLocks noChangeArrowheads="1"/>
          </p:cNvSpPr>
          <p:nvPr/>
        </p:nvSpPr>
        <p:spPr bwMode="auto">
          <a:xfrm>
            <a:off x="2158665" y="3566178"/>
            <a:ext cx="3190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or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53" name="Right Brace 352"/>
          <p:cNvSpPr/>
          <p:nvPr/>
        </p:nvSpPr>
        <p:spPr>
          <a:xfrm rot="16200000">
            <a:off x="5294385" y="3408435"/>
            <a:ext cx="856817" cy="1459922"/>
          </a:xfrm>
          <a:prstGeom prst="rightBrace">
            <a:avLst>
              <a:gd name="adj1" fmla="val 12823"/>
              <a:gd name="adj2" fmla="val 49391"/>
            </a:avLst>
          </a:prstGeom>
          <a:ln w="12700">
            <a:solidFill>
              <a:schemeClr val="accent5">
                <a:lumMod val="5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62" name="Straight Connector 361"/>
          <p:cNvCxnSpPr>
            <a:stCxn id="217" idx="4"/>
            <a:endCxn id="353" idx="1"/>
          </p:cNvCxnSpPr>
          <p:nvPr/>
        </p:nvCxnSpPr>
        <p:spPr>
          <a:xfrm rot="16200000" flipH="1">
            <a:off x="5194103" y="3190188"/>
            <a:ext cx="132312" cy="9072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TextBox 366"/>
          <p:cNvSpPr txBox="1"/>
          <p:nvPr/>
        </p:nvSpPr>
        <p:spPr>
          <a:xfrm>
            <a:off x="5410200" y="3467100"/>
            <a:ext cx="3079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cxnSp>
        <p:nvCxnSpPr>
          <p:cNvPr id="390" name="Straight Connector 389"/>
          <p:cNvCxnSpPr>
            <a:stCxn id="217" idx="4"/>
            <a:endCxn id="2108" idx="0"/>
          </p:cNvCxnSpPr>
          <p:nvPr/>
        </p:nvCxnSpPr>
        <p:spPr>
          <a:xfrm rot="16200000" flipH="1">
            <a:off x="4372397" y="4011895"/>
            <a:ext cx="1736177" cy="86773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>
            <a:stCxn id="217" idx="4"/>
            <a:endCxn id="2110" idx="0"/>
          </p:cNvCxnSpPr>
          <p:nvPr/>
        </p:nvCxnSpPr>
        <p:spPr>
          <a:xfrm rot="16200000" flipH="1">
            <a:off x="4751774" y="3632518"/>
            <a:ext cx="1736177" cy="162649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Arc 465"/>
          <p:cNvSpPr/>
          <p:nvPr/>
        </p:nvSpPr>
        <p:spPr>
          <a:xfrm flipH="1">
            <a:off x="4432299" y="3626426"/>
            <a:ext cx="783936" cy="1677411"/>
          </a:xfrm>
          <a:prstGeom prst="arc">
            <a:avLst>
              <a:gd name="adj1" fmla="val 16179470"/>
              <a:gd name="adj2" fmla="val 5526430"/>
            </a:avLst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5" name="Group 472"/>
          <p:cNvGrpSpPr>
            <a:grpSpLocks/>
          </p:cNvGrpSpPr>
          <p:nvPr/>
        </p:nvGrpSpPr>
        <p:grpSpPr bwMode="auto">
          <a:xfrm>
            <a:off x="4573444" y="4458424"/>
            <a:ext cx="2782888" cy="2219310"/>
            <a:chOff x="4619941" y="4369376"/>
            <a:chExt cx="2783582" cy="2220023"/>
          </a:xfrm>
        </p:grpSpPr>
        <p:grpSp>
          <p:nvGrpSpPr>
            <p:cNvPr id="26" name="Group 299"/>
            <p:cNvGrpSpPr>
              <a:grpSpLocks/>
            </p:cNvGrpSpPr>
            <p:nvPr/>
          </p:nvGrpSpPr>
          <p:grpSpPr bwMode="auto">
            <a:xfrm>
              <a:off x="6753616" y="4459095"/>
              <a:ext cx="533400" cy="304800"/>
              <a:chOff x="112568" y="1524000"/>
              <a:chExt cx="533400" cy="304800"/>
            </a:xfrm>
          </p:grpSpPr>
          <p:sp>
            <p:nvSpPr>
              <p:cNvPr id="301" name="Oval 300"/>
              <p:cNvSpPr/>
              <p:nvPr/>
            </p:nvSpPr>
            <p:spPr>
              <a:xfrm>
                <a:off x="113025" y="1523211"/>
                <a:ext cx="533533" cy="30489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6" name="TextBox 301"/>
              <p:cNvSpPr txBox="1">
                <a:spLocks noChangeArrowheads="1"/>
              </p:cNvSpPr>
              <p:nvPr/>
            </p:nvSpPr>
            <p:spPr bwMode="auto">
              <a:xfrm>
                <a:off x="178959" y="1524000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135</a:t>
                </a:r>
              </a:p>
            </p:txBody>
          </p:sp>
        </p:grpSp>
        <p:grpSp>
          <p:nvGrpSpPr>
            <p:cNvPr id="27" name="Group 235"/>
            <p:cNvGrpSpPr>
              <a:grpSpLocks/>
            </p:cNvGrpSpPr>
            <p:nvPr/>
          </p:nvGrpSpPr>
          <p:grpSpPr bwMode="auto">
            <a:xfrm>
              <a:off x="4753290" y="4479448"/>
              <a:ext cx="533400" cy="304800"/>
              <a:chOff x="533400" y="1524000"/>
              <a:chExt cx="533400" cy="304800"/>
            </a:xfrm>
          </p:grpSpPr>
          <p:sp>
            <p:nvSpPr>
              <p:cNvPr id="237" name="Oval 236"/>
              <p:cNvSpPr/>
              <p:nvPr/>
            </p:nvSpPr>
            <p:spPr>
              <a:xfrm>
                <a:off x="533434" y="1523501"/>
                <a:ext cx="533533" cy="3048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4" name="TextBox 237"/>
              <p:cNvSpPr txBox="1">
                <a:spLocks noChangeArrowheads="1"/>
              </p:cNvSpPr>
              <p:nvPr/>
            </p:nvSpPr>
            <p:spPr bwMode="auto">
              <a:xfrm>
                <a:off x="599791" y="1524000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112</a:t>
                </a:r>
              </a:p>
            </p:txBody>
          </p:sp>
        </p:grpSp>
        <p:grpSp>
          <p:nvGrpSpPr>
            <p:cNvPr id="28" name="Group 248"/>
            <p:cNvGrpSpPr>
              <a:grpSpLocks/>
            </p:cNvGrpSpPr>
            <p:nvPr/>
          </p:nvGrpSpPr>
          <p:grpSpPr bwMode="auto">
            <a:xfrm>
              <a:off x="6146851" y="4469059"/>
              <a:ext cx="533400" cy="304800"/>
              <a:chOff x="533400" y="1524000"/>
              <a:chExt cx="533400" cy="304800"/>
            </a:xfrm>
          </p:grpSpPr>
          <p:sp>
            <p:nvSpPr>
              <p:cNvPr id="250" name="Oval 249"/>
              <p:cNvSpPr/>
              <p:nvPr/>
            </p:nvSpPr>
            <p:spPr>
              <a:xfrm>
                <a:off x="534046" y="1524362"/>
                <a:ext cx="533533" cy="30489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2" name="TextBox 250"/>
              <p:cNvSpPr txBox="1">
                <a:spLocks noChangeArrowheads="1"/>
              </p:cNvSpPr>
              <p:nvPr/>
            </p:nvSpPr>
            <p:spPr bwMode="auto">
              <a:xfrm>
                <a:off x="599791" y="1524000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114</a:t>
                </a:r>
              </a:p>
            </p:txBody>
          </p:sp>
        </p:grpSp>
        <p:grpSp>
          <p:nvGrpSpPr>
            <p:cNvPr id="29" name="Group 293"/>
            <p:cNvGrpSpPr>
              <a:grpSpLocks/>
            </p:cNvGrpSpPr>
            <p:nvPr/>
          </p:nvGrpSpPr>
          <p:grpSpPr bwMode="auto">
            <a:xfrm>
              <a:off x="6203524" y="5225082"/>
              <a:ext cx="533400" cy="304800"/>
              <a:chOff x="221672" y="1825337"/>
              <a:chExt cx="533400" cy="304800"/>
            </a:xfrm>
          </p:grpSpPr>
          <p:sp>
            <p:nvSpPr>
              <p:cNvPr id="295" name="Oval 294"/>
              <p:cNvSpPr/>
              <p:nvPr/>
            </p:nvSpPr>
            <p:spPr>
              <a:xfrm>
                <a:off x="221222" y="1825569"/>
                <a:ext cx="533533" cy="3048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0" name="TextBox 295"/>
              <p:cNvSpPr txBox="1">
                <a:spLocks noChangeArrowheads="1"/>
              </p:cNvSpPr>
              <p:nvPr/>
            </p:nvSpPr>
            <p:spPr bwMode="auto">
              <a:xfrm>
                <a:off x="288063" y="1825337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134</a:t>
                </a:r>
              </a:p>
            </p:txBody>
          </p:sp>
        </p:grpSp>
        <p:grpSp>
          <p:nvGrpSpPr>
            <p:cNvPr id="30" name="Group 377"/>
            <p:cNvGrpSpPr>
              <a:grpSpLocks/>
            </p:cNvGrpSpPr>
            <p:nvPr/>
          </p:nvGrpSpPr>
          <p:grpSpPr bwMode="auto">
            <a:xfrm>
              <a:off x="5444581" y="5225082"/>
              <a:ext cx="533400" cy="304800"/>
              <a:chOff x="606136" y="2339687"/>
              <a:chExt cx="533400" cy="304800"/>
            </a:xfrm>
          </p:grpSpPr>
          <p:sp>
            <p:nvSpPr>
              <p:cNvPr id="379" name="Oval 378"/>
              <p:cNvSpPr/>
              <p:nvPr/>
            </p:nvSpPr>
            <p:spPr>
              <a:xfrm>
                <a:off x="605615" y="2339919"/>
                <a:ext cx="533533" cy="3048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08" name="TextBox 379"/>
              <p:cNvSpPr txBox="1">
                <a:spLocks noChangeArrowheads="1"/>
              </p:cNvSpPr>
              <p:nvPr/>
            </p:nvSpPr>
            <p:spPr bwMode="auto">
              <a:xfrm>
                <a:off x="672527" y="2339687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216</a:t>
                </a:r>
              </a:p>
            </p:txBody>
          </p:sp>
        </p:grpSp>
        <p:grpSp>
          <p:nvGrpSpPr>
            <p:cNvPr id="31" name="Group 389"/>
            <p:cNvGrpSpPr>
              <a:grpSpLocks/>
            </p:cNvGrpSpPr>
            <p:nvPr/>
          </p:nvGrpSpPr>
          <p:grpSpPr bwMode="auto">
            <a:xfrm>
              <a:off x="4685639" y="5225082"/>
              <a:ext cx="533400" cy="304800"/>
              <a:chOff x="221672" y="1524000"/>
              <a:chExt cx="533400" cy="304800"/>
            </a:xfrm>
          </p:grpSpPr>
          <p:sp>
            <p:nvSpPr>
              <p:cNvPr id="391" name="Oval 390"/>
              <p:cNvSpPr/>
              <p:nvPr/>
            </p:nvSpPr>
            <p:spPr>
              <a:xfrm>
                <a:off x="221078" y="1524232"/>
                <a:ext cx="533533" cy="30489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06" name="TextBox 391"/>
              <p:cNvSpPr txBox="1">
                <a:spLocks noChangeArrowheads="1"/>
              </p:cNvSpPr>
              <p:nvPr/>
            </p:nvSpPr>
            <p:spPr bwMode="auto">
              <a:xfrm>
                <a:off x="247988" y="1524000"/>
                <a:ext cx="5004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217b</a:t>
                </a:r>
              </a:p>
            </p:txBody>
          </p:sp>
        </p:grpSp>
        <p:cxnSp>
          <p:nvCxnSpPr>
            <p:cNvPr id="487" name="Straight Connector 486"/>
            <p:cNvCxnSpPr>
              <a:stCxn id="250" idx="4"/>
              <a:endCxn id="2108" idx="0"/>
            </p:cNvCxnSpPr>
            <p:nvPr/>
          </p:nvCxnSpPr>
          <p:spPr>
            <a:xfrm rot="5400000">
              <a:off x="5841811" y="4652861"/>
              <a:ext cx="450995" cy="69391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5" name="Rounded Rectangle 504"/>
            <p:cNvSpPr/>
            <p:nvPr/>
          </p:nvSpPr>
          <p:spPr>
            <a:xfrm>
              <a:off x="4619941" y="4369376"/>
              <a:ext cx="2783582" cy="2220023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28" name="Group 350"/>
            <p:cNvGrpSpPr>
              <a:grpSpLocks/>
            </p:cNvGrpSpPr>
            <p:nvPr/>
          </p:nvGrpSpPr>
          <p:grpSpPr bwMode="auto">
            <a:xfrm>
              <a:off x="5069589" y="5571501"/>
              <a:ext cx="454138" cy="546276"/>
              <a:chOff x="4924117" y="5436419"/>
              <a:chExt cx="454138" cy="546276"/>
            </a:xfrm>
          </p:grpSpPr>
          <p:sp>
            <p:nvSpPr>
              <p:cNvPr id="585" name="Rectangle 584"/>
              <p:cNvSpPr/>
              <p:nvPr/>
            </p:nvSpPr>
            <p:spPr>
              <a:xfrm>
                <a:off x="4924117" y="5436419"/>
                <a:ext cx="454138" cy="5462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04" name="Picture 5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978033" y="5455445"/>
                <a:ext cx="355552" cy="5013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29" name="Group 349"/>
            <p:cNvGrpSpPr>
              <a:grpSpLocks/>
            </p:cNvGrpSpPr>
            <p:nvPr/>
          </p:nvGrpSpPr>
          <p:grpSpPr bwMode="auto">
            <a:xfrm>
              <a:off x="5778706" y="5571501"/>
              <a:ext cx="454138" cy="546276"/>
              <a:chOff x="5633234" y="5436419"/>
              <a:chExt cx="454138" cy="546276"/>
            </a:xfrm>
          </p:grpSpPr>
          <p:sp>
            <p:nvSpPr>
              <p:cNvPr id="584" name="Rectangle 583"/>
              <p:cNvSpPr/>
              <p:nvPr/>
            </p:nvSpPr>
            <p:spPr>
              <a:xfrm>
                <a:off x="5633234" y="5436419"/>
                <a:ext cx="454138" cy="5462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02" name="Picture 6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5650700" y="5449471"/>
                <a:ext cx="416925" cy="520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30" name="Group 348"/>
            <p:cNvGrpSpPr>
              <a:grpSpLocks/>
            </p:cNvGrpSpPr>
            <p:nvPr/>
          </p:nvGrpSpPr>
          <p:grpSpPr bwMode="auto">
            <a:xfrm>
              <a:off x="6430996" y="5571500"/>
              <a:ext cx="454602" cy="546276"/>
              <a:chOff x="6285524" y="5436418"/>
              <a:chExt cx="454602" cy="546276"/>
            </a:xfrm>
          </p:grpSpPr>
          <p:sp>
            <p:nvSpPr>
              <p:cNvPr id="583" name="Rectangle 582"/>
              <p:cNvSpPr/>
              <p:nvPr/>
            </p:nvSpPr>
            <p:spPr>
              <a:xfrm>
                <a:off x="6285524" y="5436418"/>
                <a:ext cx="454138" cy="5462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00" name="Picture 7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291814" y="5477396"/>
                <a:ext cx="448312" cy="4707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384" name="Straight Connector 383"/>
            <p:cNvCxnSpPr>
              <a:stCxn id="237" idx="4"/>
              <a:endCxn id="2108" idx="0"/>
            </p:cNvCxnSpPr>
            <p:nvPr/>
          </p:nvCxnSpPr>
          <p:spPr>
            <a:xfrm rot="16200000" flipH="1">
              <a:off x="5149488" y="4654450"/>
              <a:ext cx="441467" cy="700263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" name="TextBox 388"/>
            <p:cNvSpPr txBox="1"/>
            <p:nvPr/>
          </p:nvSpPr>
          <p:spPr>
            <a:xfrm>
              <a:off x="6226892" y="4850689"/>
              <a:ext cx="308052" cy="2620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sp>
          <p:nvSpPr>
            <p:cNvPr id="399" name="TextBox 398"/>
            <p:cNvSpPr txBox="1"/>
            <p:nvPr/>
          </p:nvSpPr>
          <p:spPr>
            <a:xfrm>
              <a:off x="5372316" y="4868300"/>
              <a:ext cx="308052" cy="2620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cxnSp>
          <p:nvCxnSpPr>
            <p:cNvPr id="425" name="Straight Connector 424"/>
            <p:cNvCxnSpPr>
              <a:stCxn id="237" idx="4"/>
              <a:endCxn id="2106" idx="0"/>
            </p:cNvCxnSpPr>
            <p:nvPr/>
          </p:nvCxnSpPr>
          <p:spPr>
            <a:xfrm rot="5400000">
              <a:off x="4770775" y="4975999"/>
              <a:ext cx="441467" cy="57164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3" name="TextBox 432"/>
            <p:cNvSpPr txBox="1"/>
            <p:nvPr/>
          </p:nvSpPr>
          <p:spPr>
            <a:xfrm>
              <a:off x="4734270" y="4931533"/>
              <a:ext cx="308052" cy="2620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cxnSp>
          <p:nvCxnSpPr>
            <p:cNvPr id="434" name="Straight Connector 433"/>
            <p:cNvCxnSpPr>
              <a:stCxn id="250" idx="4"/>
              <a:endCxn id="2110" idx="0"/>
            </p:cNvCxnSpPr>
            <p:nvPr/>
          </p:nvCxnSpPr>
          <p:spPr>
            <a:xfrm rot="16200000" flipH="1">
              <a:off x="6221318" y="4967265"/>
              <a:ext cx="450995" cy="65104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7" name="TextBox 466"/>
            <p:cNvSpPr txBox="1"/>
            <p:nvPr/>
          </p:nvSpPr>
          <p:spPr>
            <a:xfrm>
              <a:off x="5612088" y="4870466"/>
              <a:ext cx="308052" cy="2604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</p:grpSp>
      <p:cxnSp>
        <p:nvCxnSpPr>
          <p:cNvPr id="160" name="Straight Connector 159"/>
          <p:cNvCxnSpPr>
            <a:stCxn id="355" idx="4"/>
            <a:endCxn id="2168" idx="0"/>
          </p:cNvCxnSpPr>
          <p:nvPr/>
        </p:nvCxnSpPr>
        <p:spPr>
          <a:xfrm rot="16200000" flipH="1">
            <a:off x="1356596" y="1896477"/>
            <a:ext cx="157173" cy="8247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207" idx="5"/>
            <a:endCxn id="353" idx="1"/>
          </p:cNvCxnSpPr>
          <p:nvPr/>
        </p:nvCxnSpPr>
        <p:spPr>
          <a:xfrm rot="5400000">
            <a:off x="5297880" y="2942901"/>
            <a:ext cx="1183110" cy="351064"/>
          </a:xfrm>
          <a:prstGeom prst="line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467"/>
          <p:cNvCxnSpPr>
            <a:stCxn id="217" idx="4"/>
            <a:endCxn id="2157" idx="0"/>
          </p:cNvCxnSpPr>
          <p:nvPr/>
        </p:nvCxnSpPr>
        <p:spPr>
          <a:xfrm rot="5400000">
            <a:off x="3856980" y="3068800"/>
            <a:ext cx="440760" cy="145851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1175658" y="2842478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Hong</a:t>
            </a:r>
            <a:endParaRPr lang="en-US" sz="1050" dirty="0"/>
          </a:p>
        </p:txBody>
      </p:sp>
      <p:sp>
        <p:nvSpPr>
          <p:cNvPr id="162" name="TextBox 161"/>
          <p:cNvSpPr txBox="1"/>
          <p:nvPr/>
        </p:nvSpPr>
        <p:spPr>
          <a:xfrm>
            <a:off x="742841" y="4384765"/>
            <a:ext cx="7248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Alterman</a:t>
            </a:r>
            <a:endParaRPr lang="en-US" sz="1050" dirty="0"/>
          </a:p>
        </p:txBody>
      </p:sp>
      <p:sp>
        <p:nvSpPr>
          <p:cNvPr id="164" name="TextBox 163"/>
          <p:cNvSpPr txBox="1"/>
          <p:nvPr/>
        </p:nvSpPr>
        <p:spPr>
          <a:xfrm>
            <a:off x="3324063" y="4886379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Pollack</a:t>
            </a:r>
            <a:endParaRPr lang="en-US" sz="1050" dirty="0"/>
          </a:p>
        </p:txBody>
      </p:sp>
      <p:sp>
        <p:nvSpPr>
          <p:cNvPr id="166" name="TextBox 165"/>
          <p:cNvSpPr txBox="1"/>
          <p:nvPr/>
        </p:nvSpPr>
        <p:spPr>
          <a:xfrm>
            <a:off x="4819325" y="6188311"/>
            <a:ext cx="9044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Pustejovsky</a:t>
            </a:r>
            <a:endParaRPr lang="en-US" sz="1050" dirty="0"/>
          </a:p>
        </p:txBody>
      </p:sp>
      <p:sp>
        <p:nvSpPr>
          <p:cNvPr id="175" name="TextBox 174"/>
          <p:cNvSpPr txBox="1"/>
          <p:nvPr/>
        </p:nvSpPr>
        <p:spPr>
          <a:xfrm>
            <a:off x="5629222" y="6188311"/>
            <a:ext cx="7409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Malamud</a:t>
            </a:r>
            <a:endParaRPr lang="en-US" sz="1050" dirty="0"/>
          </a:p>
        </p:txBody>
      </p:sp>
      <p:sp>
        <p:nvSpPr>
          <p:cNvPr id="176" name="TextBox 175"/>
          <p:cNvSpPr txBox="1"/>
          <p:nvPr/>
        </p:nvSpPr>
        <p:spPr>
          <a:xfrm>
            <a:off x="6386868" y="6188311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Xue</a:t>
            </a:r>
            <a:endParaRPr lang="en-US" sz="1050" dirty="0"/>
          </a:p>
        </p:txBody>
      </p:sp>
      <p:sp>
        <p:nvSpPr>
          <p:cNvPr id="177" name="TextBox 176"/>
          <p:cNvSpPr txBox="1"/>
          <p:nvPr/>
        </p:nvSpPr>
        <p:spPr>
          <a:xfrm>
            <a:off x="5054456" y="6407766"/>
            <a:ext cx="18149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(Computational Linguistics)</a:t>
            </a:r>
            <a:endParaRPr lang="en-US" sz="1050" dirty="0"/>
          </a:p>
        </p:txBody>
      </p:sp>
      <p:sp>
        <p:nvSpPr>
          <p:cNvPr id="178" name="TextBox 177"/>
          <p:cNvSpPr txBox="1"/>
          <p:nvPr/>
        </p:nvSpPr>
        <p:spPr>
          <a:xfrm>
            <a:off x="7505049" y="4093028"/>
            <a:ext cx="9733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Colon Osorio</a:t>
            </a:r>
            <a:endParaRPr lang="en-US" sz="1050" dirty="0"/>
          </a:p>
        </p:txBody>
      </p:sp>
      <p:sp>
        <p:nvSpPr>
          <p:cNvPr id="179" name="Oval 178"/>
          <p:cNvSpPr/>
          <p:nvPr/>
        </p:nvSpPr>
        <p:spPr>
          <a:xfrm>
            <a:off x="213398" y="5726011"/>
            <a:ext cx="546468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13398" y="6119258"/>
            <a:ext cx="546468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TextBox 180"/>
          <p:cNvSpPr txBox="1"/>
          <p:nvPr/>
        </p:nvSpPr>
        <p:spPr>
          <a:xfrm>
            <a:off x="902525" y="5700008"/>
            <a:ext cx="2074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Offered in Fall, 2010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902525" y="6093255"/>
            <a:ext cx="2353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Offered in Spring, 2011</a:t>
            </a:r>
            <a:endParaRPr lang="en-US"/>
          </a:p>
        </p:txBody>
      </p:sp>
      <p:grpSp>
        <p:nvGrpSpPr>
          <p:cNvPr id="220" name="Group 219"/>
          <p:cNvGrpSpPr/>
          <p:nvPr/>
        </p:nvGrpSpPr>
        <p:grpSpPr>
          <a:xfrm>
            <a:off x="3164032" y="1390757"/>
            <a:ext cx="3881004" cy="1773275"/>
            <a:chOff x="3164032" y="1390757"/>
            <a:chExt cx="3881004" cy="1773275"/>
          </a:xfrm>
        </p:grpSpPr>
        <p:sp>
          <p:nvSpPr>
            <p:cNvPr id="222" name="Oval 221"/>
            <p:cNvSpPr/>
            <p:nvPr/>
          </p:nvSpPr>
          <p:spPr>
            <a:xfrm>
              <a:off x="4120230" y="1453450"/>
              <a:ext cx="546467" cy="3173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4228484" y="1453450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11</a:t>
              </a:r>
            </a:p>
          </p:txBody>
        </p:sp>
        <p:sp>
          <p:nvSpPr>
            <p:cNvPr id="225" name="Oval 224"/>
            <p:cNvSpPr/>
            <p:nvPr/>
          </p:nvSpPr>
          <p:spPr>
            <a:xfrm>
              <a:off x="3249396" y="2235251"/>
              <a:ext cx="546468" cy="3173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27" name="Straight Connector 226"/>
            <p:cNvCxnSpPr>
              <a:stCxn id="222" idx="4"/>
              <a:endCxn id="225" idx="0"/>
            </p:cNvCxnSpPr>
            <p:nvPr/>
          </p:nvCxnSpPr>
          <p:spPr>
            <a:xfrm rot="5400000">
              <a:off x="3725810" y="1567596"/>
              <a:ext cx="464475" cy="870834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222" idx="4"/>
              <a:endCxn id="240" idx="0"/>
            </p:cNvCxnSpPr>
            <p:nvPr/>
          </p:nvCxnSpPr>
          <p:spPr>
            <a:xfrm rot="16200000" flipH="1">
              <a:off x="4889989" y="1274250"/>
              <a:ext cx="485247" cy="1478297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>
              <a:stCxn id="222" idx="4"/>
              <a:endCxn id="234" idx="0"/>
            </p:cNvCxnSpPr>
            <p:nvPr/>
          </p:nvCxnSpPr>
          <p:spPr>
            <a:xfrm rot="16200000" flipH="1">
              <a:off x="4261000" y="1903239"/>
              <a:ext cx="474714" cy="209787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Oval 230"/>
            <p:cNvSpPr/>
            <p:nvPr/>
          </p:nvSpPr>
          <p:spPr>
            <a:xfrm>
              <a:off x="4790867" y="1463687"/>
              <a:ext cx="546467" cy="3173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32" name="Straight Connector 231"/>
            <p:cNvCxnSpPr>
              <a:stCxn id="231" idx="4"/>
              <a:endCxn id="242" idx="0"/>
            </p:cNvCxnSpPr>
            <p:nvPr/>
          </p:nvCxnSpPr>
          <p:spPr>
            <a:xfrm rot="16200000" flipH="1">
              <a:off x="5649331" y="1195782"/>
              <a:ext cx="459495" cy="1629955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Rounded Rectangle 232"/>
            <p:cNvSpPr/>
            <p:nvPr/>
          </p:nvSpPr>
          <p:spPr>
            <a:xfrm>
              <a:off x="3164032" y="1390757"/>
              <a:ext cx="3881004" cy="1773275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4330017" y="2245490"/>
              <a:ext cx="546467" cy="3173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35" name="Straight Connector 234"/>
            <p:cNvCxnSpPr>
              <a:stCxn id="234" idx="4"/>
              <a:endCxn id="236" idx="0"/>
            </p:cNvCxnSpPr>
            <p:nvPr/>
          </p:nvCxnSpPr>
          <p:spPr>
            <a:xfrm rot="5400000">
              <a:off x="4203567" y="2356894"/>
              <a:ext cx="193762" cy="605607"/>
            </a:xfrm>
            <a:prstGeom prst="line">
              <a:avLst/>
            </a:prstGeom>
            <a:noFill/>
            <a:ln>
              <a:solidFill>
                <a:schemeClr val="tx2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Oval 235"/>
            <p:cNvSpPr/>
            <p:nvPr/>
          </p:nvSpPr>
          <p:spPr>
            <a:xfrm>
              <a:off x="3724410" y="2756578"/>
              <a:ext cx="546467" cy="3173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38" name="Straight Connector 237"/>
            <p:cNvCxnSpPr>
              <a:stCxn id="225" idx="4"/>
              <a:endCxn id="236" idx="0"/>
            </p:cNvCxnSpPr>
            <p:nvPr/>
          </p:nvCxnSpPr>
          <p:spPr>
            <a:xfrm rot="16200000" flipH="1">
              <a:off x="3658137" y="2417070"/>
              <a:ext cx="204001" cy="475014"/>
            </a:xfrm>
            <a:prstGeom prst="line">
              <a:avLst/>
            </a:prstGeom>
            <a:noFill/>
            <a:ln>
              <a:solidFill>
                <a:schemeClr val="tx2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TextBox 238"/>
            <p:cNvSpPr txBox="1"/>
            <p:nvPr/>
          </p:nvSpPr>
          <p:spPr>
            <a:xfrm>
              <a:off x="3856759" y="2516331"/>
              <a:ext cx="307975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sp>
          <p:nvSpPr>
            <p:cNvPr id="240" name="Oval 239"/>
            <p:cNvSpPr/>
            <p:nvPr/>
          </p:nvSpPr>
          <p:spPr>
            <a:xfrm>
              <a:off x="5598527" y="2256023"/>
              <a:ext cx="546468" cy="3173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5665724" y="2256023"/>
              <a:ext cx="432249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21b</a:t>
              </a:r>
            </a:p>
          </p:txBody>
        </p:sp>
        <p:sp>
          <p:nvSpPr>
            <p:cNvPr id="242" name="Oval 241"/>
            <p:cNvSpPr/>
            <p:nvPr/>
          </p:nvSpPr>
          <p:spPr>
            <a:xfrm>
              <a:off x="6420822" y="2240508"/>
              <a:ext cx="546468" cy="3173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6529076" y="2240508"/>
              <a:ext cx="350133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30</a:t>
              </a: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3394019" y="2245641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12</a:t>
              </a: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4940685" y="1484469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29</a:t>
              </a: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4473234" y="2266272"/>
              <a:ext cx="425677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21a</a:t>
              </a: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3884618" y="2782556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31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9"/>
          <p:cNvGrpSpPr>
            <a:grpSpLocks/>
          </p:cNvGrpSpPr>
          <p:nvPr/>
        </p:nvGrpSpPr>
        <p:grpSpPr bwMode="auto">
          <a:xfrm>
            <a:off x="765031" y="1453567"/>
            <a:ext cx="1335087" cy="1613591"/>
            <a:chOff x="6597396" y="2434615"/>
            <a:chExt cx="1334618" cy="1613703"/>
          </a:xfrm>
        </p:grpSpPr>
        <p:grpSp>
          <p:nvGrpSpPr>
            <p:cNvPr id="3" name="Group 533"/>
            <p:cNvGrpSpPr>
              <a:grpSpLocks/>
            </p:cNvGrpSpPr>
            <p:nvPr/>
          </p:nvGrpSpPr>
          <p:grpSpPr bwMode="auto">
            <a:xfrm>
              <a:off x="6597396" y="2434615"/>
              <a:ext cx="1334618" cy="1613703"/>
              <a:chOff x="3913713" y="3684475"/>
              <a:chExt cx="1334618" cy="1613703"/>
            </a:xfrm>
          </p:grpSpPr>
          <p:grpSp>
            <p:nvGrpSpPr>
              <p:cNvPr id="4" name="Group 353"/>
              <p:cNvGrpSpPr>
                <a:grpSpLocks/>
              </p:cNvGrpSpPr>
              <p:nvPr/>
            </p:nvGrpSpPr>
            <p:grpSpPr bwMode="auto">
              <a:xfrm>
                <a:off x="4312901" y="3747704"/>
                <a:ext cx="533213" cy="305244"/>
                <a:chOff x="829316" y="1061572"/>
                <a:chExt cx="533213" cy="305244"/>
              </a:xfrm>
            </p:grpSpPr>
            <p:sp>
              <p:nvSpPr>
                <p:cNvPr id="355" name="Oval 354"/>
                <p:cNvSpPr/>
                <p:nvPr/>
              </p:nvSpPr>
              <p:spPr>
                <a:xfrm>
                  <a:off x="829316" y="1061995"/>
                  <a:ext cx="533213" cy="304821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70" name="TextBox 355"/>
                <p:cNvSpPr txBox="1">
                  <a:spLocks noChangeArrowheads="1"/>
                </p:cNvSpPr>
                <p:nvPr/>
              </p:nvSpPr>
              <p:spPr bwMode="auto">
                <a:xfrm>
                  <a:off x="895828" y="1061572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178</a:t>
                  </a:r>
                </a:p>
              </p:txBody>
            </p:sp>
          </p:grpSp>
          <p:grpSp>
            <p:nvGrpSpPr>
              <p:cNvPr id="5" name="Group 410"/>
              <p:cNvGrpSpPr>
                <a:grpSpLocks/>
              </p:cNvGrpSpPr>
              <p:nvPr/>
            </p:nvGrpSpPr>
            <p:grpSpPr bwMode="auto">
              <a:xfrm>
                <a:off x="4311314" y="4210132"/>
                <a:ext cx="533213" cy="305244"/>
                <a:chOff x="201114" y="1524000"/>
                <a:chExt cx="533213" cy="305244"/>
              </a:xfrm>
            </p:grpSpPr>
            <p:sp>
              <p:nvSpPr>
                <p:cNvPr id="412" name="Oval 411"/>
                <p:cNvSpPr/>
                <p:nvPr/>
              </p:nvSpPr>
              <p:spPr>
                <a:xfrm>
                  <a:off x="201114" y="1524423"/>
                  <a:ext cx="533213" cy="30482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68" name="TextBox 412"/>
                <p:cNvSpPr txBox="1">
                  <a:spLocks noChangeArrowheads="1"/>
                </p:cNvSpPr>
                <p:nvPr/>
              </p:nvSpPr>
              <p:spPr bwMode="auto">
                <a:xfrm>
                  <a:off x="267398" y="1524000"/>
                  <a:ext cx="420307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230</a:t>
                  </a:r>
                </a:p>
              </p:txBody>
            </p:sp>
          </p:grpSp>
          <p:sp>
            <p:nvSpPr>
              <p:cNvPr id="533" name="Rounded Rectangle 532"/>
              <p:cNvSpPr/>
              <p:nvPr/>
            </p:nvSpPr>
            <p:spPr>
              <a:xfrm>
                <a:off x="3913713" y="3684475"/>
                <a:ext cx="1334618" cy="1613703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6" name="Group 595"/>
            <p:cNvGrpSpPr>
              <a:grpSpLocks/>
            </p:cNvGrpSpPr>
            <p:nvPr/>
          </p:nvGrpSpPr>
          <p:grpSpPr bwMode="auto">
            <a:xfrm>
              <a:off x="7046470" y="3313120"/>
              <a:ext cx="454495" cy="546476"/>
              <a:chOff x="6494584" y="3442976"/>
              <a:chExt cx="454495" cy="546476"/>
            </a:xfrm>
          </p:grpSpPr>
          <p:sp>
            <p:nvSpPr>
              <p:cNvPr id="582" name="Rectangle 581"/>
              <p:cNvSpPr/>
              <p:nvPr/>
            </p:nvSpPr>
            <p:spPr>
              <a:xfrm>
                <a:off x="6494614" y="3443000"/>
                <a:ext cx="453865" cy="5461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63" name="Picture 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494696" y="3481108"/>
                <a:ext cx="441371" cy="479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7" name="Group 215"/>
          <p:cNvGrpSpPr/>
          <p:nvPr/>
        </p:nvGrpSpPr>
        <p:grpSpPr>
          <a:xfrm>
            <a:off x="4539916" y="3272876"/>
            <a:ext cx="533400" cy="304800"/>
            <a:chOff x="533400" y="1524000"/>
            <a:chExt cx="533400" cy="304800"/>
          </a:xfrm>
          <a:noFill/>
        </p:grpSpPr>
        <p:sp>
          <p:nvSpPr>
            <p:cNvPr id="217" name="Oval 216"/>
            <p:cNvSpPr/>
            <p:nvPr/>
          </p:nvSpPr>
          <p:spPr>
            <a:xfrm>
              <a:off x="533400" y="1524000"/>
              <a:ext cx="5334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99790" y="1524000"/>
              <a:ext cx="420308" cy="27699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101</a:t>
              </a:r>
            </a:p>
          </p:txBody>
        </p:sp>
      </p:grpSp>
      <p:grpSp>
        <p:nvGrpSpPr>
          <p:cNvPr id="8" name="Group 607"/>
          <p:cNvGrpSpPr>
            <a:grpSpLocks/>
          </p:cNvGrpSpPr>
          <p:nvPr/>
        </p:nvGrpSpPr>
        <p:grpSpPr bwMode="auto">
          <a:xfrm>
            <a:off x="3008890" y="3907270"/>
            <a:ext cx="1271587" cy="1229044"/>
            <a:chOff x="3257213" y="1682711"/>
            <a:chExt cx="1271502" cy="1229836"/>
          </a:xfrm>
        </p:grpSpPr>
        <p:grpSp>
          <p:nvGrpSpPr>
            <p:cNvPr id="9" name="Group 242"/>
            <p:cNvGrpSpPr>
              <a:grpSpLocks/>
            </p:cNvGrpSpPr>
            <p:nvPr/>
          </p:nvGrpSpPr>
          <p:grpSpPr bwMode="auto">
            <a:xfrm>
              <a:off x="3944205" y="1799359"/>
              <a:ext cx="533400" cy="304800"/>
              <a:chOff x="533400" y="1524000"/>
              <a:chExt cx="533400" cy="304800"/>
            </a:xfrm>
          </p:grpSpPr>
          <p:sp>
            <p:nvSpPr>
              <p:cNvPr id="244" name="Oval 243"/>
              <p:cNvSpPr/>
              <p:nvPr/>
            </p:nvSpPr>
            <p:spPr>
              <a:xfrm>
                <a:off x="533749" y="1523315"/>
                <a:ext cx="533364" cy="3049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59" name="TextBox 244"/>
              <p:cNvSpPr txBox="1">
                <a:spLocks noChangeArrowheads="1"/>
              </p:cNvSpPr>
              <p:nvPr/>
            </p:nvSpPr>
            <p:spPr bwMode="auto">
              <a:xfrm>
                <a:off x="599791" y="1524000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113</a:t>
                </a:r>
              </a:p>
            </p:txBody>
          </p:sp>
        </p:grpSp>
        <p:grpSp>
          <p:nvGrpSpPr>
            <p:cNvPr id="10" name="Group 383"/>
            <p:cNvGrpSpPr>
              <a:grpSpLocks/>
            </p:cNvGrpSpPr>
            <p:nvPr/>
          </p:nvGrpSpPr>
          <p:grpSpPr bwMode="auto">
            <a:xfrm>
              <a:off x="3319859" y="1793948"/>
              <a:ext cx="533400" cy="304800"/>
              <a:chOff x="533400" y="1524000"/>
              <a:chExt cx="533400" cy="304800"/>
            </a:xfrm>
          </p:grpSpPr>
          <p:sp>
            <p:nvSpPr>
              <p:cNvPr id="385" name="Oval 384"/>
              <p:cNvSpPr/>
              <p:nvPr/>
            </p:nvSpPr>
            <p:spPr>
              <a:xfrm>
                <a:off x="532662" y="1523960"/>
                <a:ext cx="533364" cy="304996"/>
              </a:xfrm>
              <a:prstGeom prst="ellipse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57" name="TextBox 385"/>
              <p:cNvSpPr txBox="1">
                <a:spLocks noChangeArrowheads="1"/>
              </p:cNvSpPr>
              <p:nvPr/>
            </p:nvSpPr>
            <p:spPr bwMode="auto">
              <a:xfrm>
                <a:off x="562922" y="1524000"/>
                <a:ext cx="49404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217a</a:t>
                </a:r>
              </a:p>
            </p:txBody>
          </p:sp>
        </p:grpSp>
        <p:sp>
          <p:nvSpPr>
            <p:cNvPr id="504" name="Rounded Rectangle 503"/>
            <p:cNvSpPr/>
            <p:nvPr/>
          </p:nvSpPr>
          <p:spPr>
            <a:xfrm>
              <a:off x="3257213" y="1682711"/>
              <a:ext cx="1271502" cy="1229836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1" name="Group 592"/>
            <p:cNvGrpSpPr>
              <a:grpSpLocks/>
            </p:cNvGrpSpPr>
            <p:nvPr/>
          </p:nvGrpSpPr>
          <p:grpSpPr bwMode="auto">
            <a:xfrm>
              <a:off x="3652187" y="2153438"/>
              <a:ext cx="454495" cy="546476"/>
              <a:chOff x="3565618" y="1753050"/>
              <a:chExt cx="454495" cy="546476"/>
            </a:xfrm>
          </p:grpSpPr>
          <p:sp>
            <p:nvSpPr>
              <p:cNvPr id="580" name="Rectangle 579"/>
              <p:cNvSpPr/>
              <p:nvPr/>
            </p:nvSpPr>
            <p:spPr>
              <a:xfrm>
                <a:off x="3565905" y="1752526"/>
                <a:ext cx="453995" cy="5464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55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583992" y="1828802"/>
                <a:ext cx="419892" cy="384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cxnSp>
        <p:nvCxnSpPr>
          <p:cNvPr id="491" name="Straight Connector 490"/>
          <p:cNvCxnSpPr>
            <a:stCxn id="217" idx="4"/>
            <a:endCxn id="2143" idx="0"/>
          </p:cNvCxnSpPr>
          <p:nvPr/>
        </p:nvCxnSpPr>
        <p:spPr>
          <a:xfrm rot="5400000">
            <a:off x="3407322" y="2421202"/>
            <a:ext cx="242821" cy="255576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248"/>
          <p:cNvGrpSpPr>
            <a:grpSpLocks/>
          </p:cNvGrpSpPr>
          <p:nvPr/>
        </p:nvGrpSpPr>
        <p:grpSpPr bwMode="auto">
          <a:xfrm>
            <a:off x="723921" y="3232248"/>
            <a:ext cx="1824038" cy="1407679"/>
            <a:chOff x="4407218" y="4120227"/>
            <a:chExt cx="1824205" cy="1407018"/>
          </a:xfrm>
        </p:grpSpPr>
        <p:grpSp>
          <p:nvGrpSpPr>
            <p:cNvPr id="13" name="Group 523"/>
            <p:cNvGrpSpPr>
              <a:grpSpLocks/>
            </p:cNvGrpSpPr>
            <p:nvPr/>
          </p:nvGrpSpPr>
          <p:grpSpPr bwMode="auto">
            <a:xfrm>
              <a:off x="4407218" y="4120227"/>
              <a:ext cx="1824205" cy="1407018"/>
              <a:chOff x="6676743" y="1634114"/>
              <a:chExt cx="1824205" cy="1407018"/>
            </a:xfrm>
          </p:grpSpPr>
          <p:grpSp>
            <p:nvGrpSpPr>
              <p:cNvPr id="14" name="Group 374"/>
              <p:cNvGrpSpPr>
                <a:grpSpLocks/>
              </p:cNvGrpSpPr>
              <p:nvPr/>
            </p:nvGrpSpPr>
            <p:grpSpPr bwMode="auto">
              <a:xfrm>
                <a:off x="6720769" y="1831539"/>
                <a:ext cx="533400" cy="304800"/>
                <a:chOff x="300742" y="1675498"/>
                <a:chExt cx="533400" cy="304800"/>
              </a:xfrm>
            </p:grpSpPr>
            <p:sp>
              <p:nvSpPr>
                <p:cNvPr id="376" name="Oval 375"/>
                <p:cNvSpPr/>
                <p:nvPr/>
              </p:nvSpPr>
              <p:spPr>
                <a:xfrm>
                  <a:off x="301170" y="1674830"/>
                  <a:ext cx="533449" cy="30624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49" name="TextBox 376"/>
                <p:cNvSpPr txBox="1">
                  <a:spLocks noChangeArrowheads="1"/>
                </p:cNvSpPr>
                <p:nvPr/>
              </p:nvSpPr>
              <p:spPr bwMode="auto">
                <a:xfrm>
                  <a:off x="367133" y="1675498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215</a:t>
                  </a:r>
                </a:p>
              </p:txBody>
            </p:sp>
          </p:grpSp>
          <p:grpSp>
            <p:nvGrpSpPr>
              <p:cNvPr id="15" name="Group 520"/>
              <p:cNvGrpSpPr>
                <a:grpSpLocks/>
              </p:cNvGrpSpPr>
              <p:nvPr/>
            </p:nvGrpSpPr>
            <p:grpSpPr bwMode="auto">
              <a:xfrm>
                <a:off x="6676743" y="1634114"/>
                <a:ext cx="1824205" cy="1407018"/>
                <a:chOff x="6676743" y="1634114"/>
                <a:chExt cx="1824205" cy="1407018"/>
              </a:xfrm>
            </p:grpSpPr>
            <p:grpSp>
              <p:nvGrpSpPr>
                <p:cNvPr id="16" name="Group 224"/>
                <p:cNvGrpSpPr>
                  <a:grpSpLocks/>
                </p:cNvGrpSpPr>
                <p:nvPr/>
              </p:nvGrpSpPr>
              <p:grpSpPr bwMode="auto">
                <a:xfrm>
                  <a:off x="7635317" y="1686846"/>
                  <a:ext cx="533400" cy="304800"/>
                  <a:chOff x="533400" y="1524000"/>
                  <a:chExt cx="533400" cy="304800"/>
                </a:xfrm>
              </p:grpSpPr>
              <p:sp>
                <p:nvSpPr>
                  <p:cNvPr id="226" name="Oval 225"/>
                  <p:cNvSpPr/>
                  <p:nvPr/>
                </p:nvSpPr>
                <p:spPr>
                  <a:xfrm>
                    <a:off x="533764" y="1523630"/>
                    <a:ext cx="533449" cy="30465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147" name="TextBox 2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9791" y="1524000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125</a:t>
                    </a:r>
                  </a:p>
                </p:txBody>
              </p:sp>
            </p:grpSp>
            <p:grpSp>
              <p:nvGrpSpPr>
                <p:cNvPr id="17" name="Group 227"/>
                <p:cNvGrpSpPr>
                  <a:grpSpLocks/>
                </p:cNvGrpSpPr>
                <p:nvPr/>
              </p:nvGrpSpPr>
              <p:grpSpPr bwMode="auto">
                <a:xfrm>
                  <a:off x="7297993" y="2222087"/>
                  <a:ext cx="533400" cy="304800"/>
                  <a:chOff x="533400" y="1524000"/>
                  <a:chExt cx="533400" cy="304800"/>
                </a:xfrm>
              </p:grpSpPr>
              <p:sp>
                <p:nvSpPr>
                  <p:cNvPr id="229" name="Oval 228"/>
                  <p:cNvSpPr/>
                  <p:nvPr/>
                </p:nvSpPr>
                <p:spPr>
                  <a:xfrm>
                    <a:off x="532920" y="1524713"/>
                    <a:ext cx="533449" cy="304657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6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145" name="TextBox 2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9791" y="1524000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118</a:t>
                    </a:r>
                  </a:p>
                </p:txBody>
              </p:sp>
            </p:grpSp>
            <p:grpSp>
              <p:nvGrpSpPr>
                <p:cNvPr id="18" name="Group 254"/>
                <p:cNvGrpSpPr>
                  <a:grpSpLocks/>
                </p:cNvGrpSpPr>
                <p:nvPr/>
              </p:nvGrpSpPr>
              <p:grpSpPr bwMode="auto">
                <a:xfrm>
                  <a:off x="7927264" y="2222087"/>
                  <a:ext cx="533400" cy="304800"/>
                  <a:chOff x="533400" y="1524000"/>
                  <a:chExt cx="533400" cy="304800"/>
                </a:xfrm>
              </p:grpSpPr>
              <p:sp>
                <p:nvSpPr>
                  <p:cNvPr id="256" name="Oval 255"/>
                  <p:cNvSpPr/>
                  <p:nvPr/>
                </p:nvSpPr>
                <p:spPr>
                  <a:xfrm>
                    <a:off x="533943" y="1524713"/>
                    <a:ext cx="533449" cy="304657"/>
                  </a:xfrm>
                  <a:prstGeom prst="ellips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solidFill>
                      <a:schemeClr val="accent6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143" name="TextBox 2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9791" y="1524000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111</a:t>
                    </a:r>
                  </a:p>
                </p:txBody>
              </p:sp>
            </p:grpSp>
            <p:cxnSp>
              <p:nvCxnSpPr>
                <p:cNvPr id="494" name="Straight Connector 493"/>
                <p:cNvCxnSpPr>
                  <a:stCxn id="226" idx="4"/>
                  <a:endCxn id="2143" idx="0"/>
                </p:cNvCxnSpPr>
                <p:nvPr/>
              </p:nvCxnSpPr>
              <p:spPr>
                <a:xfrm rot="16200000" flipH="1">
                  <a:off x="7937398" y="1956140"/>
                  <a:ext cx="231666" cy="301653"/>
                </a:xfrm>
                <a:prstGeom prst="line">
                  <a:avLst/>
                </a:prstGeom>
                <a:ln>
                  <a:solidFill>
                    <a:schemeClr val="accent5">
                      <a:lumMod val="50000"/>
                    </a:schemeClr>
                  </a:solidFill>
                  <a:prstDash val="dash"/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7" name="Straight Connector 496"/>
                <p:cNvCxnSpPr>
                  <a:stCxn id="226" idx="4"/>
                  <a:endCxn id="2145" idx="0"/>
                </p:cNvCxnSpPr>
                <p:nvPr/>
              </p:nvCxnSpPr>
              <p:spPr>
                <a:xfrm rot="5400000">
                  <a:off x="7622251" y="1942646"/>
                  <a:ext cx="231666" cy="328642"/>
                </a:xfrm>
                <a:prstGeom prst="line">
                  <a:avLst/>
                </a:prstGeom>
                <a:ln>
                  <a:solidFill>
                    <a:schemeClr val="accent5">
                      <a:lumMod val="50000"/>
                    </a:schemeClr>
                  </a:solidFill>
                  <a:prstDash val="dash"/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6" name="Rounded Rectangle 505"/>
                <p:cNvSpPr/>
                <p:nvPr/>
              </p:nvSpPr>
              <p:spPr>
                <a:xfrm>
                  <a:off x="6676743" y="1634114"/>
                  <a:ext cx="1824205" cy="1407018"/>
                </a:xfrm>
                <a:prstGeom prst="roundRect">
                  <a:avLst/>
                </a:prstGeom>
                <a:noFill/>
                <a:ln>
                  <a:solidFill>
                    <a:schemeClr val="accent6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sp>
          <p:nvSpPr>
            <p:cNvPr id="581" name="Rectangle 580"/>
            <p:cNvSpPr/>
            <p:nvPr/>
          </p:nvSpPr>
          <p:spPr>
            <a:xfrm>
              <a:off x="4532642" y="4764449"/>
              <a:ext cx="454067" cy="547430"/>
            </a:xfrm>
            <a:prstGeom prst="rect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45" name="Picture 2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37405" y="4796184"/>
              <a:ext cx="441365" cy="482373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  <a:miter lim="800000"/>
              <a:headEnd/>
              <a:tailEnd/>
            </a:ln>
          </p:spPr>
        </p:pic>
      </p:grpSp>
      <p:cxnSp>
        <p:nvCxnSpPr>
          <p:cNvPr id="628" name="Straight Connector 627"/>
          <p:cNvCxnSpPr>
            <a:stCxn id="207" idx="4"/>
            <a:endCxn id="218" idx="0"/>
          </p:cNvCxnSpPr>
          <p:nvPr/>
        </p:nvCxnSpPr>
        <p:spPr>
          <a:xfrm rot="16200000" flipH="1">
            <a:off x="4354825" y="2811241"/>
            <a:ext cx="710060" cy="213209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6" name="Straight Connector 675"/>
          <p:cNvCxnSpPr>
            <a:stCxn id="193" idx="4"/>
            <a:endCxn id="2116" idx="0"/>
          </p:cNvCxnSpPr>
          <p:nvPr/>
        </p:nvCxnSpPr>
        <p:spPr>
          <a:xfrm rot="16200000" flipH="1">
            <a:off x="4299594" y="1864645"/>
            <a:ext cx="2777338" cy="2589599"/>
          </a:xfrm>
          <a:prstGeom prst="line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616"/>
          <p:cNvGrpSpPr>
            <a:grpSpLocks/>
          </p:cNvGrpSpPr>
          <p:nvPr/>
        </p:nvGrpSpPr>
        <p:grpSpPr bwMode="auto">
          <a:xfrm>
            <a:off x="7539882" y="2489055"/>
            <a:ext cx="867374" cy="1858263"/>
            <a:chOff x="7713947" y="4859317"/>
            <a:chExt cx="866797" cy="1857851"/>
          </a:xfrm>
        </p:grpSpPr>
        <p:grpSp>
          <p:nvGrpSpPr>
            <p:cNvPr id="20" name="Group 538"/>
            <p:cNvGrpSpPr>
              <a:grpSpLocks/>
            </p:cNvGrpSpPr>
            <p:nvPr/>
          </p:nvGrpSpPr>
          <p:grpSpPr bwMode="auto">
            <a:xfrm>
              <a:off x="7713947" y="4859317"/>
              <a:ext cx="866797" cy="1857851"/>
              <a:chOff x="1973246" y="3539118"/>
              <a:chExt cx="866797" cy="1857851"/>
            </a:xfrm>
          </p:grpSpPr>
          <p:grpSp>
            <p:nvGrpSpPr>
              <p:cNvPr id="21" name="Group 413"/>
              <p:cNvGrpSpPr>
                <a:grpSpLocks/>
              </p:cNvGrpSpPr>
              <p:nvPr/>
            </p:nvGrpSpPr>
            <p:grpSpPr bwMode="auto">
              <a:xfrm>
                <a:off x="2101208" y="3645794"/>
                <a:ext cx="533400" cy="304800"/>
                <a:chOff x="534160" y="1524000"/>
                <a:chExt cx="533400" cy="304800"/>
              </a:xfrm>
            </p:grpSpPr>
            <p:sp>
              <p:nvSpPr>
                <p:cNvPr id="697" name="Oval 696"/>
                <p:cNvSpPr/>
                <p:nvPr/>
              </p:nvSpPr>
              <p:spPr>
                <a:xfrm>
                  <a:off x="534579" y="1523662"/>
                  <a:ext cx="533045" cy="30473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30" name="TextBox 697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235</a:t>
                  </a:r>
                </a:p>
              </p:txBody>
            </p:sp>
          </p:grpSp>
          <p:grpSp>
            <p:nvGrpSpPr>
              <p:cNvPr id="22" name="Group 416"/>
              <p:cNvGrpSpPr>
                <a:grpSpLocks/>
              </p:cNvGrpSpPr>
              <p:nvPr/>
            </p:nvGrpSpPr>
            <p:grpSpPr bwMode="auto">
              <a:xfrm>
                <a:off x="2101208" y="4158810"/>
                <a:ext cx="533400" cy="304800"/>
                <a:chOff x="532640" y="1524000"/>
                <a:chExt cx="533400" cy="304800"/>
              </a:xfrm>
            </p:grpSpPr>
            <p:sp>
              <p:nvSpPr>
                <p:cNvPr id="695" name="Oval 694"/>
                <p:cNvSpPr/>
                <p:nvPr/>
              </p:nvSpPr>
              <p:spPr>
                <a:xfrm>
                  <a:off x="533059" y="1523295"/>
                  <a:ext cx="533045" cy="30473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28" name="TextBox 695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236</a:t>
                  </a:r>
                </a:p>
              </p:txBody>
            </p:sp>
          </p:grpSp>
          <p:cxnSp>
            <p:nvCxnSpPr>
              <p:cNvPr id="693" name="Straight Connector 692"/>
              <p:cNvCxnSpPr>
                <a:stCxn id="697" idx="4"/>
                <a:endCxn id="2128" idx="0"/>
              </p:cNvCxnSpPr>
              <p:nvPr/>
            </p:nvCxnSpPr>
            <p:spPr>
              <a:xfrm rot="16200000" flipH="1">
                <a:off x="2269742" y="4048595"/>
                <a:ext cx="207917" cy="11105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4" name="Rounded Rectangle 693"/>
              <p:cNvSpPr/>
              <p:nvPr/>
            </p:nvSpPr>
            <p:spPr>
              <a:xfrm>
                <a:off x="1973246" y="3539118"/>
                <a:ext cx="866797" cy="1857851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3" name="Group 599"/>
            <p:cNvGrpSpPr>
              <a:grpSpLocks/>
            </p:cNvGrpSpPr>
            <p:nvPr/>
          </p:nvGrpSpPr>
          <p:grpSpPr bwMode="auto">
            <a:xfrm>
              <a:off x="7885121" y="5866949"/>
              <a:ext cx="454495" cy="546476"/>
              <a:chOff x="7517197" y="6094196"/>
              <a:chExt cx="454495" cy="546476"/>
            </a:xfrm>
          </p:grpSpPr>
          <p:sp>
            <p:nvSpPr>
              <p:cNvPr id="689" name="Rectangle 688"/>
              <p:cNvSpPr/>
              <p:nvPr/>
            </p:nvSpPr>
            <p:spPr>
              <a:xfrm>
                <a:off x="7517237" y="6094402"/>
                <a:ext cx="453723" cy="5459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22" name="Picture 15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548565" y="6105979"/>
                <a:ext cx="392926" cy="522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706" name="Title 705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/>
                </a:solidFill>
              </a:rPr>
              <a:t>Group A</a:t>
            </a:r>
            <a:r>
              <a:rPr lang="en-US" dirty="0" smtClean="0"/>
              <a:t>:  1</a:t>
            </a:r>
            <a:r>
              <a:rPr lang="en-US" baseline="30000" dirty="0" smtClean="0"/>
              <a:t>st</a:t>
            </a:r>
            <a:r>
              <a:rPr lang="en-US" dirty="0" smtClean="0"/>
              <a:t> Year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MA-COSI</a:t>
            </a:r>
          </a:p>
        </p:txBody>
      </p:sp>
      <p:grpSp>
        <p:nvGrpSpPr>
          <p:cNvPr id="24" name="Group 265"/>
          <p:cNvGrpSpPr>
            <a:grpSpLocks/>
          </p:cNvGrpSpPr>
          <p:nvPr/>
        </p:nvGrpSpPr>
        <p:grpSpPr bwMode="auto">
          <a:xfrm>
            <a:off x="6480175" y="3273425"/>
            <a:ext cx="533400" cy="304800"/>
            <a:chOff x="6750134" y="5717640"/>
            <a:chExt cx="533400" cy="304800"/>
          </a:xfrm>
        </p:grpSpPr>
        <p:sp>
          <p:nvSpPr>
            <p:cNvPr id="264" name="Oval 263"/>
            <p:cNvSpPr/>
            <p:nvPr/>
          </p:nvSpPr>
          <p:spPr>
            <a:xfrm>
              <a:off x="6750134" y="5717640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18" name="TextBox 264"/>
            <p:cNvSpPr txBox="1">
              <a:spLocks noChangeArrowheads="1"/>
            </p:cNvSpPr>
            <p:nvPr/>
          </p:nvSpPr>
          <p:spPr bwMode="auto">
            <a:xfrm>
              <a:off x="6816525" y="5717640"/>
              <a:ext cx="4203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133</a:t>
              </a:r>
            </a:p>
          </p:txBody>
        </p:sp>
      </p:grpSp>
      <p:cxnSp>
        <p:nvCxnSpPr>
          <p:cNvPr id="320" name="Straight Connector 319"/>
          <p:cNvCxnSpPr>
            <a:stCxn id="204" idx="4"/>
            <a:endCxn id="353" idx="1"/>
          </p:cNvCxnSpPr>
          <p:nvPr/>
        </p:nvCxnSpPr>
        <p:spPr>
          <a:xfrm rot="16200000" flipH="1">
            <a:off x="4424515" y="2420599"/>
            <a:ext cx="1928975" cy="649802"/>
          </a:xfrm>
          <a:prstGeom prst="line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/>
          <p:cNvSpPr txBox="1"/>
          <p:nvPr/>
        </p:nvSpPr>
        <p:spPr>
          <a:xfrm>
            <a:off x="5575011" y="3330142"/>
            <a:ext cx="307975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sp>
        <p:nvSpPr>
          <p:cNvPr id="2066" name="TextBox 340"/>
          <p:cNvSpPr txBox="1">
            <a:spLocks noChangeArrowheads="1"/>
          </p:cNvSpPr>
          <p:nvPr/>
        </p:nvSpPr>
        <p:spPr bwMode="auto">
          <a:xfrm>
            <a:off x="2158665" y="3566178"/>
            <a:ext cx="3190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or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53" name="Right Brace 352"/>
          <p:cNvSpPr/>
          <p:nvPr/>
        </p:nvSpPr>
        <p:spPr>
          <a:xfrm rot="16200000">
            <a:off x="5294385" y="3408435"/>
            <a:ext cx="856817" cy="1459922"/>
          </a:xfrm>
          <a:prstGeom prst="rightBrace">
            <a:avLst>
              <a:gd name="adj1" fmla="val 12823"/>
              <a:gd name="adj2" fmla="val 49391"/>
            </a:avLst>
          </a:prstGeom>
          <a:ln w="12700">
            <a:solidFill>
              <a:schemeClr val="accent5">
                <a:lumMod val="5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62" name="Straight Connector 361"/>
          <p:cNvCxnSpPr>
            <a:stCxn id="217" idx="4"/>
            <a:endCxn id="353" idx="1"/>
          </p:cNvCxnSpPr>
          <p:nvPr/>
        </p:nvCxnSpPr>
        <p:spPr>
          <a:xfrm rot="16200000" flipH="1">
            <a:off x="5194103" y="3190188"/>
            <a:ext cx="132312" cy="9072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TextBox 366"/>
          <p:cNvSpPr txBox="1"/>
          <p:nvPr/>
        </p:nvSpPr>
        <p:spPr>
          <a:xfrm>
            <a:off x="5410200" y="3467100"/>
            <a:ext cx="3079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cxnSp>
        <p:nvCxnSpPr>
          <p:cNvPr id="390" name="Straight Connector 389"/>
          <p:cNvCxnSpPr>
            <a:stCxn id="217" idx="4"/>
            <a:endCxn id="2108" idx="0"/>
          </p:cNvCxnSpPr>
          <p:nvPr/>
        </p:nvCxnSpPr>
        <p:spPr>
          <a:xfrm rot="16200000" flipH="1">
            <a:off x="4372397" y="4011895"/>
            <a:ext cx="1736177" cy="86773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>
            <a:stCxn id="217" idx="4"/>
            <a:endCxn id="2110" idx="0"/>
          </p:cNvCxnSpPr>
          <p:nvPr/>
        </p:nvCxnSpPr>
        <p:spPr>
          <a:xfrm rot="16200000" flipH="1">
            <a:off x="4751774" y="3632518"/>
            <a:ext cx="1736177" cy="162649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Arc 465"/>
          <p:cNvSpPr/>
          <p:nvPr/>
        </p:nvSpPr>
        <p:spPr>
          <a:xfrm flipH="1">
            <a:off x="4432299" y="3626426"/>
            <a:ext cx="783936" cy="1677411"/>
          </a:xfrm>
          <a:prstGeom prst="arc">
            <a:avLst>
              <a:gd name="adj1" fmla="val 16179470"/>
              <a:gd name="adj2" fmla="val 5526430"/>
            </a:avLst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5" name="Group 472"/>
          <p:cNvGrpSpPr>
            <a:grpSpLocks/>
          </p:cNvGrpSpPr>
          <p:nvPr/>
        </p:nvGrpSpPr>
        <p:grpSpPr bwMode="auto">
          <a:xfrm>
            <a:off x="4573444" y="4458424"/>
            <a:ext cx="2782888" cy="2219310"/>
            <a:chOff x="4619941" y="4369376"/>
            <a:chExt cx="2783582" cy="2220023"/>
          </a:xfrm>
        </p:grpSpPr>
        <p:grpSp>
          <p:nvGrpSpPr>
            <p:cNvPr id="26" name="Group 299"/>
            <p:cNvGrpSpPr>
              <a:grpSpLocks/>
            </p:cNvGrpSpPr>
            <p:nvPr/>
          </p:nvGrpSpPr>
          <p:grpSpPr bwMode="auto">
            <a:xfrm>
              <a:off x="6753616" y="4459095"/>
              <a:ext cx="533400" cy="304800"/>
              <a:chOff x="112568" y="1524000"/>
              <a:chExt cx="533400" cy="304800"/>
            </a:xfrm>
          </p:grpSpPr>
          <p:sp>
            <p:nvSpPr>
              <p:cNvPr id="301" name="Oval 300"/>
              <p:cNvSpPr/>
              <p:nvPr/>
            </p:nvSpPr>
            <p:spPr>
              <a:xfrm>
                <a:off x="113025" y="1523211"/>
                <a:ext cx="533533" cy="30489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6" name="TextBox 301"/>
              <p:cNvSpPr txBox="1">
                <a:spLocks noChangeArrowheads="1"/>
              </p:cNvSpPr>
              <p:nvPr/>
            </p:nvSpPr>
            <p:spPr bwMode="auto">
              <a:xfrm>
                <a:off x="178959" y="1524000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135</a:t>
                </a:r>
              </a:p>
            </p:txBody>
          </p:sp>
        </p:grpSp>
        <p:grpSp>
          <p:nvGrpSpPr>
            <p:cNvPr id="27" name="Group 235"/>
            <p:cNvGrpSpPr>
              <a:grpSpLocks/>
            </p:cNvGrpSpPr>
            <p:nvPr/>
          </p:nvGrpSpPr>
          <p:grpSpPr bwMode="auto">
            <a:xfrm>
              <a:off x="4753290" y="4479448"/>
              <a:ext cx="533400" cy="304800"/>
              <a:chOff x="533400" y="1524000"/>
              <a:chExt cx="533400" cy="304800"/>
            </a:xfrm>
          </p:grpSpPr>
          <p:sp>
            <p:nvSpPr>
              <p:cNvPr id="237" name="Oval 236"/>
              <p:cNvSpPr/>
              <p:nvPr/>
            </p:nvSpPr>
            <p:spPr>
              <a:xfrm>
                <a:off x="533434" y="1523501"/>
                <a:ext cx="533533" cy="3048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4" name="TextBox 237"/>
              <p:cNvSpPr txBox="1">
                <a:spLocks noChangeArrowheads="1"/>
              </p:cNvSpPr>
              <p:nvPr/>
            </p:nvSpPr>
            <p:spPr bwMode="auto">
              <a:xfrm>
                <a:off x="599791" y="1524000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112</a:t>
                </a:r>
              </a:p>
            </p:txBody>
          </p:sp>
        </p:grpSp>
        <p:grpSp>
          <p:nvGrpSpPr>
            <p:cNvPr id="28" name="Group 248"/>
            <p:cNvGrpSpPr>
              <a:grpSpLocks/>
            </p:cNvGrpSpPr>
            <p:nvPr/>
          </p:nvGrpSpPr>
          <p:grpSpPr bwMode="auto">
            <a:xfrm>
              <a:off x="6146851" y="4469059"/>
              <a:ext cx="533400" cy="304800"/>
              <a:chOff x="533400" y="1524000"/>
              <a:chExt cx="533400" cy="304800"/>
            </a:xfrm>
          </p:grpSpPr>
          <p:sp>
            <p:nvSpPr>
              <p:cNvPr id="250" name="Oval 249"/>
              <p:cNvSpPr/>
              <p:nvPr/>
            </p:nvSpPr>
            <p:spPr>
              <a:xfrm>
                <a:off x="534046" y="1524362"/>
                <a:ext cx="533533" cy="30489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2" name="TextBox 250"/>
              <p:cNvSpPr txBox="1">
                <a:spLocks noChangeArrowheads="1"/>
              </p:cNvSpPr>
              <p:nvPr/>
            </p:nvSpPr>
            <p:spPr bwMode="auto">
              <a:xfrm>
                <a:off x="599791" y="1524000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114</a:t>
                </a:r>
              </a:p>
            </p:txBody>
          </p:sp>
        </p:grpSp>
        <p:grpSp>
          <p:nvGrpSpPr>
            <p:cNvPr id="29" name="Group 293"/>
            <p:cNvGrpSpPr>
              <a:grpSpLocks/>
            </p:cNvGrpSpPr>
            <p:nvPr/>
          </p:nvGrpSpPr>
          <p:grpSpPr bwMode="auto">
            <a:xfrm>
              <a:off x="6203524" y="5225082"/>
              <a:ext cx="533400" cy="304800"/>
              <a:chOff x="221672" y="1825337"/>
              <a:chExt cx="533400" cy="304800"/>
            </a:xfrm>
          </p:grpSpPr>
          <p:sp>
            <p:nvSpPr>
              <p:cNvPr id="295" name="Oval 294"/>
              <p:cNvSpPr/>
              <p:nvPr/>
            </p:nvSpPr>
            <p:spPr>
              <a:xfrm>
                <a:off x="221222" y="1825569"/>
                <a:ext cx="533533" cy="3048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0" name="TextBox 295"/>
              <p:cNvSpPr txBox="1">
                <a:spLocks noChangeArrowheads="1"/>
              </p:cNvSpPr>
              <p:nvPr/>
            </p:nvSpPr>
            <p:spPr bwMode="auto">
              <a:xfrm>
                <a:off x="288063" y="1825337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134</a:t>
                </a:r>
              </a:p>
            </p:txBody>
          </p:sp>
        </p:grpSp>
        <p:grpSp>
          <p:nvGrpSpPr>
            <p:cNvPr id="30" name="Group 377"/>
            <p:cNvGrpSpPr>
              <a:grpSpLocks/>
            </p:cNvGrpSpPr>
            <p:nvPr/>
          </p:nvGrpSpPr>
          <p:grpSpPr bwMode="auto">
            <a:xfrm>
              <a:off x="5444581" y="5225082"/>
              <a:ext cx="533400" cy="304800"/>
              <a:chOff x="606136" y="2339687"/>
              <a:chExt cx="533400" cy="304800"/>
            </a:xfrm>
          </p:grpSpPr>
          <p:sp>
            <p:nvSpPr>
              <p:cNvPr id="379" name="Oval 378"/>
              <p:cNvSpPr/>
              <p:nvPr/>
            </p:nvSpPr>
            <p:spPr>
              <a:xfrm>
                <a:off x="605615" y="2339919"/>
                <a:ext cx="533533" cy="3048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08" name="TextBox 379"/>
              <p:cNvSpPr txBox="1">
                <a:spLocks noChangeArrowheads="1"/>
              </p:cNvSpPr>
              <p:nvPr/>
            </p:nvSpPr>
            <p:spPr bwMode="auto">
              <a:xfrm>
                <a:off x="672527" y="2339687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216</a:t>
                </a:r>
              </a:p>
            </p:txBody>
          </p:sp>
        </p:grpSp>
        <p:grpSp>
          <p:nvGrpSpPr>
            <p:cNvPr id="31" name="Group 389"/>
            <p:cNvGrpSpPr>
              <a:grpSpLocks/>
            </p:cNvGrpSpPr>
            <p:nvPr/>
          </p:nvGrpSpPr>
          <p:grpSpPr bwMode="auto">
            <a:xfrm>
              <a:off x="4685639" y="5225082"/>
              <a:ext cx="533400" cy="304800"/>
              <a:chOff x="221672" y="1524000"/>
              <a:chExt cx="533400" cy="304800"/>
            </a:xfrm>
          </p:grpSpPr>
          <p:sp>
            <p:nvSpPr>
              <p:cNvPr id="391" name="Oval 390"/>
              <p:cNvSpPr/>
              <p:nvPr/>
            </p:nvSpPr>
            <p:spPr>
              <a:xfrm>
                <a:off x="221078" y="1524232"/>
                <a:ext cx="533533" cy="30489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06" name="TextBox 391"/>
              <p:cNvSpPr txBox="1">
                <a:spLocks noChangeArrowheads="1"/>
              </p:cNvSpPr>
              <p:nvPr/>
            </p:nvSpPr>
            <p:spPr bwMode="auto">
              <a:xfrm>
                <a:off x="247988" y="1524000"/>
                <a:ext cx="5004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217b</a:t>
                </a:r>
              </a:p>
            </p:txBody>
          </p:sp>
        </p:grpSp>
        <p:cxnSp>
          <p:nvCxnSpPr>
            <p:cNvPr id="487" name="Straight Connector 486"/>
            <p:cNvCxnSpPr>
              <a:stCxn id="250" idx="4"/>
              <a:endCxn id="2108" idx="0"/>
            </p:cNvCxnSpPr>
            <p:nvPr/>
          </p:nvCxnSpPr>
          <p:spPr>
            <a:xfrm rot="5400000">
              <a:off x="5841811" y="4652861"/>
              <a:ext cx="450995" cy="69391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5" name="Rounded Rectangle 504"/>
            <p:cNvSpPr/>
            <p:nvPr/>
          </p:nvSpPr>
          <p:spPr>
            <a:xfrm>
              <a:off x="4619941" y="4369376"/>
              <a:ext cx="2783582" cy="2220023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28" name="Group 350"/>
            <p:cNvGrpSpPr>
              <a:grpSpLocks/>
            </p:cNvGrpSpPr>
            <p:nvPr/>
          </p:nvGrpSpPr>
          <p:grpSpPr bwMode="auto">
            <a:xfrm>
              <a:off x="5069589" y="5571501"/>
              <a:ext cx="454138" cy="546276"/>
              <a:chOff x="4924117" y="5436419"/>
              <a:chExt cx="454138" cy="546276"/>
            </a:xfrm>
          </p:grpSpPr>
          <p:sp>
            <p:nvSpPr>
              <p:cNvPr id="585" name="Rectangle 584"/>
              <p:cNvSpPr/>
              <p:nvPr/>
            </p:nvSpPr>
            <p:spPr>
              <a:xfrm>
                <a:off x="4924117" y="5436419"/>
                <a:ext cx="454138" cy="5462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04" name="Picture 5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978033" y="5455445"/>
                <a:ext cx="355552" cy="5013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29" name="Group 349"/>
            <p:cNvGrpSpPr>
              <a:grpSpLocks/>
            </p:cNvGrpSpPr>
            <p:nvPr/>
          </p:nvGrpSpPr>
          <p:grpSpPr bwMode="auto">
            <a:xfrm>
              <a:off x="5778706" y="5571501"/>
              <a:ext cx="454138" cy="546276"/>
              <a:chOff x="5633234" y="5436419"/>
              <a:chExt cx="454138" cy="546276"/>
            </a:xfrm>
          </p:grpSpPr>
          <p:sp>
            <p:nvSpPr>
              <p:cNvPr id="584" name="Rectangle 583"/>
              <p:cNvSpPr/>
              <p:nvPr/>
            </p:nvSpPr>
            <p:spPr>
              <a:xfrm>
                <a:off x="5633234" y="5436419"/>
                <a:ext cx="454138" cy="5462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02" name="Picture 6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5650700" y="5449471"/>
                <a:ext cx="416925" cy="520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30" name="Group 348"/>
            <p:cNvGrpSpPr>
              <a:grpSpLocks/>
            </p:cNvGrpSpPr>
            <p:nvPr/>
          </p:nvGrpSpPr>
          <p:grpSpPr bwMode="auto">
            <a:xfrm>
              <a:off x="6430996" y="5571500"/>
              <a:ext cx="454602" cy="546276"/>
              <a:chOff x="6285524" y="5436418"/>
              <a:chExt cx="454602" cy="546276"/>
            </a:xfrm>
          </p:grpSpPr>
          <p:sp>
            <p:nvSpPr>
              <p:cNvPr id="583" name="Rectangle 582"/>
              <p:cNvSpPr/>
              <p:nvPr/>
            </p:nvSpPr>
            <p:spPr>
              <a:xfrm>
                <a:off x="6285524" y="5436418"/>
                <a:ext cx="454138" cy="5462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00" name="Picture 7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291814" y="5477396"/>
                <a:ext cx="448312" cy="4707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384" name="Straight Connector 383"/>
            <p:cNvCxnSpPr>
              <a:stCxn id="237" idx="4"/>
              <a:endCxn id="2108" idx="0"/>
            </p:cNvCxnSpPr>
            <p:nvPr/>
          </p:nvCxnSpPr>
          <p:spPr>
            <a:xfrm rot="16200000" flipH="1">
              <a:off x="5149488" y="4654450"/>
              <a:ext cx="441467" cy="700263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" name="TextBox 388"/>
            <p:cNvSpPr txBox="1"/>
            <p:nvPr/>
          </p:nvSpPr>
          <p:spPr>
            <a:xfrm>
              <a:off x="6226892" y="4850689"/>
              <a:ext cx="308052" cy="2620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sp>
          <p:nvSpPr>
            <p:cNvPr id="399" name="TextBox 398"/>
            <p:cNvSpPr txBox="1"/>
            <p:nvPr/>
          </p:nvSpPr>
          <p:spPr>
            <a:xfrm>
              <a:off x="5372316" y="4868300"/>
              <a:ext cx="308052" cy="2620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cxnSp>
          <p:nvCxnSpPr>
            <p:cNvPr id="425" name="Straight Connector 424"/>
            <p:cNvCxnSpPr>
              <a:stCxn id="237" idx="4"/>
              <a:endCxn id="2106" idx="0"/>
            </p:cNvCxnSpPr>
            <p:nvPr/>
          </p:nvCxnSpPr>
          <p:spPr>
            <a:xfrm rot="5400000">
              <a:off x="4770775" y="4975999"/>
              <a:ext cx="441467" cy="57164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3" name="TextBox 432"/>
            <p:cNvSpPr txBox="1"/>
            <p:nvPr/>
          </p:nvSpPr>
          <p:spPr>
            <a:xfrm>
              <a:off x="4734270" y="4931533"/>
              <a:ext cx="308052" cy="2620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cxnSp>
          <p:nvCxnSpPr>
            <p:cNvPr id="434" name="Straight Connector 433"/>
            <p:cNvCxnSpPr>
              <a:stCxn id="250" idx="4"/>
              <a:endCxn id="2110" idx="0"/>
            </p:cNvCxnSpPr>
            <p:nvPr/>
          </p:nvCxnSpPr>
          <p:spPr>
            <a:xfrm rot="16200000" flipH="1">
              <a:off x="6221318" y="4967265"/>
              <a:ext cx="450995" cy="65104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7" name="TextBox 466"/>
            <p:cNvSpPr txBox="1"/>
            <p:nvPr/>
          </p:nvSpPr>
          <p:spPr>
            <a:xfrm>
              <a:off x="5612088" y="4870466"/>
              <a:ext cx="308052" cy="2604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</p:grpSp>
      <p:cxnSp>
        <p:nvCxnSpPr>
          <p:cNvPr id="160" name="Straight Connector 159"/>
          <p:cNvCxnSpPr>
            <a:stCxn id="355" idx="4"/>
            <a:endCxn id="2168" idx="0"/>
          </p:cNvCxnSpPr>
          <p:nvPr/>
        </p:nvCxnSpPr>
        <p:spPr>
          <a:xfrm rot="16200000" flipH="1">
            <a:off x="1356596" y="1896477"/>
            <a:ext cx="157173" cy="8247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212" idx="5"/>
            <a:endCxn id="353" idx="1"/>
          </p:cNvCxnSpPr>
          <p:nvPr/>
        </p:nvCxnSpPr>
        <p:spPr>
          <a:xfrm rot="5400000">
            <a:off x="5297880" y="2942901"/>
            <a:ext cx="1183110" cy="351064"/>
          </a:xfrm>
          <a:prstGeom prst="line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ight Arrow 151"/>
          <p:cNvSpPr/>
          <p:nvPr/>
        </p:nvSpPr>
        <p:spPr>
          <a:xfrm>
            <a:off x="924790" y="1593846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ight Arrow 152"/>
          <p:cNvSpPr/>
          <p:nvPr/>
        </p:nvSpPr>
        <p:spPr>
          <a:xfrm>
            <a:off x="4334740" y="3378775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ight Arrow 153"/>
          <p:cNvSpPr/>
          <p:nvPr/>
        </p:nvSpPr>
        <p:spPr>
          <a:xfrm rot="1256170">
            <a:off x="5908963" y="4558145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ight Arrow 155"/>
          <p:cNvSpPr/>
          <p:nvPr/>
        </p:nvSpPr>
        <p:spPr>
          <a:xfrm>
            <a:off x="7462404" y="2692976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ight Arrow 157"/>
          <p:cNvSpPr/>
          <p:nvPr/>
        </p:nvSpPr>
        <p:spPr>
          <a:xfrm>
            <a:off x="7477991" y="3196935"/>
            <a:ext cx="181841" cy="129887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ight Arrow 167"/>
          <p:cNvSpPr/>
          <p:nvPr/>
        </p:nvSpPr>
        <p:spPr>
          <a:xfrm rot="3434410">
            <a:off x="1383335" y="3674356"/>
            <a:ext cx="181841" cy="129887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ight Arrow 168"/>
          <p:cNvSpPr/>
          <p:nvPr/>
        </p:nvSpPr>
        <p:spPr>
          <a:xfrm>
            <a:off x="4502727" y="4653395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8" name="Straight Connector 467"/>
          <p:cNvCxnSpPr>
            <a:stCxn id="217" idx="4"/>
            <a:endCxn id="2157" idx="0"/>
          </p:cNvCxnSpPr>
          <p:nvPr/>
        </p:nvCxnSpPr>
        <p:spPr>
          <a:xfrm rot="5400000">
            <a:off x="3856980" y="3068800"/>
            <a:ext cx="440760" cy="145851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ight Arrow 171"/>
          <p:cNvSpPr/>
          <p:nvPr/>
        </p:nvSpPr>
        <p:spPr>
          <a:xfrm rot="10800000">
            <a:off x="2545594" y="3906447"/>
            <a:ext cx="181841" cy="129887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ight Arrow 172"/>
          <p:cNvSpPr/>
          <p:nvPr/>
        </p:nvSpPr>
        <p:spPr>
          <a:xfrm rot="10800000">
            <a:off x="6724649" y="5394613"/>
            <a:ext cx="181841" cy="12988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ight Arrow 173"/>
          <p:cNvSpPr/>
          <p:nvPr/>
        </p:nvSpPr>
        <p:spPr>
          <a:xfrm rot="3181792">
            <a:off x="5297631" y="5204113"/>
            <a:ext cx="181841" cy="12988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>
          <a:xfrm>
            <a:off x="1175658" y="2842478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Hong</a:t>
            </a:r>
            <a:endParaRPr lang="en-US" sz="1050" dirty="0"/>
          </a:p>
        </p:txBody>
      </p:sp>
      <p:sp>
        <p:nvSpPr>
          <p:cNvPr id="162" name="TextBox 161"/>
          <p:cNvSpPr txBox="1"/>
          <p:nvPr/>
        </p:nvSpPr>
        <p:spPr>
          <a:xfrm>
            <a:off x="742841" y="4384765"/>
            <a:ext cx="7248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Alterman</a:t>
            </a:r>
            <a:endParaRPr lang="en-US" sz="1050" dirty="0"/>
          </a:p>
        </p:txBody>
      </p:sp>
      <p:sp>
        <p:nvSpPr>
          <p:cNvPr id="164" name="TextBox 163"/>
          <p:cNvSpPr txBox="1"/>
          <p:nvPr/>
        </p:nvSpPr>
        <p:spPr>
          <a:xfrm>
            <a:off x="3324063" y="4886379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Pollack</a:t>
            </a:r>
            <a:endParaRPr lang="en-US" sz="1050" dirty="0"/>
          </a:p>
        </p:txBody>
      </p:sp>
      <p:sp>
        <p:nvSpPr>
          <p:cNvPr id="166" name="TextBox 165"/>
          <p:cNvSpPr txBox="1"/>
          <p:nvPr/>
        </p:nvSpPr>
        <p:spPr>
          <a:xfrm>
            <a:off x="4819325" y="6188311"/>
            <a:ext cx="9044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Pustejovsky</a:t>
            </a:r>
            <a:endParaRPr lang="en-US" sz="1050" dirty="0"/>
          </a:p>
        </p:txBody>
      </p:sp>
      <p:sp>
        <p:nvSpPr>
          <p:cNvPr id="175" name="TextBox 174"/>
          <p:cNvSpPr txBox="1"/>
          <p:nvPr/>
        </p:nvSpPr>
        <p:spPr>
          <a:xfrm>
            <a:off x="5629222" y="6188311"/>
            <a:ext cx="7409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Malamud</a:t>
            </a:r>
            <a:endParaRPr lang="en-US" sz="1050" dirty="0"/>
          </a:p>
        </p:txBody>
      </p:sp>
      <p:sp>
        <p:nvSpPr>
          <p:cNvPr id="176" name="TextBox 175"/>
          <p:cNvSpPr txBox="1"/>
          <p:nvPr/>
        </p:nvSpPr>
        <p:spPr>
          <a:xfrm>
            <a:off x="6386868" y="6188311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Xue</a:t>
            </a:r>
            <a:endParaRPr lang="en-US" sz="1050" dirty="0"/>
          </a:p>
        </p:txBody>
      </p:sp>
      <p:sp>
        <p:nvSpPr>
          <p:cNvPr id="177" name="TextBox 176"/>
          <p:cNvSpPr txBox="1"/>
          <p:nvPr/>
        </p:nvSpPr>
        <p:spPr>
          <a:xfrm>
            <a:off x="5054456" y="6407766"/>
            <a:ext cx="18149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(Computational Linguistics)</a:t>
            </a:r>
            <a:endParaRPr lang="en-US" sz="1050" dirty="0"/>
          </a:p>
        </p:txBody>
      </p:sp>
      <p:sp>
        <p:nvSpPr>
          <p:cNvPr id="178" name="TextBox 177"/>
          <p:cNvSpPr txBox="1"/>
          <p:nvPr/>
        </p:nvSpPr>
        <p:spPr>
          <a:xfrm>
            <a:off x="7505049" y="4093028"/>
            <a:ext cx="9733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Colon Osorio</a:t>
            </a:r>
            <a:endParaRPr lang="en-US" sz="1050" dirty="0"/>
          </a:p>
        </p:txBody>
      </p:sp>
      <p:grpSp>
        <p:nvGrpSpPr>
          <p:cNvPr id="180" name="Group 179"/>
          <p:cNvGrpSpPr/>
          <p:nvPr/>
        </p:nvGrpSpPr>
        <p:grpSpPr>
          <a:xfrm>
            <a:off x="227260" y="5611652"/>
            <a:ext cx="702796" cy="276999"/>
            <a:chOff x="7664027" y="5167666"/>
            <a:chExt cx="702796" cy="276999"/>
          </a:xfrm>
        </p:grpSpPr>
        <p:sp>
          <p:nvSpPr>
            <p:cNvPr id="170" name="Right Arrow 169"/>
            <p:cNvSpPr/>
            <p:nvPr/>
          </p:nvSpPr>
          <p:spPr>
            <a:xfrm>
              <a:off x="7664027" y="5239796"/>
              <a:ext cx="181841" cy="129887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7931767" y="5167666"/>
              <a:ext cx="435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Yes</a:t>
              </a:r>
              <a:endParaRPr lang="en-US" sz="1200" dirty="0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227260" y="5912534"/>
            <a:ext cx="2348759" cy="276999"/>
            <a:chOff x="7664027" y="5167666"/>
            <a:chExt cx="2348759" cy="276999"/>
          </a:xfrm>
        </p:grpSpPr>
        <p:sp>
          <p:nvSpPr>
            <p:cNvPr id="182" name="Right Arrow 181"/>
            <p:cNvSpPr/>
            <p:nvPr/>
          </p:nvSpPr>
          <p:spPr>
            <a:xfrm>
              <a:off x="7664027" y="5239796"/>
              <a:ext cx="181841" cy="129887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7931767" y="5167666"/>
              <a:ext cx="20810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Maybe (Speak to Instructor)</a:t>
              </a:r>
              <a:endParaRPr lang="en-US" sz="120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227260" y="6213415"/>
            <a:ext cx="3751386" cy="276999"/>
            <a:chOff x="7664027" y="5167666"/>
            <a:chExt cx="3751386" cy="276999"/>
          </a:xfrm>
        </p:grpSpPr>
        <p:sp>
          <p:nvSpPr>
            <p:cNvPr id="185" name="Right Arrow 184"/>
            <p:cNvSpPr/>
            <p:nvPr/>
          </p:nvSpPr>
          <p:spPr>
            <a:xfrm>
              <a:off x="7664027" y="5239796"/>
              <a:ext cx="181841" cy="12988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7931767" y="5167666"/>
              <a:ext cx="34836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No unless took equivalent prerequisite as </a:t>
              </a:r>
              <a:r>
                <a:rPr lang="en-US" sz="1200" dirty="0" err="1" smtClean="0"/>
                <a:t>UGrad</a:t>
              </a:r>
              <a:endParaRPr lang="en-US" sz="1200" dirty="0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3164032" y="1390757"/>
            <a:ext cx="3881004" cy="1773275"/>
            <a:chOff x="3164032" y="1390757"/>
            <a:chExt cx="3881004" cy="1773275"/>
          </a:xfrm>
        </p:grpSpPr>
        <p:sp>
          <p:nvSpPr>
            <p:cNvPr id="228" name="Oval 227"/>
            <p:cNvSpPr/>
            <p:nvPr/>
          </p:nvSpPr>
          <p:spPr>
            <a:xfrm>
              <a:off x="4120230" y="1453450"/>
              <a:ext cx="546467" cy="3173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4228484" y="1453450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11</a:t>
              </a:r>
            </a:p>
          </p:txBody>
        </p:sp>
        <p:sp>
          <p:nvSpPr>
            <p:cNvPr id="231" name="Oval 230"/>
            <p:cNvSpPr/>
            <p:nvPr/>
          </p:nvSpPr>
          <p:spPr>
            <a:xfrm>
              <a:off x="3249396" y="2235251"/>
              <a:ext cx="546468" cy="3173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32" name="Straight Connector 231"/>
            <p:cNvCxnSpPr>
              <a:stCxn id="228" idx="4"/>
              <a:endCxn id="231" idx="0"/>
            </p:cNvCxnSpPr>
            <p:nvPr/>
          </p:nvCxnSpPr>
          <p:spPr>
            <a:xfrm rot="5400000">
              <a:off x="3725810" y="1567596"/>
              <a:ext cx="464475" cy="870834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228" idx="4"/>
              <a:endCxn id="245" idx="0"/>
            </p:cNvCxnSpPr>
            <p:nvPr/>
          </p:nvCxnSpPr>
          <p:spPr>
            <a:xfrm rot="16200000" flipH="1">
              <a:off x="4889989" y="1274250"/>
              <a:ext cx="485247" cy="1478297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>
              <a:stCxn id="228" idx="4"/>
              <a:endCxn id="239" idx="0"/>
            </p:cNvCxnSpPr>
            <p:nvPr/>
          </p:nvCxnSpPr>
          <p:spPr>
            <a:xfrm rot="16200000" flipH="1">
              <a:off x="4261000" y="1903239"/>
              <a:ext cx="474714" cy="209787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Oval 234"/>
            <p:cNvSpPr/>
            <p:nvPr/>
          </p:nvSpPr>
          <p:spPr>
            <a:xfrm>
              <a:off x="4790867" y="1463687"/>
              <a:ext cx="546467" cy="3173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36" name="Straight Connector 235"/>
            <p:cNvCxnSpPr>
              <a:stCxn id="235" idx="4"/>
              <a:endCxn id="247" idx="0"/>
            </p:cNvCxnSpPr>
            <p:nvPr/>
          </p:nvCxnSpPr>
          <p:spPr>
            <a:xfrm rot="16200000" flipH="1">
              <a:off x="5649331" y="1195782"/>
              <a:ext cx="459495" cy="1629955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Rounded Rectangle 237"/>
            <p:cNvSpPr/>
            <p:nvPr/>
          </p:nvSpPr>
          <p:spPr>
            <a:xfrm>
              <a:off x="3164032" y="1390757"/>
              <a:ext cx="3881004" cy="1773275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4330017" y="2245490"/>
              <a:ext cx="546467" cy="3173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40" name="Straight Connector 239"/>
            <p:cNvCxnSpPr>
              <a:stCxn id="239" idx="4"/>
              <a:endCxn id="241" idx="0"/>
            </p:cNvCxnSpPr>
            <p:nvPr/>
          </p:nvCxnSpPr>
          <p:spPr>
            <a:xfrm rot="5400000">
              <a:off x="4203567" y="2356894"/>
              <a:ext cx="193762" cy="605607"/>
            </a:xfrm>
            <a:prstGeom prst="line">
              <a:avLst/>
            </a:prstGeom>
            <a:noFill/>
            <a:ln>
              <a:solidFill>
                <a:schemeClr val="tx2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Oval 240"/>
            <p:cNvSpPr/>
            <p:nvPr/>
          </p:nvSpPr>
          <p:spPr>
            <a:xfrm>
              <a:off x="3724410" y="2756578"/>
              <a:ext cx="546467" cy="3173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42" name="Straight Connector 241"/>
            <p:cNvCxnSpPr>
              <a:stCxn id="231" idx="4"/>
              <a:endCxn id="241" idx="0"/>
            </p:cNvCxnSpPr>
            <p:nvPr/>
          </p:nvCxnSpPr>
          <p:spPr>
            <a:xfrm rot="16200000" flipH="1">
              <a:off x="3658137" y="2417070"/>
              <a:ext cx="204001" cy="475014"/>
            </a:xfrm>
            <a:prstGeom prst="line">
              <a:avLst/>
            </a:prstGeom>
            <a:noFill/>
            <a:ln>
              <a:solidFill>
                <a:schemeClr val="tx2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TextBox 242"/>
            <p:cNvSpPr txBox="1"/>
            <p:nvPr/>
          </p:nvSpPr>
          <p:spPr>
            <a:xfrm>
              <a:off x="3856759" y="2516331"/>
              <a:ext cx="307975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sp>
          <p:nvSpPr>
            <p:cNvPr id="245" name="Oval 244"/>
            <p:cNvSpPr/>
            <p:nvPr/>
          </p:nvSpPr>
          <p:spPr>
            <a:xfrm>
              <a:off x="5598527" y="2256023"/>
              <a:ext cx="546468" cy="3173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5665724" y="2256023"/>
              <a:ext cx="432249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21b</a:t>
              </a:r>
            </a:p>
          </p:txBody>
        </p:sp>
        <p:sp>
          <p:nvSpPr>
            <p:cNvPr id="247" name="Oval 246"/>
            <p:cNvSpPr/>
            <p:nvPr/>
          </p:nvSpPr>
          <p:spPr>
            <a:xfrm>
              <a:off x="6420822" y="2240508"/>
              <a:ext cx="546468" cy="3173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6529076" y="2240508"/>
              <a:ext cx="350133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30</a:t>
              </a: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3394019" y="2245641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12</a:t>
              </a: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4940685" y="1484469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29</a:t>
              </a:r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4473234" y="2266272"/>
              <a:ext cx="425677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21a</a:t>
              </a: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3884618" y="2782556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31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3" grpId="0" animBg="1"/>
      <p:bldP spid="154" grpId="0" animBg="1"/>
      <p:bldP spid="156" grpId="0" animBg="1"/>
      <p:bldP spid="158" grpId="0" animBg="1"/>
      <p:bldP spid="168" grpId="0" animBg="1"/>
      <p:bldP spid="169" grpId="0" animBg="1"/>
      <p:bldP spid="172" grpId="0" animBg="1"/>
      <p:bldP spid="173" grpId="0" animBg="1"/>
      <p:bldP spid="17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9"/>
          <p:cNvGrpSpPr>
            <a:grpSpLocks/>
          </p:cNvGrpSpPr>
          <p:nvPr/>
        </p:nvGrpSpPr>
        <p:grpSpPr bwMode="auto">
          <a:xfrm>
            <a:off x="765031" y="1453567"/>
            <a:ext cx="1335087" cy="1613591"/>
            <a:chOff x="6597396" y="2434615"/>
            <a:chExt cx="1334618" cy="1613703"/>
          </a:xfrm>
        </p:grpSpPr>
        <p:grpSp>
          <p:nvGrpSpPr>
            <p:cNvPr id="3" name="Group 533"/>
            <p:cNvGrpSpPr>
              <a:grpSpLocks/>
            </p:cNvGrpSpPr>
            <p:nvPr/>
          </p:nvGrpSpPr>
          <p:grpSpPr bwMode="auto">
            <a:xfrm>
              <a:off x="6597396" y="2434615"/>
              <a:ext cx="1334618" cy="1613703"/>
              <a:chOff x="3913713" y="3684475"/>
              <a:chExt cx="1334618" cy="1613703"/>
            </a:xfrm>
          </p:grpSpPr>
          <p:grpSp>
            <p:nvGrpSpPr>
              <p:cNvPr id="4" name="Group 353"/>
              <p:cNvGrpSpPr>
                <a:grpSpLocks/>
              </p:cNvGrpSpPr>
              <p:nvPr/>
            </p:nvGrpSpPr>
            <p:grpSpPr bwMode="auto">
              <a:xfrm>
                <a:off x="4312901" y="3747704"/>
                <a:ext cx="533213" cy="305244"/>
                <a:chOff x="829316" y="1061572"/>
                <a:chExt cx="533213" cy="305244"/>
              </a:xfrm>
            </p:grpSpPr>
            <p:sp>
              <p:nvSpPr>
                <p:cNvPr id="355" name="Oval 354"/>
                <p:cNvSpPr/>
                <p:nvPr/>
              </p:nvSpPr>
              <p:spPr>
                <a:xfrm>
                  <a:off x="829316" y="1061995"/>
                  <a:ext cx="533213" cy="304821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70" name="TextBox 355"/>
                <p:cNvSpPr txBox="1">
                  <a:spLocks noChangeArrowheads="1"/>
                </p:cNvSpPr>
                <p:nvPr/>
              </p:nvSpPr>
              <p:spPr bwMode="auto">
                <a:xfrm>
                  <a:off x="895828" y="1061572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178</a:t>
                  </a:r>
                </a:p>
              </p:txBody>
            </p:sp>
          </p:grpSp>
          <p:grpSp>
            <p:nvGrpSpPr>
              <p:cNvPr id="5" name="Group 410"/>
              <p:cNvGrpSpPr>
                <a:grpSpLocks/>
              </p:cNvGrpSpPr>
              <p:nvPr/>
            </p:nvGrpSpPr>
            <p:grpSpPr bwMode="auto">
              <a:xfrm>
                <a:off x="4311314" y="4210132"/>
                <a:ext cx="533213" cy="305244"/>
                <a:chOff x="201114" y="1524000"/>
                <a:chExt cx="533213" cy="305244"/>
              </a:xfrm>
            </p:grpSpPr>
            <p:sp>
              <p:nvSpPr>
                <p:cNvPr id="412" name="Oval 411"/>
                <p:cNvSpPr/>
                <p:nvPr/>
              </p:nvSpPr>
              <p:spPr>
                <a:xfrm>
                  <a:off x="201114" y="1524423"/>
                  <a:ext cx="533213" cy="30482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68" name="TextBox 412"/>
                <p:cNvSpPr txBox="1">
                  <a:spLocks noChangeArrowheads="1"/>
                </p:cNvSpPr>
                <p:nvPr/>
              </p:nvSpPr>
              <p:spPr bwMode="auto">
                <a:xfrm>
                  <a:off x="267398" y="1524000"/>
                  <a:ext cx="420307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230</a:t>
                  </a:r>
                </a:p>
              </p:txBody>
            </p:sp>
          </p:grpSp>
          <p:sp>
            <p:nvSpPr>
              <p:cNvPr id="533" name="Rounded Rectangle 532"/>
              <p:cNvSpPr/>
              <p:nvPr/>
            </p:nvSpPr>
            <p:spPr>
              <a:xfrm>
                <a:off x="3913713" y="3684475"/>
                <a:ext cx="1334618" cy="1613703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6" name="Group 595"/>
            <p:cNvGrpSpPr>
              <a:grpSpLocks/>
            </p:cNvGrpSpPr>
            <p:nvPr/>
          </p:nvGrpSpPr>
          <p:grpSpPr bwMode="auto">
            <a:xfrm>
              <a:off x="7046470" y="3313120"/>
              <a:ext cx="454495" cy="546476"/>
              <a:chOff x="6494584" y="3442976"/>
              <a:chExt cx="454495" cy="546476"/>
            </a:xfrm>
          </p:grpSpPr>
          <p:sp>
            <p:nvSpPr>
              <p:cNvPr id="582" name="Rectangle 581"/>
              <p:cNvSpPr/>
              <p:nvPr/>
            </p:nvSpPr>
            <p:spPr>
              <a:xfrm>
                <a:off x="6494614" y="3443000"/>
                <a:ext cx="453865" cy="5461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63" name="Picture 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494696" y="3481108"/>
                <a:ext cx="441371" cy="479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7" name="Group 215"/>
          <p:cNvGrpSpPr/>
          <p:nvPr/>
        </p:nvGrpSpPr>
        <p:grpSpPr>
          <a:xfrm>
            <a:off x="4539916" y="3272876"/>
            <a:ext cx="533400" cy="304800"/>
            <a:chOff x="533400" y="1524000"/>
            <a:chExt cx="533400" cy="304800"/>
          </a:xfrm>
          <a:noFill/>
        </p:grpSpPr>
        <p:sp>
          <p:nvSpPr>
            <p:cNvPr id="217" name="Oval 216"/>
            <p:cNvSpPr/>
            <p:nvPr/>
          </p:nvSpPr>
          <p:spPr>
            <a:xfrm>
              <a:off x="533400" y="1524000"/>
              <a:ext cx="533400" cy="3048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99790" y="1524000"/>
              <a:ext cx="420308" cy="27699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101</a:t>
              </a:r>
            </a:p>
          </p:txBody>
        </p:sp>
      </p:grpSp>
      <p:grpSp>
        <p:nvGrpSpPr>
          <p:cNvPr id="8" name="Group 607"/>
          <p:cNvGrpSpPr>
            <a:grpSpLocks/>
          </p:cNvGrpSpPr>
          <p:nvPr/>
        </p:nvGrpSpPr>
        <p:grpSpPr bwMode="auto">
          <a:xfrm>
            <a:off x="3008890" y="3907270"/>
            <a:ext cx="1271587" cy="1229044"/>
            <a:chOff x="3257213" y="1682711"/>
            <a:chExt cx="1271502" cy="1229836"/>
          </a:xfrm>
        </p:grpSpPr>
        <p:grpSp>
          <p:nvGrpSpPr>
            <p:cNvPr id="9" name="Group 242"/>
            <p:cNvGrpSpPr>
              <a:grpSpLocks/>
            </p:cNvGrpSpPr>
            <p:nvPr/>
          </p:nvGrpSpPr>
          <p:grpSpPr bwMode="auto">
            <a:xfrm>
              <a:off x="3944205" y="1799359"/>
              <a:ext cx="533400" cy="304800"/>
              <a:chOff x="533400" y="1524000"/>
              <a:chExt cx="533400" cy="304800"/>
            </a:xfrm>
          </p:grpSpPr>
          <p:sp>
            <p:nvSpPr>
              <p:cNvPr id="244" name="Oval 243"/>
              <p:cNvSpPr/>
              <p:nvPr/>
            </p:nvSpPr>
            <p:spPr>
              <a:xfrm>
                <a:off x="533749" y="1523315"/>
                <a:ext cx="533364" cy="30499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59" name="TextBox 244"/>
              <p:cNvSpPr txBox="1">
                <a:spLocks noChangeArrowheads="1"/>
              </p:cNvSpPr>
              <p:nvPr/>
            </p:nvSpPr>
            <p:spPr bwMode="auto">
              <a:xfrm>
                <a:off x="599791" y="1524000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113</a:t>
                </a:r>
              </a:p>
            </p:txBody>
          </p:sp>
        </p:grpSp>
        <p:grpSp>
          <p:nvGrpSpPr>
            <p:cNvPr id="10" name="Group 383"/>
            <p:cNvGrpSpPr>
              <a:grpSpLocks/>
            </p:cNvGrpSpPr>
            <p:nvPr/>
          </p:nvGrpSpPr>
          <p:grpSpPr bwMode="auto">
            <a:xfrm>
              <a:off x="3319859" y="1793948"/>
              <a:ext cx="533400" cy="304800"/>
              <a:chOff x="533400" y="1524000"/>
              <a:chExt cx="533400" cy="304800"/>
            </a:xfrm>
          </p:grpSpPr>
          <p:sp>
            <p:nvSpPr>
              <p:cNvPr id="385" name="Oval 384"/>
              <p:cNvSpPr/>
              <p:nvPr/>
            </p:nvSpPr>
            <p:spPr>
              <a:xfrm>
                <a:off x="532662" y="1523960"/>
                <a:ext cx="533364" cy="304996"/>
              </a:xfrm>
              <a:prstGeom prst="ellipse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57" name="TextBox 385"/>
              <p:cNvSpPr txBox="1">
                <a:spLocks noChangeArrowheads="1"/>
              </p:cNvSpPr>
              <p:nvPr/>
            </p:nvSpPr>
            <p:spPr bwMode="auto">
              <a:xfrm>
                <a:off x="562922" y="1524000"/>
                <a:ext cx="49404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217a</a:t>
                </a:r>
              </a:p>
            </p:txBody>
          </p:sp>
        </p:grpSp>
        <p:sp>
          <p:nvSpPr>
            <p:cNvPr id="504" name="Rounded Rectangle 503"/>
            <p:cNvSpPr/>
            <p:nvPr/>
          </p:nvSpPr>
          <p:spPr>
            <a:xfrm>
              <a:off x="3257213" y="1682711"/>
              <a:ext cx="1271502" cy="1229836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1" name="Group 592"/>
            <p:cNvGrpSpPr>
              <a:grpSpLocks/>
            </p:cNvGrpSpPr>
            <p:nvPr/>
          </p:nvGrpSpPr>
          <p:grpSpPr bwMode="auto">
            <a:xfrm>
              <a:off x="3652187" y="2153438"/>
              <a:ext cx="454495" cy="546476"/>
              <a:chOff x="3565618" y="1753050"/>
              <a:chExt cx="454495" cy="546476"/>
            </a:xfrm>
          </p:grpSpPr>
          <p:sp>
            <p:nvSpPr>
              <p:cNvPr id="580" name="Rectangle 579"/>
              <p:cNvSpPr/>
              <p:nvPr/>
            </p:nvSpPr>
            <p:spPr>
              <a:xfrm>
                <a:off x="3565905" y="1752526"/>
                <a:ext cx="453995" cy="5464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55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583992" y="1828802"/>
                <a:ext cx="419892" cy="384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cxnSp>
        <p:nvCxnSpPr>
          <p:cNvPr id="491" name="Straight Connector 490"/>
          <p:cNvCxnSpPr>
            <a:stCxn id="217" idx="4"/>
            <a:endCxn id="2143" idx="0"/>
          </p:cNvCxnSpPr>
          <p:nvPr/>
        </p:nvCxnSpPr>
        <p:spPr>
          <a:xfrm rot="5400000">
            <a:off x="3407322" y="2421202"/>
            <a:ext cx="242821" cy="255576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248"/>
          <p:cNvGrpSpPr>
            <a:grpSpLocks/>
          </p:cNvGrpSpPr>
          <p:nvPr/>
        </p:nvGrpSpPr>
        <p:grpSpPr bwMode="auto">
          <a:xfrm>
            <a:off x="723921" y="3232248"/>
            <a:ext cx="1824038" cy="1407679"/>
            <a:chOff x="4407218" y="4120227"/>
            <a:chExt cx="1824205" cy="1407018"/>
          </a:xfrm>
        </p:grpSpPr>
        <p:grpSp>
          <p:nvGrpSpPr>
            <p:cNvPr id="13" name="Group 523"/>
            <p:cNvGrpSpPr>
              <a:grpSpLocks/>
            </p:cNvGrpSpPr>
            <p:nvPr/>
          </p:nvGrpSpPr>
          <p:grpSpPr bwMode="auto">
            <a:xfrm>
              <a:off x="4407218" y="4120227"/>
              <a:ext cx="1824205" cy="1407018"/>
              <a:chOff x="6676743" y="1634114"/>
              <a:chExt cx="1824205" cy="1407018"/>
            </a:xfrm>
          </p:grpSpPr>
          <p:grpSp>
            <p:nvGrpSpPr>
              <p:cNvPr id="14" name="Group 374"/>
              <p:cNvGrpSpPr>
                <a:grpSpLocks/>
              </p:cNvGrpSpPr>
              <p:nvPr/>
            </p:nvGrpSpPr>
            <p:grpSpPr bwMode="auto">
              <a:xfrm>
                <a:off x="6720769" y="1831539"/>
                <a:ext cx="533400" cy="304800"/>
                <a:chOff x="300742" y="1675498"/>
                <a:chExt cx="533400" cy="304800"/>
              </a:xfrm>
            </p:grpSpPr>
            <p:sp>
              <p:nvSpPr>
                <p:cNvPr id="376" name="Oval 375"/>
                <p:cNvSpPr/>
                <p:nvPr/>
              </p:nvSpPr>
              <p:spPr>
                <a:xfrm>
                  <a:off x="301170" y="1674830"/>
                  <a:ext cx="533449" cy="30624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49" name="TextBox 376"/>
                <p:cNvSpPr txBox="1">
                  <a:spLocks noChangeArrowheads="1"/>
                </p:cNvSpPr>
                <p:nvPr/>
              </p:nvSpPr>
              <p:spPr bwMode="auto">
                <a:xfrm>
                  <a:off x="367133" y="1675498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215</a:t>
                  </a:r>
                </a:p>
              </p:txBody>
            </p:sp>
          </p:grpSp>
          <p:grpSp>
            <p:nvGrpSpPr>
              <p:cNvPr id="15" name="Group 520"/>
              <p:cNvGrpSpPr>
                <a:grpSpLocks/>
              </p:cNvGrpSpPr>
              <p:nvPr/>
            </p:nvGrpSpPr>
            <p:grpSpPr bwMode="auto">
              <a:xfrm>
                <a:off x="6676743" y="1634114"/>
                <a:ext cx="1824205" cy="1407018"/>
                <a:chOff x="6676743" y="1634114"/>
                <a:chExt cx="1824205" cy="1407018"/>
              </a:xfrm>
            </p:grpSpPr>
            <p:grpSp>
              <p:nvGrpSpPr>
                <p:cNvPr id="16" name="Group 224"/>
                <p:cNvGrpSpPr>
                  <a:grpSpLocks/>
                </p:cNvGrpSpPr>
                <p:nvPr/>
              </p:nvGrpSpPr>
              <p:grpSpPr bwMode="auto">
                <a:xfrm>
                  <a:off x="7635317" y="1686846"/>
                  <a:ext cx="533400" cy="304800"/>
                  <a:chOff x="533400" y="1524000"/>
                  <a:chExt cx="533400" cy="304800"/>
                </a:xfrm>
              </p:grpSpPr>
              <p:sp>
                <p:nvSpPr>
                  <p:cNvPr id="226" name="Oval 225"/>
                  <p:cNvSpPr/>
                  <p:nvPr/>
                </p:nvSpPr>
                <p:spPr>
                  <a:xfrm>
                    <a:off x="533764" y="1523630"/>
                    <a:ext cx="533449" cy="30465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147" name="TextBox 2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9791" y="1524000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125</a:t>
                    </a:r>
                  </a:p>
                </p:txBody>
              </p:sp>
            </p:grpSp>
            <p:grpSp>
              <p:nvGrpSpPr>
                <p:cNvPr id="17" name="Group 227"/>
                <p:cNvGrpSpPr>
                  <a:grpSpLocks/>
                </p:cNvGrpSpPr>
                <p:nvPr/>
              </p:nvGrpSpPr>
              <p:grpSpPr bwMode="auto">
                <a:xfrm>
                  <a:off x="7297993" y="2222087"/>
                  <a:ext cx="533400" cy="304800"/>
                  <a:chOff x="533400" y="1524000"/>
                  <a:chExt cx="533400" cy="304800"/>
                </a:xfrm>
              </p:grpSpPr>
              <p:sp>
                <p:nvSpPr>
                  <p:cNvPr id="229" name="Oval 228"/>
                  <p:cNvSpPr/>
                  <p:nvPr/>
                </p:nvSpPr>
                <p:spPr>
                  <a:xfrm>
                    <a:off x="532920" y="1524713"/>
                    <a:ext cx="533449" cy="304657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6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145" name="TextBox 2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9791" y="1524000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118</a:t>
                    </a:r>
                  </a:p>
                </p:txBody>
              </p:sp>
            </p:grpSp>
            <p:grpSp>
              <p:nvGrpSpPr>
                <p:cNvPr id="18" name="Group 254"/>
                <p:cNvGrpSpPr>
                  <a:grpSpLocks/>
                </p:cNvGrpSpPr>
                <p:nvPr/>
              </p:nvGrpSpPr>
              <p:grpSpPr bwMode="auto">
                <a:xfrm>
                  <a:off x="7927264" y="2222087"/>
                  <a:ext cx="533400" cy="304800"/>
                  <a:chOff x="533400" y="1524000"/>
                  <a:chExt cx="533400" cy="304800"/>
                </a:xfrm>
              </p:grpSpPr>
              <p:sp>
                <p:nvSpPr>
                  <p:cNvPr id="256" name="Oval 255"/>
                  <p:cNvSpPr/>
                  <p:nvPr/>
                </p:nvSpPr>
                <p:spPr>
                  <a:xfrm>
                    <a:off x="533943" y="1524713"/>
                    <a:ext cx="533449" cy="304657"/>
                  </a:xfrm>
                  <a:prstGeom prst="ellips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solidFill>
                      <a:schemeClr val="accent6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143" name="TextBox 2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9791" y="1524000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111</a:t>
                    </a:r>
                  </a:p>
                </p:txBody>
              </p:sp>
            </p:grpSp>
            <p:cxnSp>
              <p:nvCxnSpPr>
                <p:cNvPr id="494" name="Straight Connector 493"/>
                <p:cNvCxnSpPr>
                  <a:stCxn id="226" idx="4"/>
                  <a:endCxn id="2143" idx="0"/>
                </p:cNvCxnSpPr>
                <p:nvPr/>
              </p:nvCxnSpPr>
              <p:spPr>
                <a:xfrm rot="16200000" flipH="1">
                  <a:off x="7937398" y="1956140"/>
                  <a:ext cx="231666" cy="301653"/>
                </a:xfrm>
                <a:prstGeom prst="line">
                  <a:avLst/>
                </a:prstGeom>
                <a:ln>
                  <a:solidFill>
                    <a:schemeClr val="accent5">
                      <a:lumMod val="50000"/>
                    </a:schemeClr>
                  </a:solidFill>
                  <a:prstDash val="dash"/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7" name="Straight Connector 496"/>
                <p:cNvCxnSpPr>
                  <a:stCxn id="226" idx="4"/>
                  <a:endCxn id="2145" idx="0"/>
                </p:cNvCxnSpPr>
                <p:nvPr/>
              </p:nvCxnSpPr>
              <p:spPr>
                <a:xfrm rot="5400000">
                  <a:off x="7622251" y="1942646"/>
                  <a:ext cx="231666" cy="328642"/>
                </a:xfrm>
                <a:prstGeom prst="line">
                  <a:avLst/>
                </a:prstGeom>
                <a:ln>
                  <a:solidFill>
                    <a:schemeClr val="accent5">
                      <a:lumMod val="50000"/>
                    </a:schemeClr>
                  </a:solidFill>
                  <a:prstDash val="dash"/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6" name="Rounded Rectangle 505"/>
                <p:cNvSpPr/>
                <p:nvPr/>
              </p:nvSpPr>
              <p:spPr>
                <a:xfrm>
                  <a:off x="6676743" y="1634114"/>
                  <a:ext cx="1824205" cy="1407018"/>
                </a:xfrm>
                <a:prstGeom prst="roundRect">
                  <a:avLst/>
                </a:prstGeom>
                <a:noFill/>
                <a:ln>
                  <a:solidFill>
                    <a:schemeClr val="accent6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sp>
          <p:nvSpPr>
            <p:cNvPr id="581" name="Rectangle 580"/>
            <p:cNvSpPr/>
            <p:nvPr/>
          </p:nvSpPr>
          <p:spPr>
            <a:xfrm>
              <a:off x="4532642" y="4764449"/>
              <a:ext cx="454067" cy="547430"/>
            </a:xfrm>
            <a:prstGeom prst="rect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45" name="Picture 2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37405" y="4796184"/>
              <a:ext cx="441365" cy="482373"/>
            </a:xfrm>
            <a:prstGeom prst="rect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  <a:miter lim="800000"/>
              <a:headEnd/>
              <a:tailEnd/>
            </a:ln>
          </p:spPr>
        </p:pic>
      </p:grpSp>
      <p:cxnSp>
        <p:nvCxnSpPr>
          <p:cNvPr id="628" name="Straight Connector 627"/>
          <p:cNvCxnSpPr>
            <a:stCxn id="207" idx="4"/>
            <a:endCxn id="218" idx="0"/>
          </p:cNvCxnSpPr>
          <p:nvPr/>
        </p:nvCxnSpPr>
        <p:spPr>
          <a:xfrm rot="16200000" flipH="1">
            <a:off x="4354825" y="2811241"/>
            <a:ext cx="710060" cy="213209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6" name="Straight Connector 675"/>
          <p:cNvCxnSpPr>
            <a:stCxn id="193" idx="4"/>
            <a:endCxn id="2116" idx="0"/>
          </p:cNvCxnSpPr>
          <p:nvPr/>
        </p:nvCxnSpPr>
        <p:spPr>
          <a:xfrm rot="16200000" flipH="1">
            <a:off x="4299594" y="1864645"/>
            <a:ext cx="2777338" cy="2589599"/>
          </a:xfrm>
          <a:prstGeom prst="line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616"/>
          <p:cNvGrpSpPr>
            <a:grpSpLocks/>
          </p:cNvGrpSpPr>
          <p:nvPr/>
        </p:nvGrpSpPr>
        <p:grpSpPr bwMode="auto">
          <a:xfrm>
            <a:off x="7539882" y="2489055"/>
            <a:ext cx="867374" cy="1858263"/>
            <a:chOff x="7713947" y="4859317"/>
            <a:chExt cx="866797" cy="1857851"/>
          </a:xfrm>
        </p:grpSpPr>
        <p:grpSp>
          <p:nvGrpSpPr>
            <p:cNvPr id="20" name="Group 538"/>
            <p:cNvGrpSpPr>
              <a:grpSpLocks/>
            </p:cNvGrpSpPr>
            <p:nvPr/>
          </p:nvGrpSpPr>
          <p:grpSpPr bwMode="auto">
            <a:xfrm>
              <a:off x="7713947" y="4859317"/>
              <a:ext cx="866797" cy="1857851"/>
              <a:chOff x="1973246" y="3539118"/>
              <a:chExt cx="866797" cy="1857851"/>
            </a:xfrm>
          </p:grpSpPr>
          <p:grpSp>
            <p:nvGrpSpPr>
              <p:cNvPr id="21" name="Group 413"/>
              <p:cNvGrpSpPr>
                <a:grpSpLocks/>
              </p:cNvGrpSpPr>
              <p:nvPr/>
            </p:nvGrpSpPr>
            <p:grpSpPr bwMode="auto">
              <a:xfrm>
                <a:off x="2101208" y="3645794"/>
                <a:ext cx="533400" cy="304800"/>
                <a:chOff x="534160" y="1524000"/>
                <a:chExt cx="533400" cy="304800"/>
              </a:xfrm>
            </p:grpSpPr>
            <p:sp>
              <p:nvSpPr>
                <p:cNvPr id="697" name="Oval 696"/>
                <p:cNvSpPr/>
                <p:nvPr/>
              </p:nvSpPr>
              <p:spPr>
                <a:xfrm>
                  <a:off x="534579" y="1523662"/>
                  <a:ext cx="533045" cy="30473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30" name="TextBox 697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235</a:t>
                  </a:r>
                </a:p>
              </p:txBody>
            </p:sp>
          </p:grpSp>
          <p:grpSp>
            <p:nvGrpSpPr>
              <p:cNvPr id="22" name="Group 416"/>
              <p:cNvGrpSpPr>
                <a:grpSpLocks/>
              </p:cNvGrpSpPr>
              <p:nvPr/>
            </p:nvGrpSpPr>
            <p:grpSpPr bwMode="auto">
              <a:xfrm>
                <a:off x="2101208" y="4158810"/>
                <a:ext cx="533400" cy="304800"/>
                <a:chOff x="532640" y="1524000"/>
                <a:chExt cx="533400" cy="304800"/>
              </a:xfrm>
            </p:grpSpPr>
            <p:sp>
              <p:nvSpPr>
                <p:cNvPr id="695" name="Oval 694"/>
                <p:cNvSpPr/>
                <p:nvPr/>
              </p:nvSpPr>
              <p:spPr>
                <a:xfrm>
                  <a:off x="533059" y="1523295"/>
                  <a:ext cx="533045" cy="30473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28" name="TextBox 695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236</a:t>
                  </a:r>
                </a:p>
              </p:txBody>
            </p:sp>
          </p:grpSp>
          <p:cxnSp>
            <p:nvCxnSpPr>
              <p:cNvPr id="693" name="Straight Connector 692"/>
              <p:cNvCxnSpPr>
                <a:stCxn id="697" idx="4"/>
                <a:endCxn id="2128" idx="0"/>
              </p:cNvCxnSpPr>
              <p:nvPr/>
            </p:nvCxnSpPr>
            <p:spPr>
              <a:xfrm rot="16200000" flipH="1">
                <a:off x="2269742" y="4048595"/>
                <a:ext cx="207917" cy="11105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4" name="Rounded Rectangle 693"/>
              <p:cNvSpPr/>
              <p:nvPr/>
            </p:nvSpPr>
            <p:spPr>
              <a:xfrm>
                <a:off x="1973246" y="3539118"/>
                <a:ext cx="866797" cy="1857851"/>
              </a:xfrm>
              <a:prstGeom prst="roundRect">
                <a:avLst/>
              </a:prstGeom>
              <a:noFill/>
              <a:ln>
                <a:solidFill>
                  <a:schemeClr val="accent6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3" name="Group 599"/>
            <p:cNvGrpSpPr>
              <a:grpSpLocks/>
            </p:cNvGrpSpPr>
            <p:nvPr/>
          </p:nvGrpSpPr>
          <p:grpSpPr bwMode="auto">
            <a:xfrm>
              <a:off x="7885121" y="5866949"/>
              <a:ext cx="454495" cy="546476"/>
              <a:chOff x="7517197" y="6094196"/>
              <a:chExt cx="454495" cy="546476"/>
            </a:xfrm>
          </p:grpSpPr>
          <p:sp>
            <p:nvSpPr>
              <p:cNvPr id="689" name="Rectangle 688"/>
              <p:cNvSpPr/>
              <p:nvPr/>
            </p:nvSpPr>
            <p:spPr>
              <a:xfrm>
                <a:off x="7517237" y="6094402"/>
                <a:ext cx="453723" cy="5459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22" name="Picture 15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548565" y="6105979"/>
                <a:ext cx="392926" cy="522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706" name="Title 705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/>
                </a:solidFill>
              </a:rPr>
              <a:t>Group A</a:t>
            </a:r>
            <a:r>
              <a:rPr lang="en-US" dirty="0" smtClean="0"/>
              <a:t>:  1</a:t>
            </a:r>
            <a:r>
              <a:rPr lang="en-US" baseline="30000" dirty="0" smtClean="0"/>
              <a:t>st</a:t>
            </a:r>
            <a:r>
              <a:rPr lang="en-US" dirty="0" smtClean="0"/>
              <a:t> Year </a:t>
            </a:r>
            <a:r>
              <a:rPr lang="en-US" dirty="0" smtClean="0">
                <a:solidFill>
                  <a:srgbClr val="C00000"/>
                </a:solidFill>
              </a:rPr>
              <a:t>Post-</a:t>
            </a:r>
            <a:r>
              <a:rPr lang="en-US" dirty="0" err="1" smtClean="0">
                <a:solidFill>
                  <a:srgbClr val="C00000"/>
                </a:solidFill>
              </a:rPr>
              <a:t>Bac</a:t>
            </a:r>
            <a:endParaRPr lang="en-US" dirty="0" smtClean="0">
              <a:solidFill>
                <a:srgbClr val="C00000"/>
              </a:solidFill>
            </a:endParaRPr>
          </a:p>
        </p:txBody>
      </p:sp>
      <p:grpSp>
        <p:nvGrpSpPr>
          <p:cNvPr id="24" name="Group 265"/>
          <p:cNvGrpSpPr>
            <a:grpSpLocks/>
          </p:cNvGrpSpPr>
          <p:nvPr/>
        </p:nvGrpSpPr>
        <p:grpSpPr bwMode="auto">
          <a:xfrm>
            <a:off x="6480175" y="3273425"/>
            <a:ext cx="533400" cy="304800"/>
            <a:chOff x="6750134" y="5717640"/>
            <a:chExt cx="533400" cy="304800"/>
          </a:xfrm>
        </p:grpSpPr>
        <p:sp>
          <p:nvSpPr>
            <p:cNvPr id="264" name="Oval 263"/>
            <p:cNvSpPr/>
            <p:nvPr/>
          </p:nvSpPr>
          <p:spPr>
            <a:xfrm>
              <a:off x="6750134" y="5717640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18" name="TextBox 264"/>
            <p:cNvSpPr txBox="1">
              <a:spLocks noChangeArrowheads="1"/>
            </p:cNvSpPr>
            <p:nvPr/>
          </p:nvSpPr>
          <p:spPr bwMode="auto">
            <a:xfrm>
              <a:off x="6816525" y="5717640"/>
              <a:ext cx="4203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133</a:t>
              </a:r>
            </a:p>
          </p:txBody>
        </p:sp>
      </p:grpSp>
      <p:cxnSp>
        <p:nvCxnSpPr>
          <p:cNvPr id="320" name="Straight Connector 319"/>
          <p:cNvCxnSpPr>
            <a:stCxn id="204" idx="4"/>
            <a:endCxn id="353" idx="1"/>
          </p:cNvCxnSpPr>
          <p:nvPr/>
        </p:nvCxnSpPr>
        <p:spPr>
          <a:xfrm rot="16200000" flipH="1">
            <a:off x="4424515" y="2420599"/>
            <a:ext cx="1928975" cy="649802"/>
          </a:xfrm>
          <a:prstGeom prst="line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/>
          <p:cNvSpPr txBox="1"/>
          <p:nvPr/>
        </p:nvSpPr>
        <p:spPr>
          <a:xfrm>
            <a:off x="5575011" y="3330142"/>
            <a:ext cx="307975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sp>
        <p:nvSpPr>
          <p:cNvPr id="2066" name="TextBox 340"/>
          <p:cNvSpPr txBox="1">
            <a:spLocks noChangeArrowheads="1"/>
          </p:cNvSpPr>
          <p:nvPr/>
        </p:nvSpPr>
        <p:spPr bwMode="auto">
          <a:xfrm>
            <a:off x="2158665" y="3566178"/>
            <a:ext cx="3190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or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53" name="Right Brace 352"/>
          <p:cNvSpPr/>
          <p:nvPr/>
        </p:nvSpPr>
        <p:spPr>
          <a:xfrm rot="16200000">
            <a:off x="5294385" y="3408435"/>
            <a:ext cx="856817" cy="1459922"/>
          </a:xfrm>
          <a:prstGeom prst="rightBrace">
            <a:avLst>
              <a:gd name="adj1" fmla="val 12823"/>
              <a:gd name="adj2" fmla="val 49391"/>
            </a:avLst>
          </a:prstGeom>
          <a:ln w="12700">
            <a:solidFill>
              <a:schemeClr val="accent5">
                <a:lumMod val="5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62" name="Straight Connector 361"/>
          <p:cNvCxnSpPr>
            <a:stCxn id="217" idx="4"/>
            <a:endCxn id="353" idx="1"/>
          </p:cNvCxnSpPr>
          <p:nvPr/>
        </p:nvCxnSpPr>
        <p:spPr>
          <a:xfrm rot="16200000" flipH="1">
            <a:off x="5194103" y="3190188"/>
            <a:ext cx="132312" cy="90728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TextBox 366"/>
          <p:cNvSpPr txBox="1"/>
          <p:nvPr/>
        </p:nvSpPr>
        <p:spPr>
          <a:xfrm>
            <a:off x="5410200" y="3467100"/>
            <a:ext cx="3079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cxnSp>
        <p:nvCxnSpPr>
          <p:cNvPr id="390" name="Straight Connector 389"/>
          <p:cNvCxnSpPr>
            <a:stCxn id="217" idx="4"/>
            <a:endCxn id="2108" idx="0"/>
          </p:cNvCxnSpPr>
          <p:nvPr/>
        </p:nvCxnSpPr>
        <p:spPr>
          <a:xfrm rot="16200000" flipH="1">
            <a:off x="4372397" y="4011895"/>
            <a:ext cx="1736177" cy="86773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>
            <a:stCxn id="217" idx="4"/>
            <a:endCxn id="2110" idx="0"/>
          </p:cNvCxnSpPr>
          <p:nvPr/>
        </p:nvCxnSpPr>
        <p:spPr>
          <a:xfrm rot="16200000" flipH="1">
            <a:off x="4751774" y="3632518"/>
            <a:ext cx="1736177" cy="162649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Arc 465"/>
          <p:cNvSpPr/>
          <p:nvPr/>
        </p:nvSpPr>
        <p:spPr>
          <a:xfrm flipH="1">
            <a:off x="4432299" y="3626426"/>
            <a:ext cx="783936" cy="1677411"/>
          </a:xfrm>
          <a:prstGeom prst="arc">
            <a:avLst>
              <a:gd name="adj1" fmla="val 16179470"/>
              <a:gd name="adj2" fmla="val 5526430"/>
            </a:avLst>
          </a:prstGeom>
          <a:ln>
            <a:solidFill>
              <a:schemeClr val="accent5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5" name="Group 472"/>
          <p:cNvGrpSpPr>
            <a:grpSpLocks/>
          </p:cNvGrpSpPr>
          <p:nvPr/>
        </p:nvGrpSpPr>
        <p:grpSpPr bwMode="auto">
          <a:xfrm>
            <a:off x="4573444" y="4458424"/>
            <a:ext cx="2782888" cy="2219310"/>
            <a:chOff x="4619941" y="4369376"/>
            <a:chExt cx="2783582" cy="2220023"/>
          </a:xfrm>
        </p:grpSpPr>
        <p:grpSp>
          <p:nvGrpSpPr>
            <p:cNvPr id="26" name="Group 299"/>
            <p:cNvGrpSpPr>
              <a:grpSpLocks/>
            </p:cNvGrpSpPr>
            <p:nvPr/>
          </p:nvGrpSpPr>
          <p:grpSpPr bwMode="auto">
            <a:xfrm>
              <a:off x="6753616" y="4459095"/>
              <a:ext cx="533400" cy="304800"/>
              <a:chOff x="112568" y="1524000"/>
              <a:chExt cx="533400" cy="304800"/>
            </a:xfrm>
          </p:grpSpPr>
          <p:sp>
            <p:nvSpPr>
              <p:cNvPr id="301" name="Oval 300"/>
              <p:cNvSpPr/>
              <p:nvPr/>
            </p:nvSpPr>
            <p:spPr>
              <a:xfrm>
                <a:off x="113025" y="1523211"/>
                <a:ext cx="533533" cy="30489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6" name="TextBox 301"/>
              <p:cNvSpPr txBox="1">
                <a:spLocks noChangeArrowheads="1"/>
              </p:cNvSpPr>
              <p:nvPr/>
            </p:nvSpPr>
            <p:spPr bwMode="auto">
              <a:xfrm>
                <a:off x="178959" y="1524000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135</a:t>
                </a:r>
              </a:p>
            </p:txBody>
          </p:sp>
        </p:grpSp>
        <p:grpSp>
          <p:nvGrpSpPr>
            <p:cNvPr id="27" name="Group 235"/>
            <p:cNvGrpSpPr>
              <a:grpSpLocks/>
            </p:cNvGrpSpPr>
            <p:nvPr/>
          </p:nvGrpSpPr>
          <p:grpSpPr bwMode="auto">
            <a:xfrm>
              <a:off x="4753290" y="4479448"/>
              <a:ext cx="533400" cy="304800"/>
              <a:chOff x="533400" y="1524000"/>
              <a:chExt cx="533400" cy="304800"/>
            </a:xfrm>
          </p:grpSpPr>
          <p:sp>
            <p:nvSpPr>
              <p:cNvPr id="237" name="Oval 236"/>
              <p:cNvSpPr/>
              <p:nvPr/>
            </p:nvSpPr>
            <p:spPr>
              <a:xfrm>
                <a:off x="533434" y="1523501"/>
                <a:ext cx="533533" cy="3048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4" name="TextBox 237"/>
              <p:cNvSpPr txBox="1">
                <a:spLocks noChangeArrowheads="1"/>
              </p:cNvSpPr>
              <p:nvPr/>
            </p:nvSpPr>
            <p:spPr bwMode="auto">
              <a:xfrm>
                <a:off x="599791" y="1524000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112</a:t>
                </a:r>
              </a:p>
            </p:txBody>
          </p:sp>
        </p:grpSp>
        <p:grpSp>
          <p:nvGrpSpPr>
            <p:cNvPr id="28" name="Group 248"/>
            <p:cNvGrpSpPr>
              <a:grpSpLocks/>
            </p:cNvGrpSpPr>
            <p:nvPr/>
          </p:nvGrpSpPr>
          <p:grpSpPr bwMode="auto">
            <a:xfrm>
              <a:off x="6146851" y="4469059"/>
              <a:ext cx="533400" cy="304800"/>
              <a:chOff x="533400" y="1524000"/>
              <a:chExt cx="533400" cy="304800"/>
            </a:xfrm>
          </p:grpSpPr>
          <p:sp>
            <p:nvSpPr>
              <p:cNvPr id="250" name="Oval 249"/>
              <p:cNvSpPr/>
              <p:nvPr/>
            </p:nvSpPr>
            <p:spPr>
              <a:xfrm>
                <a:off x="534046" y="1524362"/>
                <a:ext cx="533533" cy="30489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2" name="TextBox 250"/>
              <p:cNvSpPr txBox="1">
                <a:spLocks noChangeArrowheads="1"/>
              </p:cNvSpPr>
              <p:nvPr/>
            </p:nvSpPr>
            <p:spPr bwMode="auto">
              <a:xfrm>
                <a:off x="599791" y="1524000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114</a:t>
                </a:r>
              </a:p>
            </p:txBody>
          </p:sp>
        </p:grpSp>
        <p:grpSp>
          <p:nvGrpSpPr>
            <p:cNvPr id="29" name="Group 293"/>
            <p:cNvGrpSpPr>
              <a:grpSpLocks/>
            </p:cNvGrpSpPr>
            <p:nvPr/>
          </p:nvGrpSpPr>
          <p:grpSpPr bwMode="auto">
            <a:xfrm>
              <a:off x="6203524" y="5225082"/>
              <a:ext cx="533400" cy="304800"/>
              <a:chOff x="221672" y="1825337"/>
              <a:chExt cx="533400" cy="304800"/>
            </a:xfrm>
          </p:grpSpPr>
          <p:sp>
            <p:nvSpPr>
              <p:cNvPr id="295" name="Oval 294"/>
              <p:cNvSpPr/>
              <p:nvPr/>
            </p:nvSpPr>
            <p:spPr>
              <a:xfrm>
                <a:off x="221222" y="1825569"/>
                <a:ext cx="533533" cy="3048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0" name="TextBox 295"/>
              <p:cNvSpPr txBox="1">
                <a:spLocks noChangeArrowheads="1"/>
              </p:cNvSpPr>
              <p:nvPr/>
            </p:nvSpPr>
            <p:spPr bwMode="auto">
              <a:xfrm>
                <a:off x="288063" y="1825337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134</a:t>
                </a:r>
              </a:p>
            </p:txBody>
          </p:sp>
        </p:grpSp>
        <p:grpSp>
          <p:nvGrpSpPr>
            <p:cNvPr id="30" name="Group 377"/>
            <p:cNvGrpSpPr>
              <a:grpSpLocks/>
            </p:cNvGrpSpPr>
            <p:nvPr/>
          </p:nvGrpSpPr>
          <p:grpSpPr bwMode="auto">
            <a:xfrm>
              <a:off x="5444581" y="5225082"/>
              <a:ext cx="533400" cy="304800"/>
              <a:chOff x="606136" y="2339687"/>
              <a:chExt cx="533400" cy="304800"/>
            </a:xfrm>
          </p:grpSpPr>
          <p:sp>
            <p:nvSpPr>
              <p:cNvPr id="379" name="Oval 378"/>
              <p:cNvSpPr/>
              <p:nvPr/>
            </p:nvSpPr>
            <p:spPr>
              <a:xfrm>
                <a:off x="605615" y="2339919"/>
                <a:ext cx="533533" cy="3048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08" name="TextBox 379"/>
              <p:cNvSpPr txBox="1">
                <a:spLocks noChangeArrowheads="1"/>
              </p:cNvSpPr>
              <p:nvPr/>
            </p:nvSpPr>
            <p:spPr bwMode="auto">
              <a:xfrm>
                <a:off x="672527" y="2339687"/>
                <a:ext cx="4203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216</a:t>
                </a:r>
              </a:p>
            </p:txBody>
          </p:sp>
        </p:grpSp>
        <p:grpSp>
          <p:nvGrpSpPr>
            <p:cNvPr id="31" name="Group 389"/>
            <p:cNvGrpSpPr>
              <a:grpSpLocks/>
            </p:cNvGrpSpPr>
            <p:nvPr/>
          </p:nvGrpSpPr>
          <p:grpSpPr bwMode="auto">
            <a:xfrm>
              <a:off x="4685639" y="5225082"/>
              <a:ext cx="533400" cy="304800"/>
              <a:chOff x="221672" y="1524000"/>
              <a:chExt cx="533400" cy="304800"/>
            </a:xfrm>
          </p:grpSpPr>
          <p:sp>
            <p:nvSpPr>
              <p:cNvPr id="391" name="Oval 390"/>
              <p:cNvSpPr/>
              <p:nvPr/>
            </p:nvSpPr>
            <p:spPr>
              <a:xfrm>
                <a:off x="221078" y="1524232"/>
                <a:ext cx="533533" cy="30489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06" name="TextBox 391"/>
              <p:cNvSpPr txBox="1">
                <a:spLocks noChangeArrowheads="1"/>
              </p:cNvSpPr>
              <p:nvPr/>
            </p:nvSpPr>
            <p:spPr bwMode="auto">
              <a:xfrm>
                <a:off x="247988" y="1524000"/>
                <a:ext cx="5004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Calibri" pitchFamily="34" charset="0"/>
                  </a:rPr>
                  <a:t>217b</a:t>
                </a:r>
              </a:p>
            </p:txBody>
          </p:sp>
        </p:grpSp>
        <p:cxnSp>
          <p:nvCxnSpPr>
            <p:cNvPr id="487" name="Straight Connector 486"/>
            <p:cNvCxnSpPr>
              <a:stCxn id="250" idx="4"/>
              <a:endCxn id="2108" idx="0"/>
            </p:cNvCxnSpPr>
            <p:nvPr/>
          </p:nvCxnSpPr>
          <p:spPr>
            <a:xfrm rot="5400000">
              <a:off x="5841811" y="4652861"/>
              <a:ext cx="450995" cy="69391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5" name="Rounded Rectangle 504"/>
            <p:cNvSpPr/>
            <p:nvPr/>
          </p:nvSpPr>
          <p:spPr>
            <a:xfrm>
              <a:off x="4619941" y="4369376"/>
              <a:ext cx="2783582" cy="2220023"/>
            </a:xfrm>
            <a:prstGeom prst="roundRect">
              <a:avLst/>
            </a:prstGeom>
            <a:noFill/>
            <a:ln>
              <a:solidFill>
                <a:schemeClr val="accent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28" name="Group 350"/>
            <p:cNvGrpSpPr>
              <a:grpSpLocks/>
            </p:cNvGrpSpPr>
            <p:nvPr/>
          </p:nvGrpSpPr>
          <p:grpSpPr bwMode="auto">
            <a:xfrm>
              <a:off x="5069589" y="5571501"/>
              <a:ext cx="454138" cy="546276"/>
              <a:chOff x="4924117" y="5436419"/>
              <a:chExt cx="454138" cy="546276"/>
            </a:xfrm>
          </p:grpSpPr>
          <p:sp>
            <p:nvSpPr>
              <p:cNvPr id="585" name="Rectangle 584"/>
              <p:cNvSpPr/>
              <p:nvPr/>
            </p:nvSpPr>
            <p:spPr>
              <a:xfrm>
                <a:off x="4924117" y="5436419"/>
                <a:ext cx="454138" cy="5462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04" name="Picture 5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978033" y="5455445"/>
                <a:ext cx="355552" cy="5013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29" name="Group 349"/>
            <p:cNvGrpSpPr>
              <a:grpSpLocks/>
            </p:cNvGrpSpPr>
            <p:nvPr/>
          </p:nvGrpSpPr>
          <p:grpSpPr bwMode="auto">
            <a:xfrm>
              <a:off x="5778706" y="5571501"/>
              <a:ext cx="454138" cy="546276"/>
              <a:chOff x="5633234" y="5436419"/>
              <a:chExt cx="454138" cy="546276"/>
            </a:xfrm>
          </p:grpSpPr>
          <p:sp>
            <p:nvSpPr>
              <p:cNvPr id="584" name="Rectangle 583"/>
              <p:cNvSpPr/>
              <p:nvPr/>
            </p:nvSpPr>
            <p:spPr>
              <a:xfrm>
                <a:off x="5633234" y="5436419"/>
                <a:ext cx="454138" cy="5462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02" name="Picture 6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5650700" y="5449471"/>
                <a:ext cx="416925" cy="520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30" name="Group 348"/>
            <p:cNvGrpSpPr>
              <a:grpSpLocks/>
            </p:cNvGrpSpPr>
            <p:nvPr/>
          </p:nvGrpSpPr>
          <p:grpSpPr bwMode="auto">
            <a:xfrm>
              <a:off x="6430996" y="5571500"/>
              <a:ext cx="454602" cy="546276"/>
              <a:chOff x="6285524" y="5436418"/>
              <a:chExt cx="454602" cy="546276"/>
            </a:xfrm>
          </p:grpSpPr>
          <p:sp>
            <p:nvSpPr>
              <p:cNvPr id="583" name="Rectangle 582"/>
              <p:cNvSpPr/>
              <p:nvPr/>
            </p:nvSpPr>
            <p:spPr>
              <a:xfrm>
                <a:off x="6285524" y="5436418"/>
                <a:ext cx="454138" cy="5462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2100" name="Picture 7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291814" y="5477396"/>
                <a:ext cx="448312" cy="4707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384" name="Straight Connector 383"/>
            <p:cNvCxnSpPr>
              <a:stCxn id="237" idx="4"/>
              <a:endCxn id="2108" idx="0"/>
            </p:cNvCxnSpPr>
            <p:nvPr/>
          </p:nvCxnSpPr>
          <p:spPr>
            <a:xfrm rot="16200000" flipH="1">
              <a:off x="5149488" y="4654450"/>
              <a:ext cx="441467" cy="700263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" name="TextBox 388"/>
            <p:cNvSpPr txBox="1"/>
            <p:nvPr/>
          </p:nvSpPr>
          <p:spPr>
            <a:xfrm>
              <a:off x="6226892" y="4850689"/>
              <a:ext cx="308052" cy="2620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sp>
          <p:nvSpPr>
            <p:cNvPr id="399" name="TextBox 398"/>
            <p:cNvSpPr txBox="1"/>
            <p:nvPr/>
          </p:nvSpPr>
          <p:spPr>
            <a:xfrm>
              <a:off x="5372316" y="4868300"/>
              <a:ext cx="308052" cy="2620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cxnSp>
          <p:nvCxnSpPr>
            <p:cNvPr id="425" name="Straight Connector 424"/>
            <p:cNvCxnSpPr>
              <a:stCxn id="237" idx="4"/>
              <a:endCxn id="2106" idx="0"/>
            </p:cNvCxnSpPr>
            <p:nvPr/>
          </p:nvCxnSpPr>
          <p:spPr>
            <a:xfrm rot="5400000">
              <a:off x="4770775" y="4975999"/>
              <a:ext cx="441467" cy="57164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3" name="TextBox 432"/>
            <p:cNvSpPr txBox="1"/>
            <p:nvPr/>
          </p:nvSpPr>
          <p:spPr>
            <a:xfrm>
              <a:off x="4734270" y="4931533"/>
              <a:ext cx="308052" cy="2620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cxnSp>
          <p:nvCxnSpPr>
            <p:cNvPr id="434" name="Straight Connector 433"/>
            <p:cNvCxnSpPr>
              <a:stCxn id="250" idx="4"/>
              <a:endCxn id="2110" idx="0"/>
            </p:cNvCxnSpPr>
            <p:nvPr/>
          </p:nvCxnSpPr>
          <p:spPr>
            <a:xfrm rot="16200000" flipH="1">
              <a:off x="6221318" y="4967265"/>
              <a:ext cx="450995" cy="65104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7" name="TextBox 466"/>
            <p:cNvSpPr txBox="1"/>
            <p:nvPr/>
          </p:nvSpPr>
          <p:spPr>
            <a:xfrm>
              <a:off x="5612088" y="4870466"/>
              <a:ext cx="308052" cy="2604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</p:grpSp>
      <p:cxnSp>
        <p:nvCxnSpPr>
          <p:cNvPr id="160" name="Straight Connector 159"/>
          <p:cNvCxnSpPr>
            <a:stCxn id="355" idx="4"/>
            <a:endCxn id="2168" idx="0"/>
          </p:cNvCxnSpPr>
          <p:nvPr/>
        </p:nvCxnSpPr>
        <p:spPr>
          <a:xfrm rot="16200000" flipH="1">
            <a:off x="1356596" y="1896477"/>
            <a:ext cx="157173" cy="8247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212" idx="5"/>
            <a:endCxn id="353" idx="1"/>
          </p:cNvCxnSpPr>
          <p:nvPr/>
        </p:nvCxnSpPr>
        <p:spPr>
          <a:xfrm rot="5400000">
            <a:off x="5297880" y="2942901"/>
            <a:ext cx="1183110" cy="351064"/>
          </a:xfrm>
          <a:prstGeom prst="line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ight Arrow 151"/>
          <p:cNvSpPr/>
          <p:nvPr/>
        </p:nvSpPr>
        <p:spPr>
          <a:xfrm>
            <a:off x="924790" y="1593846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ight Arrow 152"/>
          <p:cNvSpPr/>
          <p:nvPr/>
        </p:nvSpPr>
        <p:spPr>
          <a:xfrm>
            <a:off x="4334740" y="3378775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ight Arrow 153"/>
          <p:cNvSpPr/>
          <p:nvPr/>
        </p:nvSpPr>
        <p:spPr>
          <a:xfrm rot="1256170">
            <a:off x="5908963" y="4558145"/>
            <a:ext cx="181841" cy="129887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ight Arrow 155"/>
          <p:cNvSpPr/>
          <p:nvPr/>
        </p:nvSpPr>
        <p:spPr>
          <a:xfrm>
            <a:off x="7462404" y="2692976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ight Arrow 157"/>
          <p:cNvSpPr/>
          <p:nvPr/>
        </p:nvSpPr>
        <p:spPr>
          <a:xfrm>
            <a:off x="7477991" y="3196935"/>
            <a:ext cx="181841" cy="129887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ight Arrow 167"/>
          <p:cNvSpPr/>
          <p:nvPr/>
        </p:nvSpPr>
        <p:spPr>
          <a:xfrm rot="3434410">
            <a:off x="1383335" y="3674356"/>
            <a:ext cx="181841" cy="129887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ight Arrow 168"/>
          <p:cNvSpPr/>
          <p:nvPr/>
        </p:nvSpPr>
        <p:spPr>
          <a:xfrm>
            <a:off x="4502727" y="4653395"/>
            <a:ext cx="181841" cy="12988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8" name="Straight Connector 467"/>
          <p:cNvCxnSpPr>
            <a:stCxn id="217" idx="4"/>
            <a:endCxn id="2157" idx="0"/>
          </p:cNvCxnSpPr>
          <p:nvPr/>
        </p:nvCxnSpPr>
        <p:spPr>
          <a:xfrm rot="5400000">
            <a:off x="3856980" y="3068800"/>
            <a:ext cx="440760" cy="145851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ight Arrow 171"/>
          <p:cNvSpPr/>
          <p:nvPr/>
        </p:nvSpPr>
        <p:spPr>
          <a:xfrm rot="10800000">
            <a:off x="2545594" y="3906447"/>
            <a:ext cx="181841" cy="129887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ight Arrow 172"/>
          <p:cNvSpPr/>
          <p:nvPr/>
        </p:nvSpPr>
        <p:spPr>
          <a:xfrm rot="10800000">
            <a:off x="6724649" y="5394613"/>
            <a:ext cx="181841" cy="12988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ight Arrow 173"/>
          <p:cNvSpPr/>
          <p:nvPr/>
        </p:nvSpPr>
        <p:spPr>
          <a:xfrm rot="3181792">
            <a:off x="5297631" y="5204113"/>
            <a:ext cx="181841" cy="12988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>
          <a:xfrm>
            <a:off x="1175658" y="2842478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Hong</a:t>
            </a:r>
            <a:endParaRPr lang="en-US" sz="1050" dirty="0"/>
          </a:p>
        </p:txBody>
      </p:sp>
      <p:sp>
        <p:nvSpPr>
          <p:cNvPr id="162" name="TextBox 161"/>
          <p:cNvSpPr txBox="1"/>
          <p:nvPr/>
        </p:nvSpPr>
        <p:spPr>
          <a:xfrm>
            <a:off x="742841" y="4384765"/>
            <a:ext cx="7248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Alterman</a:t>
            </a:r>
            <a:endParaRPr lang="en-US" sz="1050" dirty="0"/>
          </a:p>
        </p:txBody>
      </p:sp>
      <p:sp>
        <p:nvSpPr>
          <p:cNvPr id="164" name="TextBox 163"/>
          <p:cNvSpPr txBox="1"/>
          <p:nvPr/>
        </p:nvSpPr>
        <p:spPr>
          <a:xfrm>
            <a:off x="3324063" y="4886379"/>
            <a:ext cx="6206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Pollack</a:t>
            </a:r>
            <a:endParaRPr lang="en-US" sz="1050" dirty="0"/>
          </a:p>
        </p:txBody>
      </p:sp>
      <p:sp>
        <p:nvSpPr>
          <p:cNvPr id="166" name="TextBox 165"/>
          <p:cNvSpPr txBox="1"/>
          <p:nvPr/>
        </p:nvSpPr>
        <p:spPr>
          <a:xfrm>
            <a:off x="4819325" y="6188311"/>
            <a:ext cx="9044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Pustejovsky</a:t>
            </a:r>
            <a:endParaRPr lang="en-US" sz="1050" dirty="0"/>
          </a:p>
        </p:txBody>
      </p:sp>
      <p:sp>
        <p:nvSpPr>
          <p:cNvPr id="175" name="TextBox 174"/>
          <p:cNvSpPr txBox="1"/>
          <p:nvPr/>
        </p:nvSpPr>
        <p:spPr>
          <a:xfrm>
            <a:off x="5629222" y="6188311"/>
            <a:ext cx="7409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Malamud</a:t>
            </a:r>
            <a:endParaRPr lang="en-US" sz="1050" dirty="0"/>
          </a:p>
        </p:txBody>
      </p:sp>
      <p:sp>
        <p:nvSpPr>
          <p:cNvPr id="176" name="TextBox 175"/>
          <p:cNvSpPr txBox="1"/>
          <p:nvPr/>
        </p:nvSpPr>
        <p:spPr>
          <a:xfrm>
            <a:off x="6386868" y="6188311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Xue</a:t>
            </a:r>
            <a:endParaRPr lang="en-US" sz="1050" dirty="0"/>
          </a:p>
        </p:txBody>
      </p:sp>
      <p:sp>
        <p:nvSpPr>
          <p:cNvPr id="177" name="TextBox 176"/>
          <p:cNvSpPr txBox="1"/>
          <p:nvPr/>
        </p:nvSpPr>
        <p:spPr>
          <a:xfrm>
            <a:off x="5054456" y="6407766"/>
            <a:ext cx="18149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(Computational Linguistics)</a:t>
            </a:r>
            <a:endParaRPr lang="en-US" sz="1050" dirty="0"/>
          </a:p>
        </p:txBody>
      </p:sp>
      <p:sp>
        <p:nvSpPr>
          <p:cNvPr id="178" name="TextBox 177"/>
          <p:cNvSpPr txBox="1"/>
          <p:nvPr/>
        </p:nvSpPr>
        <p:spPr>
          <a:xfrm>
            <a:off x="7505049" y="4093028"/>
            <a:ext cx="9733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Colon Osorio</a:t>
            </a:r>
            <a:endParaRPr lang="en-US" sz="1050" dirty="0"/>
          </a:p>
        </p:txBody>
      </p:sp>
      <p:grpSp>
        <p:nvGrpSpPr>
          <p:cNvPr id="131" name="Group 188"/>
          <p:cNvGrpSpPr/>
          <p:nvPr/>
        </p:nvGrpSpPr>
        <p:grpSpPr>
          <a:xfrm>
            <a:off x="227260" y="5611652"/>
            <a:ext cx="3751386" cy="878762"/>
            <a:chOff x="7664027" y="5167666"/>
            <a:chExt cx="3751386" cy="878762"/>
          </a:xfrm>
        </p:grpSpPr>
        <p:grpSp>
          <p:nvGrpSpPr>
            <p:cNvPr id="132" name="Group 179"/>
            <p:cNvGrpSpPr/>
            <p:nvPr/>
          </p:nvGrpSpPr>
          <p:grpSpPr>
            <a:xfrm>
              <a:off x="7664027" y="5167666"/>
              <a:ext cx="702796" cy="276999"/>
              <a:chOff x="7664027" y="5167666"/>
              <a:chExt cx="702796" cy="276999"/>
            </a:xfrm>
          </p:grpSpPr>
          <p:sp>
            <p:nvSpPr>
              <p:cNvPr id="170" name="Right Arrow 169"/>
              <p:cNvSpPr/>
              <p:nvPr/>
            </p:nvSpPr>
            <p:spPr>
              <a:xfrm>
                <a:off x="7664027" y="5239796"/>
                <a:ext cx="181841" cy="129887"/>
              </a:xfrm>
              <a:prstGeom prst="rightArrow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7931767" y="5167666"/>
                <a:ext cx="43505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Yes</a:t>
                </a:r>
                <a:endParaRPr lang="en-US" sz="1200" dirty="0"/>
              </a:p>
            </p:txBody>
          </p:sp>
        </p:grpSp>
        <p:grpSp>
          <p:nvGrpSpPr>
            <p:cNvPr id="133" name="Group 180"/>
            <p:cNvGrpSpPr/>
            <p:nvPr/>
          </p:nvGrpSpPr>
          <p:grpSpPr>
            <a:xfrm>
              <a:off x="7664027" y="5468548"/>
              <a:ext cx="2348759" cy="276999"/>
              <a:chOff x="7664027" y="5167666"/>
              <a:chExt cx="2348759" cy="276999"/>
            </a:xfrm>
          </p:grpSpPr>
          <p:sp>
            <p:nvSpPr>
              <p:cNvPr id="182" name="Right Arrow 181"/>
              <p:cNvSpPr/>
              <p:nvPr/>
            </p:nvSpPr>
            <p:spPr>
              <a:xfrm>
                <a:off x="7664027" y="5239796"/>
                <a:ext cx="181841" cy="129887"/>
              </a:xfrm>
              <a:prstGeom prst="rightArrow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7931767" y="5167666"/>
                <a:ext cx="20810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Maybe (Speak to Instructor)</a:t>
                </a:r>
                <a:endParaRPr lang="en-US" sz="1200" dirty="0"/>
              </a:p>
            </p:txBody>
          </p:sp>
        </p:grpSp>
        <p:grpSp>
          <p:nvGrpSpPr>
            <p:cNvPr id="134" name="Group 183"/>
            <p:cNvGrpSpPr/>
            <p:nvPr/>
          </p:nvGrpSpPr>
          <p:grpSpPr>
            <a:xfrm>
              <a:off x="7664027" y="5769429"/>
              <a:ext cx="3751386" cy="276999"/>
              <a:chOff x="7664027" y="5167666"/>
              <a:chExt cx="3751386" cy="276999"/>
            </a:xfrm>
          </p:grpSpPr>
          <p:sp>
            <p:nvSpPr>
              <p:cNvPr id="185" name="Right Arrow 184"/>
              <p:cNvSpPr/>
              <p:nvPr/>
            </p:nvSpPr>
            <p:spPr>
              <a:xfrm>
                <a:off x="7664027" y="5239796"/>
                <a:ext cx="181841" cy="129887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7931767" y="5167666"/>
                <a:ext cx="34836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No unless took equivalent prerequisite as </a:t>
                </a:r>
                <a:r>
                  <a:rPr lang="en-US" sz="1200" dirty="0" err="1" smtClean="0"/>
                  <a:t>UGrad</a:t>
                </a:r>
                <a:endParaRPr lang="en-US" sz="1200" dirty="0"/>
              </a:p>
            </p:txBody>
          </p:sp>
        </p:grpSp>
      </p:grpSp>
      <p:grpSp>
        <p:nvGrpSpPr>
          <p:cNvPr id="171" name="Group 170"/>
          <p:cNvGrpSpPr/>
          <p:nvPr/>
        </p:nvGrpSpPr>
        <p:grpSpPr>
          <a:xfrm>
            <a:off x="3164032" y="1390757"/>
            <a:ext cx="3881004" cy="1773275"/>
            <a:chOff x="3164032" y="1390757"/>
            <a:chExt cx="3881004" cy="1773275"/>
          </a:xfrm>
        </p:grpSpPr>
        <p:sp>
          <p:nvSpPr>
            <p:cNvPr id="180" name="Oval 179"/>
            <p:cNvSpPr/>
            <p:nvPr/>
          </p:nvSpPr>
          <p:spPr>
            <a:xfrm>
              <a:off x="4120230" y="1453450"/>
              <a:ext cx="546467" cy="3173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4228484" y="1453450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11</a:t>
              </a:r>
            </a:p>
          </p:txBody>
        </p:sp>
        <p:sp>
          <p:nvSpPr>
            <p:cNvPr id="184" name="Oval 183"/>
            <p:cNvSpPr/>
            <p:nvPr/>
          </p:nvSpPr>
          <p:spPr>
            <a:xfrm>
              <a:off x="3249396" y="2235251"/>
              <a:ext cx="546468" cy="3173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87" name="Straight Connector 186"/>
            <p:cNvCxnSpPr>
              <a:stCxn id="180" idx="4"/>
              <a:endCxn id="184" idx="0"/>
            </p:cNvCxnSpPr>
            <p:nvPr/>
          </p:nvCxnSpPr>
          <p:spPr>
            <a:xfrm rot="5400000">
              <a:off x="3725810" y="1567596"/>
              <a:ext cx="464475" cy="870834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>
              <a:stCxn id="180" idx="4"/>
              <a:endCxn id="223" idx="0"/>
            </p:cNvCxnSpPr>
            <p:nvPr/>
          </p:nvCxnSpPr>
          <p:spPr>
            <a:xfrm rot="16200000" flipH="1">
              <a:off x="4889989" y="1274250"/>
              <a:ext cx="485247" cy="1478297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>
              <a:stCxn id="180" idx="4"/>
              <a:endCxn id="194" idx="0"/>
            </p:cNvCxnSpPr>
            <p:nvPr/>
          </p:nvCxnSpPr>
          <p:spPr>
            <a:xfrm rot="16200000" flipH="1">
              <a:off x="4261000" y="1903239"/>
              <a:ext cx="474714" cy="209787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Oval 189"/>
            <p:cNvSpPr/>
            <p:nvPr/>
          </p:nvSpPr>
          <p:spPr>
            <a:xfrm>
              <a:off x="4790867" y="1463687"/>
              <a:ext cx="546467" cy="3173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91" name="Straight Connector 190"/>
            <p:cNvCxnSpPr>
              <a:stCxn id="190" idx="4"/>
              <a:endCxn id="225" idx="0"/>
            </p:cNvCxnSpPr>
            <p:nvPr/>
          </p:nvCxnSpPr>
          <p:spPr>
            <a:xfrm rot="16200000" flipH="1">
              <a:off x="5649331" y="1195782"/>
              <a:ext cx="459495" cy="1629955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Rounded Rectangle 191"/>
            <p:cNvSpPr/>
            <p:nvPr/>
          </p:nvSpPr>
          <p:spPr>
            <a:xfrm>
              <a:off x="3164032" y="1390757"/>
              <a:ext cx="3881004" cy="1773275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4330017" y="2245490"/>
              <a:ext cx="546467" cy="3173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95" name="Straight Connector 194"/>
            <p:cNvCxnSpPr>
              <a:stCxn id="194" idx="4"/>
              <a:endCxn id="196" idx="0"/>
            </p:cNvCxnSpPr>
            <p:nvPr/>
          </p:nvCxnSpPr>
          <p:spPr>
            <a:xfrm rot="5400000">
              <a:off x="4203567" y="2356894"/>
              <a:ext cx="193762" cy="605607"/>
            </a:xfrm>
            <a:prstGeom prst="line">
              <a:avLst/>
            </a:prstGeom>
            <a:noFill/>
            <a:ln>
              <a:solidFill>
                <a:schemeClr val="tx2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Oval 195"/>
            <p:cNvSpPr/>
            <p:nvPr/>
          </p:nvSpPr>
          <p:spPr>
            <a:xfrm>
              <a:off x="3724410" y="2756578"/>
              <a:ext cx="546467" cy="3173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97" name="Straight Connector 196"/>
            <p:cNvCxnSpPr>
              <a:stCxn id="184" idx="4"/>
              <a:endCxn id="196" idx="0"/>
            </p:cNvCxnSpPr>
            <p:nvPr/>
          </p:nvCxnSpPr>
          <p:spPr>
            <a:xfrm rot="16200000" flipH="1">
              <a:off x="3658137" y="2417070"/>
              <a:ext cx="204001" cy="475014"/>
            </a:xfrm>
            <a:prstGeom prst="line">
              <a:avLst/>
            </a:prstGeom>
            <a:noFill/>
            <a:ln>
              <a:solidFill>
                <a:schemeClr val="tx2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TextBox 221"/>
            <p:cNvSpPr txBox="1"/>
            <p:nvPr/>
          </p:nvSpPr>
          <p:spPr>
            <a:xfrm>
              <a:off x="3856759" y="2516331"/>
              <a:ext cx="307975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sp>
          <p:nvSpPr>
            <p:cNvPr id="223" name="Oval 222"/>
            <p:cNvSpPr/>
            <p:nvPr/>
          </p:nvSpPr>
          <p:spPr>
            <a:xfrm>
              <a:off x="5598527" y="2256023"/>
              <a:ext cx="546468" cy="3173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5665724" y="2256023"/>
              <a:ext cx="432249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21b</a:t>
              </a:r>
            </a:p>
          </p:txBody>
        </p:sp>
        <p:sp>
          <p:nvSpPr>
            <p:cNvPr id="225" name="Oval 224"/>
            <p:cNvSpPr/>
            <p:nvPr/>
          </p:nvSpPr>
          <p:spPr>
            <a:xfrm>
              <a:off x="6420822" y="2240508"/>
              <a:ext cx="546468" cy="3173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6529076" y="2240508"/>
              <a:ext cx="350133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30</a:t>
              </a: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3394019" y="2245641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12</a:t>
              </a: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4940685" y="1484469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29</a:t>
              </a: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4473234" y="2266272"/>
              <a:ext cx="425677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21a</a:t>
              </a: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3884618" y="2782556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31</a:t>
              </a:r>
            </a:p>
          </p:txBody>
        </p:sp>
      </p:grpSp>
      <p:sp>
        <p:nvSpPr>
          <p:cNvPr id="234" name="5-Point Star 233"/>
          <p:cNvSpPr/>
          <p:nvPr/>
        </p:nvSpPr>
        <p:spPr>
          <a:xfrm>
            <a:off x="3332186" y="2343179"/>
            <a:ext cx="103910" cy="10910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5-Point Star 234"/>
          <p:cNvSpPr/>
          <p:nvPr/>
        </p:nvSpPr>
        <p:spPr>
          <a:xfrm>
            <a:off x="4866577" y="1570788"/>
            <a:ext cx="103910" cy="10910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5-Point Star 235"/>
          <p:cNvSpPr/>
          <p:nvPr/>
        </p:nvSpPr>
        <p:spPr>
          <a:xfrm>
            <a:off x="4414573" y="2355302"/>
            <a:ext cx="103910" cy="10910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5-Point Star 237"/>
          <p:cNvSpPr/>
          <p:nvPr/>
        </p:nvSpPr>
        <p:spPr>
          <a:xfrm>
            <a:off x="3832682" y="2869652"/>
            <a:ext cx="103910" cy="10910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ight Arrow 238"/>
          <p:cNvSpPr/>
          <p:nvPr/>
        </p:nvSpPr>
        <p:spPr>
          <a:xfrm>
            <a:off x="5390219" y="2338971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ight Arrow 239"/>
          <p:cNvSpPr/>
          <p:nvPr/>
        </p:nvSpPr>
        <p:spPr>
          <a:xfrm>
            <a:off x="6226242" y="2333747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3" grpId="0" animBg="1"/>
      <p:bldP spid="154" grpId="0" animBg="1"/>
      <p:bldP spid="156" grpId="0" animBg="1"/>
      <p:bldP spid="158" grpId="0" animBg="1"/>
      <p:bldP spid="168" grpId="0" animBg="1"/>
      <p:bldP spid="169" grpId="0" animBg="1"/>
      <p:bldP spid="172" grpId="0" animBg="1"/>
      <p:bldP spid="173" grpId="0" animBg="1"/>
      <p:bldP spid="1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94786" y="1357390"/>
          <a:ext cx="4849178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2308543"/>
                <a:gridCol w="2129155"/>
              </a:tblGrid>
              <a:tr h="21211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COSI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Course Title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Prerequisites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120a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Topics in Computer Systems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21a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123a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Statistical Machine Learning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29a or</a:t>
                      </a:r>
                      <a:r>
                        <a:rPr lang="en-US" sz="800" baseline="0" smtClean="0">
                          <a:solidFill>
                            <a:srgbClr val="FF0000"/>
                          </a:solidFill>
                        </a:rPr>
                        <a:t> Math 8a or Math 10a or Math 15a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127b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Database Management Systems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21a</a:t>
                      </a:r>
                      <a:r>
                        <a:rPr lang="en-US" sz="800" baseline="0" smtClean="0"/>
                        <a:t> and 29a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128a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Modern Database Systems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127b or </a:t>
                      </a:r>
                      <a:r>
                        <a:rPr lang="en-US" sz="800" baseline="0" smtClean="0">
                          <a:solidFill>
                            <a:srgbClr val="FF0000"/>
                          </a:solidFill>
                        </a:rPr>
                        <a:t>Permission of Instructor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146a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Principles of Computer System Design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31a</a:t>
                      </a:r>
                      <a:r>
                        <a:rPr lang="en-US" sz="800" baseline="0" smtClean="0"/>
                        <a:t> and Math 10a (Math 10b recommended)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147a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Distributed Systems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31a and Facility with C/C++/Unix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155b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Computer Graphics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11a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160a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Parallel Computing and Programming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29a and 31a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175a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Data Compression and Multimedia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21a</a:t>
                      </a:r>
                      <a:r>
                        <a:rPr lang="en-US" sz="800" baseline="0" smtClean="0"/>
                        <a:t> and</a:t>
                      </a:r>
                      <a:r>
                        <a:rPr lang="en-US" sz="800" smtClean="0"/>
                        <a:t> 29a</a:t>
                      </a:r>
                      <a:r>
                        <a:rPr lang="en-US" sz="800" baseline="0" smtClean="0"/>
                        <a:t> and 31a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180a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Algorithms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21a</a:t>
                      </a:r>
                      <a:r>
                        <a:rPr lang="en-US" sz="800" baseline="0" smtClean="0"/>
                        <a:t> and</a:t>
                      </a:r>
                      <a:r>
                        <a:rPr lang="en-US" sz="800" smtClean="0"/>
                        <a:t> 21b and 29a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190a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Introduction to Programming Language Semantics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FF0000"/>
                          </a:solidFill>
                        </a:rPr>
                        <a:t>21b or</a:t>
                      </a:r>
                      <a:r>
                        <a:rPr lang="en-US" sz="800" baseline="0" dirty="0" smtClean="0">
                          <a:solidFill>
                            <a:srgbClr val="FF0000"/>
                          </a:solidFill>
                        </a:rPr>
                        <a:t> Familiarity with  FPL’s, Set Theory, Logic</a:t>
                      </a:r>
                      <a:endParaRPr 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220a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Advanced Computer Systems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31a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227b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Advanced Topics in Database Systems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127b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228a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Topics in Distributed Systems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-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240b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Computational</a:t>
                      </a:r>
                      <a:r>
                        <a:rPr lang="en-US" sz="800" b="1" baseline="0" smtClean="0"/>
                        <a:t> Logic</a:t>
                      </a:r>
                      <a:endParaRPr lang="en-US" sz="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aseline="0" smtClean="0"/>
                        <a:t>Familiarity with  FPL’s, Set Theory, Logic</a:t>
                      </a:r>
                      <a:endParaRPr lang="en-US" sz="8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Group B</a:t>
            </a:r>
            <a:r>
              <a:rPr lang="en-US" dirty="0" smtClean="0"/>
              <a:t>:  Courses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2"/>
          <p:cNvGrpSpPr>
            <a:grpSpLocks/>
          </p:cNvGrpSpPr>
          <p:nvPr/>
        </p:nvGrpSpPr>
        <p:grpSpPr bwMode="auto">
          <a:xfrm>
            <a:off x="7374804" y="4158816"/>
            <a:ext cx="1323975" cy="1223080"/>
            <a:chOff x="1505705" y="5326436"/>
            <a:chExt cx="1324068" cy="1222986"/>
          </a:xfrm>
        </p:grpSpPr>
        <p:grpSp>
          <p:nvGrpSpPr>
            <p:cNvPr id="3" name="Group 542"/>
            <p:cNvGrpSpPr>
              <a:grpSpLocks/>
            </p:cNvGrpSpPr>
            <p:nvPr/>
          </p:nvGrpSpPr>
          <p:grpSpPr bwMode="auto">
            <a:xfrm>
              <a:off x="1505705" y="5326436"/>
              <a:ext cx="1324068" cy="1222986"/>
              <a:chOff x="2338944" y="5082957"/>
              <a:chExt cx="1324068" cy="1222986"/>
            </a:xfrm>
          </p:grpSpPr>
          <p:grpSp>
            <p:nvGrpSpPr>
              <p:cNvPr id="4" name="Group 368"/>
              <p:cNvGrpSpPr>
                <a:grpSpLocks/>
              </p:cNvGrpSpPr>
              <p:nvPr/>
            </p:nvGrpSpPr>
            <p:grpSpPr bwMode="auto">
              <a:xfrm>
                <a:off x="2399273" y="5163913"/>
                <a:ext cx="533437" cy="304776"/>
                <a:chOff x="534007" y="1523866"/>
                <a:chExt cx="533437" cy="304776"/>
              </a:xfrm>
            </p:grpSpPr>
            <p:sp>
              <p:nvSpPr>
                <p:cNvPr id="370" name="Oval 369"/>
                <p:cNvSpPr/>
                <p:nvPr/>
              </p:nvSpPr>
              <p:spPr>
                <a:xfrm>
                  <a:off x="534007" y="1523866"/>
                  <a:ext cx="533437" cy="304776"/>
                </a:xfrm>
                <a:prstGeom prst="ellipse">
                  <a:avLst/>
                </a:prstGeom>
                <a:noFill/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69" name="TextBox 370"/>
                <p:cNvSpPr txBox="1">
                  <a:spLocks noChangeArrowheads="1"/>
                </p:cNvSpPr>
                <p:nvPr/>
              </p:nvSpPr>
              <p:spPr bwMode="auto">
                <a:xfrm>
                  <a:off x="599776" y="1524000"/>
                  <a:ext cx="420337" cy="2769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smtClean="0">
                      <a:latin typeface="Calibri" pitchFamily="34" charset="0"/>
                    </a:rPr>
                    <a:t>240</a:t>
                  </a:r>
                  <a:endParaRPr lang="en-US" sz="1200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" name="Group 424"/>
              <p:cNvGrpSpPr>
                <a:grpSpLocks/>
              </p:cNvGrpSpPr>
              <p:nvPr/>
            </p:nvGrpSpPr>
            <p:grpSpPr bwMode="auto">
              <a:xfrm>
                <a:off x="3059720" y="5163913"/>
                <a:ext cx="533437" cy="304776"/>
                <a:chOff x="533088" y="1523866"/>
                <a:chExt cx="533437" cy="304776"/>
              </a:xfrm>
            </p:grpSpPr>
            <p:sp>
              <p:nvSpPr>
                <p:cNvPr id="426" name="Oval 425"/>
                <p:cNvSpPr/>
                <p:nvPr/>
              </p:nvSpPr>
              <p:spPr>
                <a:xfrm>
                  <a:off x="533088" y="1523866"/>
                  <a:ext cx="533437" cy="304776"/>
                </a:xfrm>
                <a:prstGeom prst="ellipse">
                  <a:avLst/>
                </a:prstGeom>
                <a:noFill/>
                <a:ln>
                  <a:solidFill>
                    <a:schemeClr val="accent4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67" name="TextBox 426"/>
                <p:cNvSpPr txBox="1">
                  <a:spLocks noChangeArrowheads="1"/>
                </p:cNvSpPr>
                <p:nvPr/>
              </p:nvSpPr>
              <p:spPr bwMode="auto">
                <a:xfrm>
                  <a:off x="599776" y="1524000"/>
                  <a:ext cx="420337" cy="2769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smtClean="0">
                      <a:latin typeface="Calibri" pitchFamily="34" charset="0"/>
                    </a:rPr>
                    <a:t>190</a:t>
                  </a:r>
                  <a:endParaRPr lang="en-US" sz="1200">
                    <a:latin typeface="Calibri" pitchFamily="34" charset="0"/>
                  </a:endParaRPr>
                </a:p>
              </p:txBody>
            </p:sp>
          </p:grpSp>
          <p:sp>
            <p:nvSpPr>
              <p:cNvPr id="542" name="Rounded Rectangle 541"/>
              <p:cNvSpPr/>
              <p:nvPr/>
            </p:nvSpPr>
            <p:spPr>
              <a:xfrm>
                <a:off x="2338944" y="5082957"/>
                <a:ext cx="1324068" cy="1222986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6" name="Group 602"/>
            <p:cNvGrpSpPr>
              <a:grpSpLocks/>
            </p:cNvGrpSpPr>
            <p:nvPr/>
          </p:nvGrpSpPr>
          <p:grpSpPr bwMode="auto">
            <a:xfrm>
              <a:off x="1922584" y="5780378"/>
              <a:ext cx="454495" cy="546476"/>
              <a:chOff x="1922584" y="5910234"/>
              <a:chExt cx="454495" cy="546476"/>
            </a:xfrm>
          </p:grpSpPr>
          <p:sp>
            <p:nvSpPr>
              <p:cNvPr id="588" name="Rectangle 587"/>
              <p:cNvSpPr/>
              <p:nvPr/>
            </p:nvSpPr>
            <p:spPr>
              <a:xfrm>
                <a:off x="1923246" y="5910282"/>
                <a:ext cx="454057" cy="54605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62" name="Picture 1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924106" y="5935427"/>
                <a:ext cx="446381" cy="492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7" name="Group 613"/>
          <p:cNvGrpSpPr>
            <a:grpSpLocks/>
          </p:cNvGrpSpPr>
          <p:nvPr/>
        </p:nvGrpSpPr>
        <p:grpSpPr bwMode="auto">
          <a:xfrm>
            <a:off x="4374284" y="3699165"/>
            <a:ext cx="1281113" cy="1306521"/>
            <a:chOff x="2944034" y="5195596"/>
            <a:chExt cx="1281684" cy="1306373"/>
          </a:xfrm>
        </p:grpSpPr>
        <p:grpSp>
          <p:nvGrpSpPr>
            <p:cNvPr id="8" name="Group 531"/>
            <p:cNvGrpSpPr>
              <a:grpSpLocks/>
            </p:cNvGrpSpPr>
            <p:nvPr/>
          </p:nvGrpSpPr>
          <p:grpSpPr bwMode="auto">
            <a:xfrm>
              <a:off x="2944034" y="5195596"/>
              <a:ext cx="1281684" cy="1306373"/>
              <a:chOff x="3360654" y="4475979"/>
              <a:chExt cx="1281684" cy="1306373"/>
            </a:xfrm>
          </p:grpSpPr>
          <p:grpSp>
            <p:nvGrpSpPr>
              <p:cNvPr id="9" name="Group 341"/>
              <p:cNvGrpSpPr>
                <a:grpSpLocks/>
              </p:cNvGrpSpPr>
              <p:nvPr/>
            </p:nvGrpSpPr>
            <p:grpSpPr bwMode="auto">
              <a:xfrm>
                <a:off x="3422792" y="4644199"/>
                <a:ext cx="533400" cy="304800"/>
                <a:chOff x="533400" y="1524000"/>
                <a:chExt cx="533400" cy="304800"/>
              </a:xfrm>
            </p:grpSpPr>
            <p:sp>
              <p:nvSpPr>
                <p:cNvPr id="343" name="Oval 342"/>
                <p:cNvSpPr/>
                <p:nvPr/>
              </p:nvSpPr>
              <p:spPr>
                <a:xfrm>
                  <a:off x="533203" y="1524036"/>
                  <a:ext cx="533638" cy="304766"/>
                </a:xfrm>
                <a:prstGeom prst="ellipse">
                  <a:avLst/>
                </a:prstGeom>
                <a:noFill/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58" name="TextBox 343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175</a:t>
                  </a:r>
                </a:p>
              </p:txBody>
            </p:sp>
          </p:grpSp>
          <p:grpSp>
            <p:nvGrpSpPr>
              <p:cNvPr id="10" name="Group 356"/>
              <p:cNvGrpSpPr>
                <a:grpSpLocks/>
              </p:cNvGrpSpPr>
              <p:nvPr/>
            </p:nvGrpSpPr>
            <p:grpSpPr bwMode="auto">
              <a:xfrm>
                <a:off x="4036170" y="4644199"/>
                <a:ext cx="533400" cy="304800"/>
                <a:chOff x="533400" y="1524000"/>
                <a:chExt cx="533400" cy="304800"/>
              </a:xfrm>
            </p:grpSpPr>
            <p:sp>
              <p:nvSpPr>
                <p:cNvPr id="358" name="Oval 357"/>
                <p:cNvSpPr/>
                <p:nvPr/>
              </p:nvSpPr>
              <p:spPr>
                <a:xfrm>
                  <a:off x="532873" y="1524036"/>
                  <a:ext cx="533638" cy="3047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56" name="TextBox 358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180</a:t>
                  </a:r>
                </a:p>
              </p:txBody>
            </p:sp>
          </p:grpSp>
          <p:sp>
            <p:nvSpPr>
              <p:cNvPr id="531" name="Rounded Rectangle 530"/>
              <p:cNvSpPr/>
              <p:nvPr/>
            </p:nvSpPr>
            <p:spPr>
              <a:xfrm>
                <a:off x="3360654" y="4475979"/>
                <a:ext cx="1281684" cy="1306373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1" name="Group 601"/>
            <p:cNvGrpSpPr>
              <a:grpSpLocks/>
            </p:cNvGrpSpPr>
            <p:nvPr/>
          </p:nvGrpSpPr>
          <p:grpSpPr bwMode="auto">
            <a:xfrm>
              <a:off x="3356405" y="5731681"/>
              <a:ext cx="454495" cy="546476"/>
              <a:chOff x="3183265" y="5499024"/>
              <a:chExt cx="454495" cy="546476"/>
            </a:xfrm>
          </p:grpSpPr>
          <p:sp>
            <p:nvSpPr>
              <p:cNvPr id="586" name="Rectangle 585"/>
              <p:cNvSpPr/>
              <p:nvPr/>
            </p:nvSpPr>
            <p:spPr>
              <a:xfrm>
                <a:off x="3183828" y="5499454"/>
                <a:ext cx="454227" cy="5460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51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196794" y="5502633"/>
                <a:ext cx="428343" cy="5354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2" name="Group 611"/>
          <p:cNvGrpSpPr>
            <a:grpSpLocks/>
          </p:cNvGrpSpPr>
          <p:nvPr/>
        </p:nvGrpSpPr>
        <p:grpSpPr bwMode="auto">
          <a:xfrm>
            <a:off x="5766665" y="4182197"/>
            <a:ext cx="1416050" cy="1727440"/>
            <a:chOff x="179132" y="3504182"/>
            <a:chExt cx="1415845" cy="1727402"/>
          </a:xfrm>
        </p:grpSpPr>
        <p:grpSp>
          <p:nvGrpSpPr>
            <p:cNvPr id="13" name="Group 519"/>
            <p:cNvGrpSpPr>
              <a:grpSpLocks/>
            </p:cNvGrpSpPr>
            <p:nvPr/>
          </p:nvGrpSpPr>
          <p:grpSpPr bwMode="auto">
            <a:xfrm>
              <a:off x="179132" y="3504182"/>
              <a:ext cx="1415845" cy="1727402"/>
              <a:chOff x="2890683" y="3470787"/>
              <a:chExt cx="1415845" cy="1727402"/>
            </a:xfrm>
          </p:grpSpPr>
          <p:grpSp>
            <p:nvGrpSpPr>
              <p:cNvPr id="14" name="Group 272"/>
              <p:cNvGrpSpPr>
                <a:grpSpLocks/>
              </p:cNvGrpSpPr>
              <p:nvPr/>
            </p:nvGrpSpPr>
            <p:grpSpPr bwMode="auto">
              <a:xfrm>
                <a:off x="3352802" y="3546065"/>
                <a:ext cx="533400" cy="304800"/>
                <a:chOff x="533400" y="1524000"/>
                <a:chExt cx="533400" cy="304800"/>
              </a:xfrm>
            </p:grpSpPr>
            <p:sp>
              <p:nvSpPr>
                <p:cNvPr id="274" name="Oval 273"/>
                <p:cNvSpPr/>
                <p:nvPr/>
              </p:nvSpPr>
              <p:spPr>
                <a:xfrm>
                  <a:off x="533177" y="1523332"/>
                  <a:ext cx="533323" cy="30479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47" name="TextBox 274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127</a:t>
                  </a:r>
                </a:p>
              </p:txBody>
            </p:sp>
          </p:grpSp>
          <p:grpSp>
            <p:nvGrpSpPr>
              <p:cNvPr id="15" name="Group 281"/>
              <p:cNvGrpSpPr>
                <a:grpSpLocks/>
              </p:cNvGrpSpPr>
              <p:nvPr/>
            </p:nvGrpSpPr>
            <p:grpSpPr bwMode="auto">
              <a:xfrm>
                <a:off x="2986560" y="4075470"/>
                <a:ext cx="533400" cy="304800"/>
                <a:chOff x="533400" y="1524000"/>
                <a:chExt cx="533400" cy="304800"/>
              </a:xfrm>
            </p:grpSpPr>
            <p:sp>
              <p:nvSpPr>
                <p:cNvPr id="283" name="Oval 282"/>
                <p:cNvSpPr/>
                <p:nvPr/>
              </p:nvSpPr>
              <p:spPr>
                <a:xfrm>
                  <a:off x="532759" y="1524141"/>
                  <a:ext cx="533323" cy="304793"/>
                </a:xfrm>
                <a:prstGeom prst="ellipse">
                  <a:avLst/>
                </a:prstGeom>
                <a:noFill/>
                <a:ln>
                  <a:solidFill>
                    <a:schemeClr val="accent4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45" name="TextBox 283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128</a:t>
                  </a:r>
                </a:p>
              </p:txBody>
            </p:sp>
          </p:grpSp>
          <p:grpSp>
            <p:nvGrpSpPr>
              <p:cNvPr id="16" name="Group 401"/>
              <p:cNvGrpSpPr>
                <a:grpSpLocks/>
              </p:cNvGrpSpPr>
              <p:nvPr/>
            </p:nvGrpSpPr>
            <p:grpSpPr bwMode="auto">
              <a:xfrm>
                <a:off x="3650239" y="4070553"/>
                <a:ext cx="533400" cy="304800"/>
                <a:chOff x="533400" y="1524000"/>
                <a:chExt cx="533400" cy="304800"/>
              </a:xfrm>
            </p:grpSpPr>
            <p:sp>
              <p:nvSpPr>
                <p:cNvPr id="403" name="Oval 402"/>
                <p:cNvSpPr/>
                <p:nvPr/>
              </p:nvSpPr>
              <p:spPr>
                <a:xfrm>
                  <a:off x="534147" y="1524296"/>
                  <a:ext cx="533323" cy="30479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43" name="TextBox 403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227</a:t>
                  </a:r>
                </a:p>
              </p:txBody>
            </p:sp>
          </p:grpSp>
          <p:cxnSp>
            <p:nvCxnSpPr>
              <p:cNvPr id="512" name="Straight Connector 511"/>
              <p:cNvCxnSpPr>
                <a:stCxn id="274" idx="4"/>
                <a:endCxn id="3145" idx="0"/>
              </p:cNvCxnSpPr>
              <p:nvPr/>
            </p:nvCxnSpPr>
            <p:spPr>
              <a:xfrm rot="5400000">
                <a:off x="3328756" y="3785127"/>
                <a:ext cx="225420" cy="355549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/>
              <p:cNvCxnSpPr>
                <a:stCxn id="274" idx="4"/>
                <a:endCxn id="3143" idx="0"/>
              </p:cNvCxnSpPr>
              <p:nvPr/>
            </p:nvCxnSpPr>
            <p:spPr>
              <a:xfrm rot="16200000" flipH="1">
                <a:off x="3662877" y="3806555"/>
                <a:ext cx="220658" cy="307930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9" name="Rounded Rectangle 518"/>
              <p:cNvSpPr/>
              <p:nvPr/>
            </p:nvSpPr>
            <p:spPr>
              <a:xfrm>
                <a:off x="2890683" y="3470787"/>
                <a:ext cx="1415845" cy="1727402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7" name="Group 603"/>
            <p:cNvGrpSpPr>
              <a:grpSpLocks/>
            </p:cNvGrpSpPr>
            <p:nvPr/>
          </p:nvGrpSpPr>
          <p:grpSpPr bwMode="auto">
            <a:xfrm>
              <a:off x="672724" y="4460178"/>
              <a:ext cx="454495" cy="546476"/>
              <a:chOff x="1062291" y="5223080"/>
              <a:chExt cx="454495" cy="546476"/>
            </a:xfrm>
          </p:grpSpPr>
          <p:sp>
            <p:nvSpPr>
              <p:cNvPr id="592" name="Rectangle 591"/>
              <p:cNvSpPr/>
              <p:nvPr/>
            </p:nvSpPr>
            <p:spPr>
              <a:xfrm>
                <a:off x="1062341" y="5222738"/>
                <a:ext cx="453959" cy="546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35" name="Picture 1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072718" y="5268509"/>
                <a:ext cx="436853" cy="464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8" name="Group 617"/>
          <p:cNvGrpSpPr>
            <a:grpSpLocks/>
          </p:cNvGrpSpPr>
          <p:nvPr/>
        </p:nvGrpSpPr>
        <p:grpSpPr bwMode="auto">
          <a:xfrm>
            <a:off x="559090" y="1887586"/>
            <a:ext cx="1076380" cy="1268400"/>
            <a:chOff x="337374" y="5327337"/>
            <a:chExt cx="1078656" cy="1268001"/>
          </a:xfrm>
        </p:grpSpPr>
        <p:grpSp>
          <p:nvGrpSpPr>
            <p:cNvPr id="19" name="Group 544"/>
            <p:cNvGrpSpPr>
              <a:grpSpLocks/>
            </p:cNvGrpSpPr>
            <p:nvPr/>
          </p:nvGrpSpPr>
          <p:grpSpPr bwMode="auto">
            <a:xfrm>
              <a:off x="337374" y="5327337"/>
              <a:ext cx="1078656" cy="1268001"/>
              <a:chOff x="310320" y="4910717"/>
              <a:chExt cx="1078656" cy="1268001"/>
            </a:xfrm>
          </p:grpSpPr>
          <p:grpSp>
            <p:nvGrpSpPr>
              <p:cNvPr id="20" name="Group 407"/>
              <p:cNvGrpSpPr>
                <a:grpSpLocks/>
              </p:cNvGrpSpPr>
              <p:nvPr/>
            </p:nvGrpSpPr>
            <p:grpSpPr bwMode="auto">
              <a:xfrm>
                <a:off x="565046" y="4992873"/>
                <a:ext cx="533400" cy="304800"/>
                <a:chOff x="533400" y="1524000"/>
                <a:chExt cx="533400" cy="304800"/>
              </a:xfrm>
            </p:grpSpPr>
            <p:sp>
              <p:nvSpPr>
                <p:cNvPr id="409" name="Oval 408"/>
                <p:cNvSpPr/>
                <p:nvPr/>
              </p:nvSpPr>
              <p:spPr>
                <a:xfrm>
                  <a:off x="533167" y="1524368"/>
                  <a:ext cx="532937" cy="30470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31" name="TextBox 409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228</a:t>
                  </a:r>
                </a:p>
              </p:txBody>
            </p:sp>
          </p:grpSp>
          <p:sp>
            <p:nvSpPr>
              <p:cNvPr id="544" name="Rounded Rectangle 543"/>
              <p:cNvSpPr/>
              <p:nvPr/>
            </p:nvSpPr>
            <p:spPr>
              <a:xfrm>
                <a:off x="310320" y="4910717"/>
                <a:ext cx="1078656" cy="1268001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1" name="Group 604"/>
            <p:cNvGrpSpPr>
              <a:grpSpLocks/>
            </p:cNvGrpSpPr>
            <p:nvPr/>
          </p:nvGrpSpPr>
          <p:grpSpPr bwMode="auto">
            <a:xfrm>
              <a:off x="615883" y="5780378"/>
              <a:ext cx="464589" cy="546476"/>
              <a:chOff x="659167" y="5991393"/>
              <a:chExt cx="464589" cy="546476"/>
            </a:xfrm>
          </p:grpSpPr>
          <p:sp>
            <p:nvSpPr>
              <p:cNvPr id="591" name="Rectangle 590"/>
              <p:cNvSpPr/>
              <p:nvPr/>
            </p:nvSpPr>
            <p:spPr>
              <a:xfrm>
                <a:off x="662194" y="5990646"/>
                <a:ext cx="453395" cy="5475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27" name="Picture 1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59167" y="6073062"/>
                <a:ext cx="464589" cy="414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cxnSp>
        <p:nvCxnSpPr>
          <p:cNvPr id="620" name="Straight Connector 619"/>
          <p:cNvCxnSpPr>
            <a:endCxn id="3147" idx="0"/>
          </p:cNvCxnSpPr>
          <p:nvPr/>
        </p:nvCxnSpPr>
        <p:spPr>
          <a:xfrm rot="16200000" flipH="1">
            <a:off x="4546538" y="2298578"/>
            <a:ext cx="2476462" cy="1441336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Straight Connector 636"/>
          <p:cNvCxnSpPr>
            <a:endCxn id="3180" idx="0"/>
          </p:cNvCxnSpPr>
          <p:nvPr/>
        </p:nvCxnSpPr>
        <p:spPr>
          <a:xfrm rot="10800000" flipV="1">
            <a:off x="1501779" y="2404153"/>
            <a:ext cx="2828239" cy="1190244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Straight Connector 644"/>
          <p:cNvCxnSpPr>
            <a:endCxn id="236" idx="1"/>
          </p:cNvCxnSpPr>
          <p:nvPr/>
        </p:nvCxnSpPr>
        <p:spPr>
          <a:xfrm rot="5400000">
            <a:off x="3252516" y="2615228"/>
            <a:ext cx="286453" cy="1203805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>
            <a:stCxn id="207" idx="6"/>
            <a:endCxn id="3147" idx="0"/>
          </p:cNvCxnSpPr>
          <p:nvPr/>
        </p:nvCxnSpPr>
        <p:spPr>
          <a:xfrm>
            <a:off x="4876484" y="2404153"/>
            <a:ext cx="1628953" cy="1853324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85"/>
          <p:cNvGrpSpPr>
            <a:grpSpLocks/>
          </p:cNvGrpSpPr>
          <p:nvPr/>
        </p:nvGrpSpPr>
        <p:grpSpPr bwMode="auto">
          <a:xfrm>
            <a:off x="7816994" y="1781607"/>
            <a:ext cx="700087" cy="1248975"/>
            <a:chOff x="961314" y="3431044"/>
            <a:chExt cx="699757" cy="1248296"/>
          </a:xfrm>
        </p:grpSpPr>
        <p:sp>
          <p:nvSpPr>
            <p:cNvPr id="260" name="Rectangle 259"/>
            <p:cNvSpPr/>
            <p:nvPr/>
          </p:nvSpPr>
          <p:spPr>
            <a:xfrm>
              <a:off x="1093014" y="3897516"/>
              <a:ext cx="453811" cy="54580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3120" name="Picture 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93054" y="3935153"/>
              <a:ext cx="441371" cy="479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" name="Oval 275"/>
            <p:cNvSpPr/>
            <p:nvPr/>
          </p:nvSpPr>
          <p:spPr>
            <a:xfrm>
              <a:off x="1029544" y="3496096"/>
              <a:ext cx="533148" cy="3046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22" name="TextBox 276"/>
            <p:cNvSpPr txBox="1">
              <a:spLocks noChangeArrowheads="1"/>
            </p:cNvSpPr>
            <p:nvPr/>
          </p:nvSpPr>
          <p:spPr bwMode="auto">
            <a:xfrm>
              <a:off x="1095906" y="3495478"/>
              <a:ext cx="4203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123</a:t>
              </a:r>
            </a:p>
          </p:txBody>
        </p:sp>
        <p:sp>
          <p:nvSpPr>
            <p:cNvPr id="267" name="Rounded Rectangle 266"/>
            <p:cNvSpPr/>
            <p:nvPr/>
          </p:nvSpPr>
          <p:spPr>
            <a:xfrm>
              <a:off x="961314" y="3431044"/>
              <a:ext cx="699757" cy="1248296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287" name="Straight Connector 286"/>
          <p:cNvCxnSpPr>
            <a:stCxn id="215" idx="4"/>
            <a:endCxn id="3167" idx="0"/>
          </p:cNvCxnSpPr>
          <p:nvPr/>
        </p:nvCxnSpPr>
        <p:spPr>
          <a:xfrm rot="16200000" flipH="1">
            <a:off x="6288782" y="2156327"/>
            <a:ext cx="1666563" cy="2500605"/>
          </a:xfrm>
          <a:prstGeom prst="line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endCxn id="3158" idx="0"/>
          </p:cNvCxnSpPr>
          <p:nvPr/>
        </p:nvCxnSpPr>
        <p:spPr>
          <a:xfrm rot="16200000" flipH="1">
            <a:off x="3958479" y="3113068"/>
            <a:ext cx="793501" cy="715171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stCxn id="207" idx="4"/>
            <a:endCxn id="3158" idx="0"/>
          </p:cNvCxnSpPr>
          <p:nvPr/>
        </p:nvCxnSpPr>
        <p:spPr>
          <a:xfrm rot="16200000" flipH="1">
            <a:off x="4005739" y="3160328"/>
            <a:ext cx="1304588" cy="109564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>
            <a:endCxn id="3156" idx="0"/>
          </p:cNvCxnSpPr>
          <p:nvPr/>
        </p:nvCxnSpPr>
        <p:spPr>
          <a:xfrm rot="16200000" flipH="1">
            <a:off x="4151815" y="2693300"/>
            <a:ext cx="2086390" cy="261819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>
            <a:stCxn id="207" idx="4"/>
            <a:endCxn id="3156" idx="0"/>
          </p:cNvCxnSpPr>
          <p:nvPr/>
        </p:nvCxnSpPr>
        <p:spPr>
          <a:xfrm rot="16200000" flipH="1">
            <a:off x="4312291" y="2853775"/>
            <a:ext cx="1304588" cy="722669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374"/>
          <p:cNvGrpSpPr>
            <a:grpSpLocks/>
          </p:cNvGrpSpPr>
          <p:nvPr/>
        </p:nvGrpSpPr>
        <p:grpSpPr bwMode="auto">
          <a:xfrm>
            <a:off x="1978890" y="1872671"/>
            <a:ext cx="715963" cy="1215387"/>
            <a:chOff x="1647283" y="5126243"/>
            <a:chExt cx="717172" cy="1215625"/>
          </a:xfrm>
        </p:grpSpPr>
        <p:grpSp>
          <p:nvGrpSpPr>
            <p:cNvPr id="24" name="Group 556"/>
            <p:cNvGrpSpPr>
              <a:grpSpLocks/>
            </p:cNvGrpSpPr>
            <p:nvPr/>
          </p:nvGrpSpPr>
          <p:grpSpPr bwMode="auto">
            <a:xfrm>
              <a:off x="1647283" y="5126243"/>
              <a:ext cx="717172" cy="1215625"/>
              <a:chOff x="2989124" y="5776420"/>
              <a:chExt cx="717172" cy="1215625"/>
            </a:xfrm>
          </p:grpSpPr>
          <p:grpSp>
            <p:nvGrpSpPr>
              <p:cNvPr id="25" name="Group 317"/>
              <p:cNvGrpSpPr>
                <a:grpSpLocks/>
              </p:cNvGrpSpPr>
              <p:nvPr/>
            </p:nvGrpSpPr>
            <p:grpSpPr bwMode="auto">
              <a:xfrm>
                <a:off x="3081513" y="5841676"/>
                <a:ext cx="533400" cy="304800"/>
                <a:chOff x="555042" y="1524000"/>
                <a:chExt cx="533400" cy="304800"/>
              </a:xfrm>
            </p:grpSpPr>
            <p:sp>
              <p:nvSpPr>
                <p:cNvPr id="361" name="Oval 360"/>
                <p:cNvSpPr/>
                <p:nvPr/>
              </p:nvSpPr>
              <p:spPr>
                <a:xfrm>
                  <a:off x="554884" y="1523845"/>
                  <a:ext cx="534301" cy="3048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13" name="TextBox 361"/>
                <p:cNvSpPr txBox="1">
                  <a:spLocks noChangeArrowheads="1"/>
                </p:cNvSpPr>
                <p:nvPr/>
              </p:nvSpPr>
              <p:spPr bwMode="auto">
                <a:xfrm>
                  <a:off x="621433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155</a:t>
                  </a:r>
                </a:p>
              </p:txBody>
            </p:sp>
          </p:grpSp>
          <p:sp>
            <p:nvSpPr>
              <p:cNvPr id="348" name="Rounded Rectangle 347"/>
              <p:cNvSpPr/>
              <p:nvPr/>
            </p:nvSpPr>
            <p:spPr>
              <a:xfrm>
                <a:off x="2989124" y="5776420"/>
                <a:ext cx="717172" cy="1215625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6" name="Group 598"/>
            <p:cNvGrpSpPr>
              <a:grpSpLocks/>
            </p:cNvGrpSpPr>
            <p:nvPr/>
          </p:nvGrpSpPr>
          <p:grpSpPr bwMode="auto">
            <a:xfrm>
              <a:off x="1776497" y="5573875"/>
              <a:ext cx="454495" cy="546476"/>
              <a:chOff x="6110428" y="5001244"/>
              <a:chExt cx="454495" cy="546476"/>
            </a:xfrm>
          </p:grpSpPr>
          <p:sp>
            <p:nvSpPr>
              <p:cNvPr id="342" name="Rectangle 341"/>
              <p:cNvSpPr/>
              <p:nvPr/>
            </p:nvSpPr>
            <p:spPr>
              <a:xfrm>
                <a:off x="6110019" y="5001375"/>
                <a:ext cx="454791" cy="54620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09" name="Picture 19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128099" y="5019580"/>
                <a:ext cx="418631" cy="510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7" name="Group 332"/>
          <p:cNvGrpSpPr>
            <a:grpSpLocks/>
          </p:cNvGrpSpPr>
          <p:nvPr/>
        </p:nvGrpSpPr>
        <p:grpSpPr bwMode="auto">
          <a:xfrm>
            <a:off x="7108397" y="3305988"/>
            <a:ext cx="533400" cy="304800"/>
            <a:chOff x="-56361" y="1524000"/>
            <a:chExt cx="533400" cy="304800"/>
          </a:xfrm>
        </p:grpSpPr>
        <p:sp>
          <p:nvSpPr>
            <p:cNvPr id="369" name="Oval 368"/>
            <p:cNvSpPr/>
            <p:nvPr/>
          </p:nvSpPr>
          <p:spPr>
            <a:xfrm>
              <a:off x="-56361" y="1524000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05" name="TextBox 371"/>
            <p:cNvSpPr txBox="1">
              <a:spLocks noChangeArrowheads="1"/>
            </p:cNvSpPr>
            <p:nvPr/>
          </p:nvSpPr>
          <p:spPr bwMode="auto">
            <a:xfrm>
              <a:off x="10030" y="1524000"/>
              <a:ext cx="4203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160</a:t>
              </a:r>
            </a:p>
          </p:txBody>
        </p:sp>
      </p:grpSp>
      <p:sp>
        <p:nvSpPr>
          <p:cNvPr id="149" name="Title 24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/>
                </a:solidFill>
              </a:rPr>
              <a:t>Group B</a:t>
            </a:r>
            <a:r>
              <a:rPr lang="en-US" dirty="0" smtClean="0"/>
              <a:t>:  Prerequisite “Graph”</a:t>
            </a:r>
            <a:endParaRPr lang="en-US" dirty="0" smtClean="0">
              <a:solidFill>
                <a:schemeClr val="accent4"/>
              </a:solidFill>
            </a:endParaRPr>
          </a:p>
        </p:txBody>
      </p:sp>
      <p:cxnSp>
        <p:nvCxnSpPr>
          <p:cNvPr id="147" name="Straight Connector 146"/>
          <p:cNvCxnSpPr>
            <a:stCxn id="204" idx="6"/>
            <a:endCxn id="3105" idx="0"/>
          </p:cNvCxnSpPr>
          <p:nvPr/>
        </p:nvCxnSpPr>
        <p:spPr>
          <a:xfrm>
            <a:off x="5337334" y="1622350"/>
            <a:ext cx="2047608" cy="1683638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210" idx="6"/>
            <a:endCxn id="3105" idx="0"/>
          </p:cNvCxnSpPr>
          <p:nvPr/>
        </p:nvCxnSpPr>
        <p:spPr>
          <a:xfrm>
            <a:off x="4270877" y="2915241"/>
            <a:ext cx="3114065" cy="390747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stCxn id="236" idx="1"/>
            <a:endCxn id="3184" idx="0"/>
          </p:cNvCxnSpPr>
          <p:nvPr/>
        </p:nvCxnSpPr>
        <p:spPr bwMode="auto">
          <a:xfrm rot="5400000">
            <a:off x="2675679" y="3476237"/>
            <a:ext cx="234040" cy="228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204" idx="6"/>
            <a:endCxn id="3122" idx="0"/>
          </p:cNvCxnSpPr>
          <p:nvPr/>
        </p:nvCxnSpPr>
        <p:spPr>
          <a:xfrm>
            <a:off x="5337334" y="1622350"/>
            <a:ext cx="2824568" cy="223726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endCxn id="3158" idx="0"/>
          </p:cNvCxnSpPr>
          <p:nvPr/>
        </p:nvCxnSpPr>
        <p:spPr>
          <a:xfrm rot="5400000">
            <a:off x="3845263" y="2648567"/>
            <a:ext cx="2086390" cy="351286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215" idx="4"/>
            <a:endCxn id="358" idx="0"/>
          </p:cNvCxnSpPr>
          <p:nvPr/>
        </p:nvCxnSpPr>
        <p:spPr>
          <a:xfrm rot="5400000">
            <a:off x="4946672" y="2942350"/>
            <a:ext cx="1294091" cy="556089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512065" y="2894730"/>
            <a:ext cx="1162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Papaemmanouil</a:t>
            </a:r>
            <a:endParaRPr lang="en-US" sz="1050" dirty="0"/>
          </a:p>
        </p:txBody>
      </p:sp>
      <p:sp>
        <p:nvSpPr>
          <p:cNvPr id="137" name="TextBox 136"/>
          <p:cNvSpPr txBox="1"/>
          <p:nvPr/>
        </p:nvSpPr>
        <p:spPr>
          <a:xfrm>
            <a:off x="2048257" y="2852929"/>
            <a:ext cx="5902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Hickey</a:t>
            </a:r>
            <a:endParaRPr lang="en-US" sz="1050" dirty="0"/>
          </a:p>
        </p:txBody>
      </p:sp>
      <p:sp>
        <p:nvSpPr>
          <p:cNvPr id="138" name="TextBox 137"/>
          <p:cNvSpPr txBox="1"/>
          <p:nvPr/>
        </p:nvSpPr>
        <p:spPr>
          <a:xfrm>
            <a:off x="7916092" y="2805903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Hong</a:t>
            </a:r>
            <a:endParaRPr lang="en-US" sz="1050" dirty="0"/>
          </a:p>
        </p:txBody>
      </p:sp>
      <p:grpSp>
        <p:nvGrpSpPr>
          <p:cNvPr id="28" name="Group 141"/>
          <p:cNvGrpSpPr/>
          <p:nvPr/>
        </p:nvGrpSpPr>
        <p:grpSpPr>
          <a:xfrm>
            <a:off x="1149756" y="3308407"/>
            <a:ext cx="2617787" cy="1475708"/>
            <a:chOff x="1154981" y="3501737"/>
            <a:chExt cx="2617787" cy="1475708"/>
          </a:xfrm>
        </p:grpSpPr>
        <p:grpSp>
          <p:nvGrpSpPr>
            <p:cNvPr id="29" name="Group 162"/>
            <p:cNvGrpSpPr/>
            <p:nvPr/>
          </p:nvGrpSpPr>
          <p:grpSpPr>
            <a:xfrm>
              <a:off x="1154981" y="3501737"/>
              <a:ext cx="2617787" cy="1451699"/>
              <a:chOff x="1539443" y="4281056"/>
              <a:chExt cx="2617787" cy="1451699"/>
            </a:xfrm>
          </p:grpSpPr>
          <p:grpSp>
            <p:nvGrpSpPr>
              <p:cNvPr id="30" name="Group 614"/>
              <p:cNvGrpSpPr>
                <a:grpSpLocks/>
              </p:cNvGrpSpPr>
              <p:nvPr/>
            </p:nvGrpSpPr>
            <p:grpSpPr bwMode="auto">
              <a:xfrm>
                <a:off x="1539443" y="4281056"/>
                <a:ext cx="2617787" cy="1451699"/>
                <a:chOff x="1781648" y="3984692"/>
                <a:chExt cx="2617213" cy="1451188"/>
              </a:xfrm>
            </p:grpSpPr>
            <p:grpSp>
              <p:nvGrpSpPr>
                <p:cNvPr id="31" name="Group 540"/>
                <p:cNvGrpSpPr>
                  <a:grpSpLocks/>
                </p:cNvGrpSpPr>
                <p:nvPr/>
              </p:nvGrpSpPr>
              <p:grpSpPr bwMode="auto">
                <a:xfrm>
                  <a:off x="1781648" y="3984692"/>
                  <a:ext cx="2617213" cy="1451188"/>
                  <a:chOff x="4817021" y="4466239"/>
                  <a:chExt cx="2617213" cy="1451188"/>
                </a:xfrm>
              </p:grpSpPr>
              <p:grpSp>
                <p:nvGrpSpPr>
                  <p:cNvPr id="128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5531382" y="4752128"/>
                    <a:ext cx="533283" cy="305462"/>
                    <a:chOff x="1183384" y="1524000"/>
                    <a:chExt cx="533283" cy="305462"/>
                  </a:xfrm>
                </p:grpSpPr>
                <p:sp>
                  <p:nvSpPr>
                    <p:cNvPr id="262" name="Oval 261"/>
                    <p:cNvSpPr/>
                    <p:nvPr/>
                  </p:nvSpPr>
                  <p:spPr>
                    <a:xfrm>
                      <a:off x="1183384" y="1524769"/>
                      <a:ext cx="533283" cy="3046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6" name="TextBox 2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49080" y="1524000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220</a:t>
                      </a:r>
                    </a:p>
                  </p:txBody>
                </p:sp>
              </p:grpSp>
              <p:grpSp>
                <p:nvGrpSpPr>
                  <p:cNvPr id="129" name="Group 305"/>
                  <p:cNvGrpSpPr>
                    <a:grpSpLocks/>
                  </p:cNvGrpSpPr>
                  <p:nvPr/>
                </p:nvGrpSpPr>
                <p:grpSpPr bwMode="auto">
                  <a:xfrm>
                    <a:off x="6182115" y="4752128"/>
                    <a:ext cx="533283" cy="305462"/>
                    <a:chOff x="1182885" y="1524000"/>
                    <a:chExt cx="533283" cy="305462"/>
                  </a:xfrm>
                </p:grpSpPr>
                <p:sp>
                  <p:nvSpPr>
                    <p:cNvPr id="307" name="Oval 306"/>
                    <p:cNvSpPr/>
                    <p:nvPr/>
                  </p:nvSpPr>
                  <p:spPr>
                    <a:xfrm>
                      <a:off x="1182885" y="1524769"/>
                      <a:ext cx="533283" cy="3046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4" name="TextBox 30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49080" y="1524000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146</a:t>
                      </a:r>
                    </a:p>
                  </p:txBody>
                </p:sp>
              </p:grpSp>
              <p:grpSp>
                <p:nvGrpSpPr>
                  <p:cNvPr id="130" name="Group 311"/>
                  <p:cNvGrpSpPr>
                    <a:grpSpLocks/>
                  </p:cNvGrpSpPr>
                  <p:nvPr/>
                </p:nvGrpSpPr>
                <p:grpSpPr bwMode="auto">
                  <a:xfrm>
                    <a:off x="6832847" y="4752128"/>
                    <a:ext cx="533283" cy="305462"/>
                    <a:chOff x="1182385" y="1524000"/>
                    <a:chExt cx="533283" cy="305462"/>
                  </a:xfrm>
                </p:grpSpPr>
                <p:sp>
                  <p:nvSpPr>
                    <p:cNvPr id="313" name="Oval 312"/>
                    <p:cNvSpPr/>
                    <p:nvPr/>
                  </p:nvSpPr>
                  <p:spPr>
                    <a:xfrm>
                      <a:off x="1182385" y="1524769"/>
                      <a:ext cx="533283" cy="3046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2" name="TextBox 3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49080" y="1524000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147</a:t>
                      </a:r>
                    </a:p>
                  </p:txBody>
                </p:sp>
              </p:grpSp>
              <p:grpSp>
                <p:nvGrpSpPr>
                  <p:cNvPr id="131" name="Group 395"/>
                  <p:cNvGrpSpPr>
                    <a:grpSpLocks/>
                  </p:cNvGrpSpPr>
                  <p:nvPr/>
                </p:nvGrpSpPr>
                <p:grpSpPr bwMode="auto">
                  <a:xfrm>
                    <a:off x="4893204" y="4752128"/>
                    <a:ext cx="533283" cy="305462"/>
                    <a:chOff x="-1408490" y="1524000"/>
                    <a:chExt cx="533283" cy="305462"/>
                  </a:xfrm>
                </p:grpSpPr>
                <p:sp>
                  <p:nvSpPr>
                    <p:cNvPr id="397" name="Oval 396"/>
                    <p:cNvSpPr/>
                    <p:nvPr/>
                  </p:nvSpPr>
                  <p:spPr>
                    <a:xfrm>
                      <a:off x="-1408490" y="1524769"/>
                      <a:ext cx="533283" cy="3046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0" name="TextBox 39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42882" y="1524000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120</a:t>
                      </a:r>
                    </a:p>
                  </p:txBody>
                </p:sp>
              </p:grpSp>
              <p:sp>
                <p:nvSpPr>
                  <p:cNvPr id="540" name="Rounded Rectangle 539"/>
                  <p:cNvSpPr/>
                  <p:nvPr/>
                </p:nvSpPr>
                <p:spPr>
                  <a:xfrm>
                    <a:off x="4817021" y="4466239"/>
                    <a:ext cx="2617213" cy="1451188"/>
                  </a:xfrm>
                  <a:prstGeom prst="roundRect">
                    <a:avLst/>
                  </a:prstGeom>
                  <a:noFill/>
                  <a:ln>
                    <a:solidFill>
                      <a:schemeClr val="accent4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2" name="Group 600"/>
                <p:cNvGrpSpPr>
                  <a:grpSpLocks/>
                </p:cNvGrpSpPr>
                <p:nvPr/>
              </p:nvGrpSpPr>
              <p:grpSpPr bwMode="auto">
                <a:xfrm>
                  <a:off x="2862009" y="4627909"/>
                  <a:ext cx="456523" cy="546476"/>
                  <a:chOff x="4193029" y="5526077"/>
                  <a:chExt cx="456523" cy="546476"/>
                </a:xfrm>
              </p:grpSpPr>
              <p:sp>
                <p:nvSpPr>
                  <p:cNvPr id="589" name="Rectangle 588"/>
                  <p:cNvSpPr/>
                  <p:nvPr/>
                </p:nvSpPr>
                <p:spPr>
                  <a:xfrm>
                    <a:off x="4195106" y="5526580"/>
                    <a:ext cx="453926" cy="545908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pic>
                <p:nvPicPr>
                  <p:cNvPr id="3173" name="Picture 10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/>
                  <a:srcRect/>
                  <a:stretch>
                    <a:fillRect/>
                  </a:stretch>
                </p:blipFill>
                <p:spPr bwMode="auto">
                  <a:xfrm>
                    <a:off x="4193029" y="5556232"/>
                    <a:ext cx="454721" cy="47745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sp>
            <p:nvSpPr>
              <p:cNvPr id="236" name="Right Brace 235"/>
              <p:cNvSpPr/>
              <p:nvPr/>
            </p:nvSpPr>
            <p:spPr bwMode="auto">
              <a:xfrm rot="16200000">
                <a:off x="3067917" y="3779688"/>
                <a:ext cx="244186" cy="1350822"/>
              </a:xfrm>
              <a:prstGeom prst="rightBrace">
                <a:avLst>
                  <a:gd name="adj1" fmla="val 13728"/>
                  <a:gd name="adj2" fmla="val 49520"/>
                </a:avLst>
              </a:prstGeom>
              <a:ln w="12700">
                <a:solidFill>
                  <a:schemeClr val="accent5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41" name="TextBox 140"/>
            <p:cNvSpPr txBox="1"/>
            <p:nvPr/>
          </p:nvSpPr>
          <p:spPr>
            <a:xfrm>
              <a:off x="2199787" y="4723529"/>
              <a:ext cx="54534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/>
                <a:t>Shrira</a:t>
              </a:r>
              <a:endParaRPr lang="en-US" sz="1050" dirty="0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4760106" y="4765332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Storer</a:t>
            </a:r>
            <a:endParaRPr lang="en-US" sz="1050" dirty="0"/>
          </a:p>
        </p:txBody>
      </p:sp>
      <p:sp>
        <p:nvSpPr>
          <p:cNvPr id="146" name="TextBox 145"/>
          <p:cNvSpPr txBox="1"/>
          <p:nvPr/>
        </p:nvSpPr>
        <p:spPr>
          <a:xfrm>
            <a:off x="6134318" y="5674504"/>
            <a:ext cx="7938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Cherniack</a:t>
            </a:r>
            <a:endParaRPr lang="en-US" sz="1050" dirty="0"/>
          </a:p>
        </p:txBody>
      </p:sp>
      <p:sp>
        <p:nvSpPr>
          <p:cNvPr id="158" name="TextBox 157"/>
          <p:cNvSpPr txBox="1"/>
          <p:nvPr/>
        </p:nvSpPr>
        <p:spPr>
          <a:xfrm>
            <a:off x="7717537" y="5157217"/>
            <a:ext cx="6655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Mairson</a:t>
            </a:r>
            <a:endParaRPr lang="en-US" sz="1050" dirty="0"/>
          </a:p>
        </p:txBody>
      </p:sp>
      <p:graphicFrame>
        <p:nvGraphicFramePr>
          <p:cNvPr id="165" name="Table 164"/>
          <p:cNvGraphicFramePr>
            <a:graphicFrameLocks noGrp="1"/>
          </p:cNvGraphicFramePr>
          <p:nvPr/>
        </p:nvGraphicFramePr>
        <p:xfrm>
          <a:off x="111197" y="4833150"/>
          <a:ext cx="2891473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255"/>
                <a:gridCol w="2375218"/>
              </a:tblGrid>
              <a:tr h="138661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COSI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Course</a:t>
                      </a:r>
                      <a:r>
                        <a:rPr lang="en-US" sz="800" baseline="0" dirty="0" smtClean="0"/>
                        <a:t> Title</a:t>
                      </a:r>
                      <a:endParaRPr lang="en-US" sz="800" dirty="0"/>
                    </a:p>
                  </a:txBody>
                  <a:tcPr/>
                </a:tc>
              </a:tr>
              <a:tr h="143510">
                <a:tc>
                  <a:txBody>
                    <a:bodyPr/>
                    <a:lstStyle/>
                    <a:p>
                      <a:r>
                        <a:rPr lang="en-US" sz="800" smtClean="0"/>
                        <a:t>2a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Introduction to Computers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11a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Programming in Java and C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12b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Advanced</a:t>
                      </a:r>
                      <a:r>
                        <a:rPr lang="en-US" sz="800" b="1" baseline="0" smtClean="0"/>
                        <a:t> Programming Techniques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21a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Data</a:t>
                      </a:r>
                      <a:r>
                        <a:rPr lang="en-US" sz="800" b="1" baseline="0" smtClean="0"/>
                        <a:t> Structures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21b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mtClean="0"/>
                        <a:t>Structure and Interpretation of Computer Programs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29a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Discrete Structres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30a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baseline="0" smtClean="0"/>
                        <a:t>Introduction to Theory of Computation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31a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Computer System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 Structures and Organization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94" name="Group 193"/>
          <p:cNvGrpSpPr/>
          <p:nvPr/>
        </p:nvGrpSpPr>
        <p:grpSpPr>
          <a:xfrm>
            <a:off x="3164032" y="1390757"/>
            <a:ext cx="3881004" cy="1773275"/>
            <a:chOff x="3164032" y="1390757"/>
            <a:chExt cx="3881004" cy="1773275"/>
          </a:xfrm>
        </p:grpSpPr>
        <p:sp>
          <p:nvSpPr>
            <p:cNvPr id="197" name="Oval 196"/>
            <p:cNvSpPr/>
            <p:nvPr/>
          </p:nvSpPr>
          <p:spPr>
            <a:xfrm>
              <a:off x="4120230" y="1453450"/>
              <a:ext cx="546467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4228484" y="1453450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11</a:t>
              </a:r>
            </a:p>
          </p:txBody>
        </p:sp>
        <p:sp>
          <p:nvSpPr>
            <p:cNvPr id="200" name="Oval 199"/>
            <p:cNvSpPr/>
            <p:nvPr/>
          </p:nvSpPr>
          <p:spPr>
            <a:xfrm>
              <a:off x="3249396" y="2235251"/>
              <a:ext cx="546468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01" name="Straight Connector 200"/>
            <p:cNvCxnSpPr>
              <a:stCxn id="197" idx="4"/>
              <a:endCxn id="200" idx="0"/>
            </p:cNvCxnSpPr>
            <p:nvPr/>
          </p:nvCxnSpPr>
          <p:spPr>
            <a:xfrm rot="5400000">
              <a:off x="3725810" y="1567596"/>
              <a:ext cx="464475" cy="870834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197" idx="4"/>
              <a:endCxn id="215" idx="0"/>
            </p:cNvCxnSpPr>
            <p:nvPr/>
          </p:nvCxnSpPr>
          <p:spPr>
            <a:xfrm rot="16200000" flipH="1">
              <a:off x="4889989" y="1274250"/>
              <a:ext cx="485247" cy="1478297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197" idx="4"/>
              <a:endCxn id="207" idx="0"/>
            </p:cNvCxnSpPr>
            <p:nvPr/>
          </p:nvCxnSpPr>
          <p:spPr>
            <a:xfrm rot="16200000" flipH="1">
              <a:off x="4261000" y="1903239"/>
              <a:ext cx="474714" cy="209787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Oval 203"/>
            <p:cNvSpPr/>
            <p:nvPr/>
          </p:nvSpPr>
          <p:spPr>
            <a:xfrm>
              <a:off x="4790867" y="1463687"/>
              <a:ext cx="546467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05" name="Straight Connector 204"/>
            <p:cNvCxnSpPr>
              <a:stCxn id="204" idx="4"/>
              <a:endCxn id="221" idx="0"/>
            </p:cNvCxnSpPr>
            <p:nvPr/>
          </p:nvCxnSpPr>
          <p:spPr>
            <a:xfrm rot="16200000" flipH="1">
              <a:off x="5649331" y="1195782"/>
              <a:ext cx="459495" cy="1629955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Rounded Rectangle 205"/>
            <p:cNvSpPr/>
            <p:nvPr/>
          </p:nvSpPr>
          <p:spPr>
            <a:xfrm>
              <a:off x="3164032" y="1390757"/>
              <a:ext cx="3881004" cy="1773275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4330017" y="2245490"/>
              <a:ext cx="546467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09" name="Straight Connector 208"/>
            <p:cNvCxnSpPr>
              <a:stCxn id="207" idx="4"/>
              <a:endCxn id="210" idx="0"/>
            </p:cNvCxnSpPr>
            <p:nvPr/>
          </p:nvCxnSpPr>
          <p:spPr>
            <a:xfrm rot="5400000">
              <a:off x="4203567" y="2356894"/>
              <a:ext cx="193762" cy="605607"/>
            </a:xfrm>
            <a:prstGeom prst="line">
              <a:avLst/>
            </a:prstGeom>
            <a:noFill/>
            <a:ln>
              <a:solidFill>
                <a:schemeClr val="tx2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Oval 209"/>
            <p:cNvSpPr/>
            <p:nvPr/>
          </p:nvSpPr>
          <p:spPr>
            <a:xfrm>
              <a:off x="3724410" y="2756578"/>
              <a:ext cx="546467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13" name="Straight Connector 212"/>
            <p:cNvCxnSpPr>
              <a:stCxn id="200" idx="4"/>
              <a:endCxn id="210" idx="0"/>
            </p:cNvCxnSpPr>
            <p:nvPr/>
          </p:nvCxnSpPr>
          <p:spPr>
            <a:xfrm rot="16200000" flipH="1">
              <a:off x="3658137" y="2417070"/>
              <a:ext cx="204001" cy="475014"/>
            </a:xfrm>
            <a:prstGeom prst="line">
              <a:avLst/>
            </a:prstGeom>
            <a:noFill/>
            <a:ln>
              <a:solidFill>
                <a:schemeClr val="tx2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TextBox 213"/>
            <p:cNvSpPr txBox="1"/>
            <p:nvPr/>
          </p:nvSpPr>
          <p:spPr>
            <a:xfrm>
              <a:off x="3856759" y="2516331"/>
              <a:ext cx="307975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sp>
          <p:nvSpPr>
            <p:cNvPr id="215" name="Oval 214"/>
            <p:cNvSpPr/>
            <p:nvPr/>
          </p:nvSpPr>
          <p:spPr>
            <a:xfrm>
              <a:off x="5598527" y="2256023"/>
              <a:ext cx="546468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5665724" y="2256023"/>
              <a:ext cx="432249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21b</a:t>
              </a:r>
            </a:p>
          </p:txBody>
        </p:sp>
        <p:sp>
          <p:nvSpPr>
            <p:cNvPr id="221" name="Oval 220"/>
            <p:cNvSpPr/>
            <p:nvPr/>
          </p:nvSpPr>
          <p:spPr>
            <a:xfrm>
              <a:off x="6420822" y="2240508"/>
              <a:ext cx="546468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6529076" y="2240508"/>
              <a:ext cx="350133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30</a:t>
              </a: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3394019" y="2245641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12</a:t>
              </a: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4940685" y="1484469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29</a:t>
              </a: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4473234" y="2266272"/>
              <a:ext cx="425677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21a</a:t>
              </a: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3884618" y="2782556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31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2"/>
          <p:cNvGrpSpPr>
            <a:grpSpLocks/>
          </p:cNvGrpSpPr>
          <p:nvPr/>
        </p:nvGrpSpPr>
        <p:grpSpPr bwMode="auto">
          <a:xfrm>
            <a:off x="7374804" y="4158816"/>
            <a:ext cx="1323975" cy="1223080"/>
            <a:chOff x="1505705" y="5326436"/>
            <a:chExt cx="1324068" cy="1222986"/>
          </a:xfrm>
        </p:grpSpPr>
        <p:grpSp>
          <p:nvGrpSpPr>
            <p:cNvPr id="3" name="Group 542"/>
            <p:cNvGrpSpPr>
              <a:grpSpLocks/>
            </p:cNvGrpSpPr>
            <p:nvPr/>
          </p:nvGrpSpPr>
          <p:grpSpPr bwMode="auto">
            <a:xfrm>
              <a:off x="1505705" y="5326436"/>
              <a:ext cx="1324068" cy="1222986"/>
              <a:chOff x="2338944" y="5082957"/>
              <a:chExt cx="1324068" cy="1222986"/>
            </a:xfrm>
          </p:grpSpPr>
          <p:grpSp>
            <p:nvGrpSpPr>
              <p:cNvPr id="4" name="Group 368"/>
              <p:cNvGrpSpPr>
                <a:grpSpLocks/>
              </p:cNvGrpSpPr>
              <p:nvPr/>
            </p:nvGrpSpPr>
            <p:grpSpPr bwMode="auto">
              <a:xfrm>
                <a:off x="2399273" y="5163913"/>
                <a:ext cx="533437" cy="304776"/>
                <a:chOff x="534007" y="1523866"/>
                <a:chExt cx="533437" cy="304776"/>
              </a:xfrm>
            </p:grpSpPr>
            <p:sp>
              <p:nvSpPr>
                <p:cNvPr id="370" name="Oval 369"/>
                <p:cNvSpPr/>
                <p:nvPr/>
              </p:nvSpPr>
              <p:spPr>
                <a:xfrm>
                  <a:off x="534007" y="1523866"/>
                  <a:ext cx="533437" cy="304776"/>
                </a:xfrm>
                <a:prstGeom prst="ellipse">
                  <a:avLst/>
                </a:prstGeom>
                <a:noFill/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69" name="TextBox 370"/>
                <p:cNvSpPr txBox="1">
                  <a:spLocks noChangeArrowheads="1"/>
                </p:cNvSpPr>
                <p:nvPr/>
              </p:nvSpPr>
              <p:spPr bwMode="auto">
                <a:xfrm>
                  <a:off x="599776" y="1524000"/>
                  <a:ext cx="420337" cy="2769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smtClean="0">
                      <a:latin typeface="Calibri" pitchFamily="34" charset="0"/>
                    </a:rPr>
                    <a:t>240</a:t>
                  </a:r>
                  <a:endParaRPr lang="en-US" sz="1200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" name="Group 424"/>
              <p:cNvGrpSpPr>
                <a:grpSpLocks/>
              </p:cNvGrpSpPr>
              <p:nvPr/>
            </p:nvGrpSpPr>
            <p:grpSpPr bwMode="auto">
              <a:xfrm>
                <a:off x="3059720" y="5163913"/>
                <a:ext cx="533437" cy="304776"/>
                <a:chOff x="533088" y="1523866"/>
                <a:chExt cx="533437" cy="304776"/>
              </a:xfrm>
            </p:grpSpPr>
            <p:sp>
              <p:nvSpPr>
                <p:cNvPr id="426" name="Oval 425"/>
                <p:cNvSpPr/>
                <p:nvPr/>
              </p:nvSpPr>
              <p:spPr>
                <a:xfrm>
                  <a:off x="533088" y="1523866"/>
                  <a:ext cx="533437" cy="304776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4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67" name="TextBox 426"/>
                <p:cNvSpPr txBox="1">
                  <a:spLocks noChangeArrowheads="1"/>
                </p:cNvSpPr>
                <p:nvPr/>
              </p:nvSpPr>
              <p:spPr bwMode="auto">
                <a:xfrm>
                  <a:off x="599776" y="1524000"/>
                  <a:ext cx="420337" cy="2769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smtClean="0">
                      <a:latin typeface="Calibri" pitchFamily="34" charset="0"/>
                    </a:rPr>
                    <a:t>190</a:t>
                  </a:r>
                  <a:endParaRPr lang="en-US" sz="1200">
                    <a:latin typeface="Calibri" pitchFamily="34" charset="0"/>
                  </a:endParaRPr>
                </a:p>
              </p:txBody>
            </p:sp>
          </p:grpSp>
          <p:sp>
            <p:nvSpPr>
              <p:cNvPr id="542" name="Rounded Rectangle 541"/>
              <p:cNvSpPr/>
              <p:nvPr/>
            </p:nvSpPr>
            <p:spPr>
              <a:xfrm>
                <a:off x="2338944" y="5082957"/>
                <a:ext cx="1324068" cy="1222986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6" name="Group 602"/>
            <p:cNvGrpSpPr>
              <a:grpSpLocks/>
            </p:cNvGrpSpPr>
            <p:nvPr/>
          </p:nvGrpSpPr>
          <p:grpSpPr bwMode="auto">
            <a:xfrm>
              <a:off x="1922584" y="5780378"/>
              <a:ext cx="454495" cy="546476"/>
              <a:chOff x="1922584" y="5910234"/>
              <a:chExt cx="454495" cy="546476"/>
            </a:xfrm>
          </p:grpSpPr>
          <p:sp>
            <p:nvSpPr>
              <p:cNvPr id="588" name="Rectangle 587"/>
              <p:cNvSpPr/>
              <p:nvPr/>
            </p:nvSpPr>
            <p:spPr>
              <a:xfrm>
                <a:off x="1923246" y="5910282"/>
                <a:ext cx="454057" cy="54605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62" name="Picture 1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924106" y="5935427"/>
                <a:ext cx="446381" cy="492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7" name="Group 613"/>
          <p:cNvGrpSpPr>
            <a:grpSpLocks/>
          </p:cNvGrpSpPr>
          <p:nvPr/>
        </p:nvGrpSpPr>
        <p:grpSpPr bwMode="auto">
          <a:xfrm>
            <a:off x="4374284" y="3699165"/>
            <a:ext cx="1281113" cy="1306521"/>
            <a:chOff x="2944034" y="5195596"/>
            <a:chExt cx="1281684" cy="1306373"/>
          </a:xfrm>
        </p:grpSpPr>
        <p:grpSp>
          <p:nvGrpSpPr>
            <p:cNvPr id="8" name="Group 531"/>
            <p:cNvGrpSpPr>
              <a:grpSpLocks/>
            </p:cNvGrpSpPr>
            <p:nvPr/>
          </p:nvGrpSpPr>
          <p:grpSpPr bwMode="auto">
            <a:xfrm>
              <a:off x="2944034" y="5195596"/>
              <a:ext cx="1281684" cy="1306373"/>
              <a:chOff x="3360654" y="4475979"/>
              <a:chExt cx="1281684" cy="1306373"/>
            </a:xfrm>
          </p:grpSpPr>
          <p:grpSp>
            <p:nvGrpSpPr>
              <p:cNvPr id="9" name="Group 341"/>
              <p:cNvGrpSpPr>
                <a:grpSpLocks/>
              </p:cNvGrpSpPr>
              <p:nvPr/>
            </p:nvGrpSpPr>
            <p:grpSpPr bwMode="auto">
              <a:xfrm>
                <a:off x="3422792" y="4644199"/>
                <a:ext cx="533400" cy="304800"/>
                <a:chOff x="533400" y="1524000"/>
                <a:chExt cx="533400" cy="304800"/>
              </a:xfrm>
            </p:grpSpPr>
            <p:sp>
              <p:nvSpPr>
                <p:cNvPr id="343" name="Oval 342"/>
                <p:cNvSpPr/>
                <p:nvPr/>
              </p:nvSpPr>
              <p:spPr>
                <a:xfrm>
                  <a:off x="533203" y="1524036"/>
                  <a:ext cx="533638" cy="304766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58" name="TextBox 343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175</a:t>
                  </a:r>
                </a:p>
              </p:txBody>
            </p:sp>
          </p:grpSp>
          <p:grpSp>
            <p:nvGrpSpPr>
              <p:cNvPr id="10" name="Group 356"/>
              <p:cNvGrpSpPr>
                <a:grpSpLocks/>
              </p:cNvGrpSpPr>
              <p:nvPr/>
            </p:nvGrpSpPr>
            <p:grpSpPr bwMode="auto">
              <a:xfrm>
                <a:off x="4036170" y="4644199"/>
                <a:ext cx="533400" cy="304800"/>
                <a:chOff x="533400" y="1524000"/>
                <a:chExt cx="533400" cy="304800"/>
              </a:xfrm>
            </p:grpSpPr>
            <p:sp>
              <p:nvSpPr>
                <p:cNvPr id="358" name="Oval 357"/>
                <p:cNvSpPr/>
                <p:nvPr/>
              </p:nvSpPr>
              <p:spPr>
                <a:xfrm>
                  <a:off x="532873" y="1524036"/>
                  <a:ext cx="533638" cy="3047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56" name="TextBox 358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180</a:t>
                  </a:r>
                </a:p>
              </p:txBody>
            </p:sp>
          </p:grpSp>
          <p:sp>
            <p:nvSpPr>
              <p:cNvPr id="531" name="Rounded Rectangle 530"/>
              <p:cNvSpPr/>
              <p:nvPr/>
            </p:nvSpPr>
            <p:spPr>
              <a:xfrm>
                <a:off x="3360654" y="4475979"/>
                <a:ext cx="1281684" cy="1306373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1" name="Group 601"/>
            <p:cNvGrpSpPr>
              <a:grpSpLocks/>
            </p:cNvGrpSpPr>
            <p:nvPr/>
          </p:nvGrpSpPr>
          <p:grpSpPr bwMode="auto">
            <a:xfrm>
              <a:off x="3356405" y="5731681"/>
              <a:ext cx="454495" cy="546476"/>
              <a:chOff x="3183265" y="5499024"/>
              <a:chExt cx="454495" cy="546476"/>
            </a:xfrm>
          </p:grpSpPr>
          <p:sp>
            <p:nvSpPr>
              <p:cNvPr id="586" name="Rectangle 585"/>
              <p:cNvSpPr/>
              <p:nvPr/>
            </p:nvSpPr>
            <p:spPr>
              <a:xfrm>
                <a:off x="3183828" y="5499454"/>
                <a:ext cx="454227" cy="5460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51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196794" y="5502633"/>
                <a:ext cx="428343" cy="5354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2" name="Group 611"/>
          <p:cNvGrpSpPr>
            <a:grpSpLocks/>
          </p:cNvGrpSpPr>
          <p:nvPr/>
        </p:nvGrpSpPr>
        <p:grpSpPr bwMode="auto">
          <a:xfrm>
            <a:off x="5766665" y="4182197"/>
            <a:ext cx="1416050" cy="1727440"/>
            <a:chOff x="179132" y="3504182"/>
            <a:chExt cx="1415845" cy="1727402"/>
          </a:xfrm>
        </p:grpSpPr>
        <p:grpSp>
          <p:nvGrpSpPr>
            <p:cNvPr id="13" name="Group 519"/>
            <p:cNvGrpSpPr>
              <a:grpSpLocks/>
            </p:cNvGrpSpPr>
            <p:nvPr/>
          </p:nvGrpSpPr>
          <p:grpSpPr bwMode="auto">
            <a:xfrm>
              <a:off x="179132" y="3504182"/>
              <a:ext cx="1415845" cy="1727402"/>
              <a:chOff x="2890683" y="3470787"/>
              <a:chExt cx="1415845" cy="1727402"/>
            </a:xfrm>
          </p:grpSpPr>
          <p:grpSp>
            <p:nvGrpSpPr>
              <p:cNvPr id="14" name="Group 272"/>
              <p:cNvGrpSpPr>
                <a:grpSpLocks/>
              </p:cNvGrpSpPr>
              <p:nvPr/>
            </p:nvGrpSpPr>
            <p:grpSpPr bwMode="auto">
              <a:xfrm>
                <a:off x="3352802" y="3546065"/>
                <a:ext cx="533400" cy="304800"/>
                <a:chOff x="533400" y="1524000"/>
                <a:chExt cx="533400" cy="304800"/>
              </a:xfrm>
            </p:grpSpPr>
            <p:sp>
              <p:nvSpPr>
                <p:cNvPr id="274" name="Oval 273"/>
                <p:cNvSpPr/>
                <p:nvPr/>
              </p:nvSpPr>
              <p:spPr>
                <a:xfrm>
                  <a:off x="533177" y="1523332"/>
                  <a:ext cx="533323" cy="30479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47" name="TextBox 274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127</a:t>
                  </a:r>
                </a:p>
              </p:txBody>
            </p:sp>
          </p:grpSp>
          <p:grpSp>
            <p:nvGrpSpPr>
              <p:cNvPr id="15" name="Group 281"/>
              <p:cNvGrpSpPr>
                <a:grpSpLocks/>
              </p:cNvGrpSpPr>
              <p:nvPr/>
            </p:nvGrpSpPr>
            <p:grpSpPr bwMode="auto">
              <a:xfrm>
                <a:off x="2986560" y="4075470"/>
                <a:ext cx="533400" cy="304800"/>
                <a:chOff x="533400" y="1524000"/>
                <a:chExt cx="533400" cy="304800"/>
              </a:xfrm>
            </p:grpSpPr>
            <p:sp>
              <p:nvSpPr>
                <p:cNvPr id="283" name="Oval 282"/>
                <p:cNvSpPr/>
                <p:nvPr/>
              </p:nvSpPr>
              <p:spPr>
                <a:xfrm>
                  <a:off x="532759" y="1524141"/>
                  <a:ext cx="533323" cy="30479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4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45" name="TextBox 283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128</a:t>
                  </a:r>
                </a:p>
              </p:txBody>
            </p:sp>
          </p:grpSp>
          <p:grpSp>
            <p:nvGrpSpPr>
              <p:cNvPr id="16" name="Group 401"/>
              <p:cNvGrpSpPr>
                <a:grpSpLocks/>
              </p:cNvGrpSpPr>
              <p:nvPr/>
            </p:nvGrpSpPr>
            <p:grpSpPr bwMode="auto">
              <a:xfrm>
                <a:off x="3650239" y="4070553"/>
                <a:ext cx="533400" cy="304800"/>
                <a:chOff x="533400" y="1524000"/>
                <a:chExt cx="533400" cy="304800"/>
              </a:xfrm>
            </p:grpSpPr>
            <p:sp>
              <p:nvSpPr>
                <p:cNvPr id="403" name="Oval 402"/>
                <p:cNvSpPr/>
                <p:nvPr/>
              </p:nvSpPr>
              <p:spPr>
                <a:xfrm>
                  <a:off x="534147" y="1524296"/>
                  <a:ext cx="533323" cy="30479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43" name="TextBox 403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227</a:t>
                  </a:r>
                </a:p>
              </p:txBody>
            </p:sp>
          </p:grpSp>
          <p:cxnSp>
            <p:nvCxnSpPr>
              <p:cNvPr id="512" name="Straight Connector 511"/>
              <p:cNvCxnSpPr>
                <a:stCxn id="274" idx="4"/>
                <a:endCxn id="3145" idx="0"/>
              </p:cNvCxnSpPr>
              <p:nvPr/>
            </p:nvCxnSpPr>
            <p:spPr>
              <a:xfrm rot="5400000">
                <a:off x="3328756" y="3785127"/>
                <a:ext cx="225420" cy="355549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/>
              <p:cNvCxnSpPr>
                <a:stCxn id="274" idx="4"/>
                <a:endCxn id="3143" idx="0"/>
              </p:cNvCxnSpPr>
              <p:nvPr/>
            </p:nvCxnSpPr>
            <p:spPr>
              <a:xfrm rot="16200000" flipH="1">
                <a:off x="3662877" y="3806555"/>
                <a:ext cx="220658" cy="307930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9" name="Rounded Rectangle 518"/>
              <p:cNvSpPr/>
              <p:nvPr/>
            </p:nvSpPr>
            <p:spPr>
              <a:xfrm>
                <a:off x="2890683" y="3470787"/>
                <a:ext cx="1415845" cy="1727402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7" name="Group 603"/>
            <p:cNvGrpSpPr>
              <a:grpSpLocks/>
            </p:cNvGrpSpPr>
            <p:nvPr/>
          </p:nvGrpSpPr>
          <p:grpSpPr bwMode="auto">
            <a:xfrm>
              <a:off x="672724" y="4460178"/>
              <a:ext cx="454495" cy="546476"/>
              <a:chOff x="1062291" y="5223080"/>
              <a:chExt cx="454495" cy="546476"/>
            </a:xfrm>
          </p:grpSpPr>
          <p:sp>
            <p:nvSpPr>
              <p:cNvPr id="592" name="Rectangle 591"/>
              <p:cNvSpPr/>
              <p:nvPr/>
            </p:nvSpPr>
            <p:spPr>
              <a:xfrm>
                <a:off x="1062341" y="5222738"/>
                <a:ext cx="453959" cy="546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35" name="Picture 1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072718" y="5268509"/>
                <a:ext cx="436853" cy="464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8" name="Group 617"/>
          <p:cNvGrpSpPr>
            <a:grpSpLocks/>
          </p:cNvGrpSpPr>
          <p:nvPr/>
        </p:nvGrpSpPr>
        <p:grpSpPr bwMode="auto">
          <a:xfrm>
            <a:off x="559090" y="1887586"/>
            <a:ext cx="1076380" cy="1268400"/>
            <a:chOff x="337374" y="5327337"/>
            <a:chExt cx="1078656" cy="1268001"/>
          </a:xfrm>
        </p:grpSpPr>
        <p:grpSp>
          <p:nvGrpSpPr>
            <p:cNvPr id="19" name="Group 544"/>
            <p:cNvGrpSpPr>
              <a:grpSpLocks/>
            </p:cNvGrpSpPr>
            <p:nvPr/>
          </p:nvGrpSpPr>
          <p:grpSpPr bwMode="auto">
            <a:xfrm>
              <a:off x="337374" y="5327337"/>
              <a:ext cx="1078656" cy="1268001"/>
              <a:chOff x="310320" y="4910717"/>
              <a:chExt cx="1078656" cy="1268001"/>
            </a:xfrm>
          </p:grpSpPr>
          <p:grpSp>
            <p:nvGrpSpPr>
              <p:cNvPr id="20" name="Group 407"/>
              <p:cNvGrpSpPr>
                <a:grpSpLocks/>
              </p:cNvGrpSpPr>
              <p:nvPr/>
            </p:nvGrpSpPr>
            <p:grpSpPr bwMode="auto">
              <a:xfrm>
                <a:off x="565046" y="4992873"/>
                <a:ext cx="533400" cy="304800"/>
                <a:chOff x="533400" y="1524000"/>
                <a:chExt cx="533400" cy="304800"/>
              </a:xfrm>
            </p:grpSpPr>
            <p:sp>
              <p:nvSpPr>
                <p:cNvPr id="409" name="Oval 408"/>
                <p:cNvSpPr/>
                <p:nvPr/>
              </p:nvSpPr>
              <p:spPr>
                <a:xfrm>
                  <a:off x="533167" y="1524368"/>
                  <a:ext cx="532937" cy="30470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31" name="TextBox 409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228</a:t>
                  </a:r>
                </a:p>
              </p:txBody>
            </p:sp>
          </p:grpSp>
          <p:sp>
            <p:nvSpPr>
              <p:cNvPr id="544" name="Rounded Rectangle 543"/>
              <p:cNvSpPr/>
              <p:nvPr/>
            </p:nvSpPr>
            <p:spPr>
              <a:xfrm>
                <a:off x="310320" y="4910717"/>
                <a:ext cx="1078656" cy="1268001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1" name="Group 604"/>
            <p:cNvGrpSpPr>
              <a:grpSpLocks/>
            </p:cNvGrpSpPr>
            <p:nvPr/>
          </p:nvGrpSpPr>
          <p:grpSpPr bwMode="auto">
            <a:xfrm>
              <a:off x="615883" y="5780378"/>
              <a:ext cx="464589" cy="546476"/>
              <a:chOff x="659167" y="5991393"/>
              <a:chExt cx="464589" cy="546476"/>
            </a:xfrm>
          </p:grpSpPr>
          <p:sp>
            <p:nvSpPr>
              <p:cNvPr id="591" name="Rectangle 590"/>
              <p:cNvSpPr/>
              <p:nvPr/>
            </p:nvSpPr>
            <p:spPr>
              <a:xfrm>
                <a:off x="662194" y="5990646"/>
                <a:ext cx="453395" cy="5475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27" name="Picture 1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59167" y="6073062"/>
                <a:ext cx="464589" cy="414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cxnSp>
        <p:nvCxnSpPr>
          <p:cNvPr id="620" name="Straight Connector 619"/>
          <p:cNvCxnSpPr>
            <a:stCxn id="212" idx="4"/>
            <a:endCxn id="3147" idx="0"/>
          </p:cNvCxnSpPr>
          <p:nvPr/>
        </p:nvCxnSpPr>
        <p:spPr>
          <a:xfrm rot="16200000" flipH="1">
            <a:off x="4546538" y="2298578"/>
            <a:ext cx="2476462" cy="1441336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Straight Connector 636"/>
          <p:cNvCxnSpPr>
            <a:stCxn id="218" idx="2"/>
            <a:endCxn id="3180" idx="0"/>
          </p:cNvCxnSpPr>
          <p:nvPr/>
        </p:nvCxnSpPr>
        <p:spPr>
          <a:xfrm rot="10800000" flipV="1">
            <a:off x="1501779" y="2404153"/>
            <a:ext cx="2828239" cy="1190244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Straight Connector 644"/>
          <p:cNvCxnSpPr>
            <a:stCxn id="168" idx="4"/>
            <a:endCxn id="236" idx="1"/>
          </p:cNvCxnSpPr>
          <p:nvPr/>
        </p:nvCxnSpPr>
        <p:spPr>
          <a:xfrm rot="5400000">
            <a:off x="3252516" y="2615228"/>
            <a:ext cx="286453" cy="1203805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>
            <a:stCxn id="218" idx="6"/>
            <a:endCxn id="3147" idx="0"/>
          </p:cNvCxnSpPr>
          <p:nvPr/>
        </p:nvCxnSpPr>
        <p:spPr>
          <a:xfrm>
            <a:off x="4876484" y="2404153"/>
            <a:ext cx="1628953" cy="1853324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85"/>
          <p:cNvGrpSpPr>
            <a:grpSpLocks/>
          </p:cNvGrpSpPr>
          <p:nvPr/>
        </p:nvGrpSpPr>
        <p:grpSpPr bwMode="auto">
          <a:xfrm>
            <a:off x="7816994" y="1781607"/>
            <a:ext cx="700087" cy="1248975"/>
            <a:chOff x="961314" y="3431044"/>
            <a:chExt cx="699757" cy="1248296"/>
          </a:xfrm>
        </p:grpSpPr>
        <p:sp>
          <p:nvSpPr>
            <p:cNvPr id="260" name="Rectangle 259"/>
            <p:cNvSpPr/>
            <p:nvPr/>
          </p:nvSpPr>
          <p:spPr>
            <a:xfrm>
              <a:off x="1093014" y="3897516"/>
              <a:ext cx="453811" cy="54580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3120" name="Picture 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93054" y="3935153"/>
              <a:ext cx="441371" cy="479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" name="Oval 275"/>
            <p:cNvSpPr/>
            <p:nvPr/>
          </p:nvSpPr>
          <p:spPr>
            <a:xfrm>
              <a:off x="1029544" y="3496096"/>
              <a:ext cx="533148" cy="3046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22" name="TextBox 276"/>
            <p:cNvSpPr txBox="1">
              <a:spLocks noChangeArrowheads="1"/>
            </p:cNvSpPr>
            <p:nvPr/>
          </p:nvSpPr>
          <p:spPr bwMode="auto">
            <a:xfrm>
              <a:off x="1095906" y="3495478"/>
              <a:ext cx="4203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123</a:t>
              </a:r>
            </a:p>
          </p:txBody>
        </p:sp>
        <p:sp>
          <p:nvSpPr>
            <p:cNvPr id="267" name="Rounded Rectangle 266"/>
            <p:cNvSpPr/>
            <p:nvPr/>
          </p:nvSpPr>
          <p:spPr>
            <a:xfrm>
              <a:off x="961314" y="3431044"/>
              <a:ext cx="699757" cy="1248296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287" name="Straight Connector 286"/>
          <p:cNvCxnSpPr>
            <a:stCxn id="216" idx="4"/>
            <a:endCxn id="3167" idx="0"/>
          </p:cNvCxnSpPr>
          <p:nvPr/>
        </p:nvCxnSpPr>
        <p:spPr>
          <a:xfrm rot="16200000" flipH="1">
            <a:off x="6288781" y="2156328"/>
            <a:ext cx="1666564" cy="2500605"/>
          </a:xfrm>
          <a:prstGeom prst="line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stCxn id="168" idx="4"/>
            <a:endCxn id="3158" idx="0"/>
          </p:cNvCxnSpPr>
          <p:nvPr/>
        </p:nvCxnSpPr>
        <p:spPr>
          <a:xfrm rot="16200000" flipH="1">
            <a:off x="3958479" y="3113068"/>
            <a:ext cx="793501" cy="715171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stCxn id="218" idx="4"/>
            <a:endCxn id="3158" idx="0"/>
          </p:cNvCxnSpPr>
          <p:nvPr/>
        </p:nvCxnSpPr>
        <p:spPr>
          <a:xfrm rot="16200000" flipH="1">
            <a:off x="4005739" y="3160328"/>
            <a:ext cx="1304589" cy="109564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>
            <a:stCxn id="212" idx="4"/>
            <a:endCxn id="3156" idx="0"/>
          </p:cNvCxnSpPr>
          <p:nvPr/>
        </p:nvCxnSpPr>
        <p:spPr>
          <a:xfrm rot="16200000" flipH="1">
            <a:off x="4151815" y="2693300"/>
            <a:ext cx="2086390" cy="261819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>
            <a:stCxn id="218" idx="4"/>
            <a:endCxn id="3156" idx="0"/>
          </p:cNvCxnSpPr>
          <p:nvPr/>
        </p:nvCxnSpPr>
        <p:spPr>
          <a:xfrm rot="16200000" flipH="1">
            <a:off x="4312291" y="2853775"/>
            <a:ext cx="1304589" cy="722669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374"/>
          <p:cNvGrpSpPr>
            <a:grpSpLocks/>
          </p:cNvGrpSpPr>
          <p:nvPr/>
        </p:nvGrpSpPr>
        <p:grpSpPr bwMode="auto">
          <a:xfrm>
            <a:off x="1978890" y="1872671"/>
            <a:ext cx="715963" cy="1215387"/>
            <a:chOff x="1647283" y="5126243"/>
            <a:chExt cx="717172" cy="1215625"/>
          </a:xfrm>
        </p:grpSpPr>
        <p:grpSp>
          <p:nvGrpSpPr>
            <p:cNvPr id="24" name="Group 556"/>
            <p:cNvGrpSpPr>
              <a:grpSpLocks/>
            </p:cNvGrpSpPr>
            <p:nvPr/>
          </p:nvGrpSpPr>
          <p:grpSpPr bwMode="auto">
            <a:xfrm>
              <a:off x="1647283" y="5126243"/>
              <a:ext cx="717172" cy="1215625"/>
              <a:chOff x="2989124" y="5776420"/>
              <a:chExt cx="717172" cy="1215625"/>
            </a:xfrm>
          </p:grpSpPr>
          <p:grpSp>
            <p:nvGrpSpPr>
              <p:cNvPr id="25" name="Group 317"/>
              <p:cNvGrpSpPr>
                <a:grpSpLocks/>
              </p:cNvGrpSpPr>
              <p:nvPr/>
            </p:nvGrpSpPr>
            <p:grpSpPr bwMode="auto">
              <a:xfrm>
                <a:off x="3081513" y="5841676"/>
                <a:ext cx="533400" cy="304800"/>
                <a:chOff x="555042" y="1524000"/>
                <a:chExt cx="533400" cy="304800"/>
              </a:xfrm>
            </p:grpSpPr>
            <p:sp>
              <p:nvSpPr>
                <p:cNvPr id="361" name="Oval 360"/>
                <p:cNvSpPr/>
                <p:nvPr/>
              </p:nvSpPr>
              <p:spPr>
                <a:xfrm>
                  <a:off x="554884" y="1523845"/>
                  <a:ext cx="534301" cy="3048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13" name="TextBox 361"/>
                <p:cNvSpPr txBox="1">
                  <a:spLocks noChangeArrowheads="1"/>
                </p:cNvSpPr>
                <p:nvPr/>
              </p:nvSpPr>
              <p:spPr bwMode="auto">
                <a:xfrm>
                  <a:off x="621433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155</a:t>
                  </a:r>
                </a:p>
              </p:txBody>
            </p:sp>
          </p:grpSp>
          <p:sp>
            <p:nvSpPr>
              <p:cNvPr id="348" name="Rounded Rectangle 347"/>
              <p:cNvSpPr/>
              <p:nvPr/>
            </p:nvSpPr>
            <p:spPr>
              <a:xfrm>
                <a:off x="2989124" y="5776420"/>
                <a:ext cx="717172" cy="1215625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6" name="Group 598"/>
            <p:cNvGrpSpPr>
              <a:grpSpLocks/>
            </p:cNvGrpSpPr>
            <p:nvPr/>
          </p:nvGrpSpPr>
          <p:grpSpPr bwMode="auto">
            <a:xfrm>
              <a:off x="1776497" y="5573875"/>
              <a:ext cx="454495" cy="546476"/>
              <a:chOff x="6110428" y="5001244"/>
              <a:chExt cx="454495" cy="546476"/>
            </a:xfrm>
          </p:grpSpPr>
          <p:sp>
            <p:nvSpPr>
              <p:cNvPr id="342" name="Rectangle 341"/>
              <p:cNvSpPr/>
              <p:nvPr/>
            </p:nvSpPr>
            <p:spPr>
              <a:xfrm>
                <a:off x="6110019" y="5001375"/>
                <a:ext cx="454791" cy="54620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09" name="Picture 19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128099" y="5019580"/>
                <a:ext cx="418631" cy="510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7" name="Group 332"/>
          <p:cNvGrpSpPr>
            <a:grpSpLocks/>
          </p:cNvGrpSpPr>
          <p:nvPr/>
        </p:nvGrpSpPr>
        <p:grpSpPr bwMode="auto">
          <a:xfrm>
            <a:off x="7108397" y="3305988"/>
            <a:ext cx="533400" cy="304800"/>
            <a:chOff x="-56361" y="1524000"/>
            <a:chExt cx="533400" cy="304800"/>
          </a:xfrm>
        </p:grpSpPr>
        <p:sp>
          <p:nvSpPr>
            <p:cNvPr id="369" name="Oval 368"/>
            <p:cNvSpPr/>
            <p:nvPr/>
          </p:nvSpPr>
          <p:spPr>
            <a:xfrm>
              <a:off x="-56361" y="1524000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05" name="TextBox 371"/>
            <p:cNvSpPr txBox="1">
              <a:spLocks noChangeArrowheads="1"/>
            </p:cNvSpPr>
            <p:nvPr/>
          </p:nvSpPr>
          <p:spPr bwMode="auto">
            <a:xfrm>
              <a:off x="10030" y="1524000"/>
              <a:ext cx="4203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160</a:t>
              </a:r>
            </a:p>
          </p:txBody>
        </p:sp>
      </p:grpSp>
      <p:sp>
        <p:nvSpPr>
          <p:cNvPr id="224" name="Oval 223"/>
          <p:cNvSpPr/>
          <p:nvPr/>
        </p:nvSpPr>
        <p:spPr>
          <a:xfrm>
            <a:off x="4120230" y="1453452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" name="TextBox 224"/>
          <p:cNvSpPr txBox="1"/>
          <p:nvPr/>
        </p:nvSpPr>
        <p:spPr>
          <a:xfrm>
            <a:off x="4228484" y="1453452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11</a:t>
            </a:r>
          </a:p>
        </p:txBody>
      </p:sp>
      <p:sp>
        <p:nvSpPr>
          <p:cNvPr id="220" name="Oval 219"/>
          <p:cNvSpPr/>
          <p:nvPr/>
        </p:nvSpPr>
        <p:spPr>
          <a:xfrm>
            <a:off x="3249396" y="2235255"/>
            <a:ext cx="546468" cy="31732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330017" y="2245490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5598527" y="2256023"/>
            <a:ext cx="546468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7" name="TextBox 216"/>
          <p:cNvSpPr txBox="1"/>
          <p:nvPr/>
        </p:nvSpPr>
        <p:spPr>
          <a:xfrm>
            <a:off x="5665724" y="2256023"/>
            <a:ext cx="432249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21b</a:t>
            </a:r>
          </a:p>
        </p:txBody>
      </p:sp>
      <p:cxnSp>
        <p:nvCxnSpPr>
          <p:cNvPr id="159" name="Straight Connector 158"/>
          <p:cNvCxnSpPr>
            <a:stCxn id="224" idx="4"/>
            <a:endCxn id="220" idx="0"/>
          </p:cNvCxnSpPr>
          <p:nvPr/>
        </p:nvCxnSpPr>
        <p:spPr>
          <a:xfrm rot="5400000">
            <a:off x="3725809" y="1567599"/>
            <a:ext cx="464477" cy="870834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224" idx="4"/>
            <a:endCxn id="216" idx="0"/>
          </p:cNvCxnSpPr>
          <p:nvPr/>
        </p:nvCxnSpPr>
        <p:spPr>
          <a:xfrm rot="16200000" flipH="1">
            <a:off x="4889990" y="1274251"/>
            <a:ext cx="485245" cy="147829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224" idx="4"/>
            <a:endCxn id="218" idx="0"/>
          </p:cNvCxnSpPr>
          <p:nvPr/>
        </p:nvCxnSpPr>
        <p:spPr>
          <a:xfrm rot="16200000" flipH="1">
            <a:off x="4261001" y="1903240"/>
            <a:ext cx="474712" cy="20978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/>
          <p:nvPr/>
        </p:nvSpPr>
        <p:spPr>
          <a:xfrm>
            <a:off x="4790867" y="1463689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6420822" y="2240508"/>
            <a:ext cx="546468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1" name="TextBox 210"/>
          <p:cNvSpPr txBox="1"/>
          <p:nvPr/>
        </p:nvSpPr>
        <p:spPr>
          <a:xfrm>
            <a:off x="6529076" y="2240508"/>
            <a:ext cx="350133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30</a:t>
            </a:r>
          </a:p>
        </p:txBody>
      </p:sp>
      <p:cxnSp>
        <p:nvCxnSpPr>
          <p:cNvPr id="196" name="Straight Connector 195"/>
          <p:cNvCxnSpPr>
            <a:stCxn id="212" idx="4"/>
            <a:endCxn id="208" idx="0"/>
          </p:cNvCxnSpPr>
          <p:nvPr/>
        </p:nvCxnSpPr>
        <p:spPr>
          <a:xfrm rot="16200000" flipH="1">
            <a:off x="5649332" y="1195783"/>
            <a:ext cx="459493" cy="1629955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218" idx="4"/>
            <a:endCxn id="168" idx="0"/>
          </p:cNvCxnSpPr>
          <p:nvPr/>
        </p:nvCxnSpPr>
        <p:spPr>
          <a:xfrm rot="5400000">
            <a:off x="4203567" y="2356894"/>
            <a:ext cx="193762" cy="605607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ounded Rectangle 152"/>
          <p:cNvSpPr/>
          <p:nvPr/>
        </p:nvSpPr>
        <p:spPr>
          <a:xfrm>
            <a:off x="3164032" y="1390757"/>
            <a:ext cx="3881004" cy="1773275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9" name="Title 24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/>
                </a:solidFill>
              </a:rPr>
              <a:t>Group B</a:t>
            </a:r>
            <a:r>
              <a:rPr lang="en-US" dirty="0" smtClean="0"/>
              <a:t>:  2010-2011 Schedule</a:t>
            </a:r>
            <a:endParaRPr lang="en-US" dirty="0" smtClean="0">
              <a:solidFill>
                <a:schemeClr val="accent4"/>
              </a:solidFill>
            </a:endParaRPr>
          </a:p>
        </p:txBody>
      </p:sp>
      <p:cxnSp>
        <p:nvCxnSpPr>
          <p:cNvPr id="147" name="Straight Connector 146"/>
          <p:cNvCxnSpPr>
            <a:stCxn id="212" idx="6"/>
            <a:endCxn id="3105" idx="0"/>
          </p:cNvCxnSpPr>
          <p:nvPr/>
        </p:nvCxnSpPr>
        <p:spPr>
          <a:xfrm>
            <a:off x="5337334" y="1622352"/>
            <a:ext cx="2047608" cy="1683636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68" idx="6"/>
            <a:endCxn id="3105" idx="0"/>
          </p:cNvCxnSpPr>
          <p:nvPr/>
        </p:nvCxnSpPr>
        <p:spPr>
          <a:xfrm>
            <a:off x="4270877" y="2915241"/>
            <a:ext cx="3114065" cy="390747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stCxn id="236" idx="1"/>
            <a:endCxn id="3184" idx="0"/>
          </p:cNvCxnSpPr>
          <p:nvPr/>
        </p:nvCxnSpPr>
        <p:spPr bwMode="auto">
          <a:xfrm rot="5400000">
            <a:off x="2675679" y="3476237"/>
            <a:ext cx="234040" cy="228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212" idx="6"/>
            <a:endCxn id="3122" idx="0"/>
          </p:cNvCxnSpPr>
          <p:nvPr/>
        </p:nvCxnSpPr>
        <p:spPr>
          <a:xfrm>
            <a:off x="5337334" y="1622352"/>
            <a:ext cx="2824569" cy="223724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 167"/>
          <p:cNvSpPr/>
          <p:nvPr/>
        </p:nvSpPr>
        <p:spPr>
          <a:xfrm>
            <a:off x="3724410" y="2756578"/>
            <a:ext cx="546467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7" name="Straight Connector 156"/>
          <p:cNvCxnSpPr>
            <a:stCxn id="220" idx="4"/>
            <a:endCxn id="168" idx="0"/>
          </p:cNvCxnSpPr>
          <p:nvPr/>
        </p:nvCxnSpPr>
        <p:spPr>
          <a:xfrm rot="16200000" flipH="1">
            <a:off x="3658139" y="2417073"/>
            <a:ext cx="203996" cy="475014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3856759" y="2516331"/>
            <a:ext cx="3079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394019" y="2245641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12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4940685" y="1484469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29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473234" y="2266272"/>
            <a:ext cx="425677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21a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3884618" y="2782556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31</a:t>
            </a:r>
          </a:p>
        </p:txBody>
      </p:sp>
      <p:cxnSp>
        <p:nvCxnSpPr>
          <p:cNvPr id="167" name="Straight Connector 166"/>
          <p:cNvCxnSpPr>
            <a:stCxn id="212" idx="4"/>
            <a:endCxn id="3158" idx="0"/>
          </p:cNvCxnSpPr>
          <p:nvPr/>
        </p:nvCxnSpPr>
        <p:spPr>
          <a:xfrm rot="5400000">
            <a:off x="3845263" y="2648567"/>
            <a:ext cx="2086390" cy="351286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216" idx="4"/>
            <a:endCxn id="358" idx="0"/>
          </p:cNvCxnSpPr>
          <p:nvPr/>
        </p:nvCxnSpPr>
        <p:spPr>
          <a:xfrm rot="5400000">
            <a:off x="4946671" y="2942351"/>
            <a:ext cx="1294092" cy="556089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512065" y="2894730"/>
            <a:ext cx="1162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Papaemmanouil</a:t>
            </a:r>
            <a:endParaRPr lang="en-US" sz="1050" dirty="0"/>
          </a:p>
        </p:txBody>
      </p:sp>
      <p:sp>
        <p:nvSpPr>
          <p:cNvPr id="137" name="TextBox 136"/>
          <p:cNvSpPr txBox="1"/>
          <p:nvPr/>
        </p:nvSpPr>
        <p:spPr>
          <a:xfrm>
            <a:off x="2048257" y="2852929"/>
            <a:ext cx="5902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Hickey</a:t>
            </a:r>
            <a:endParaRPr lang="en-US" sz="1050" dirty="0"/>
          </a:p>
        </p:txBody>
      </p:sp>
      <p:sp>
        <p:nvSpPr>
          <p:cNvPr id="138" name="TextBox 137"/>
          <p:cNvSpPr txBox="1"/>
          <p:nvPr/>
        </p:nvSpPr>
        <p:spPr>
          <a:xfrm>
            <a:off x="7916092" y="2805903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Hong</a:t>
            </a:r>
            <a:endParaRPr lang="en-US" sz="1050" dirty="0"/>
          </a:p>
        </p:txBody>
      </p:sp>
      <p:grpSp>
        <p:nvGrpSpPr>
          <p:cNvPr id="28" name="Group 141"/>
          <p:cNvGrpSpPr/>
          <p:nvPr/>
        </p:nvGrpSpPr>
        <p:grpSpPr>
          <a:xfrm>
            <a:off x="1149756" y="3308407"/>
            <a:ext cx="2617787" cy="1475708"/>
            <a:chOff x="1154981" y="3501737"/>
            <a:chExt cx="2617787" cy="1475708"/>
          </a:xfrm>
        </p:grpSpPr>
        <p:grpSp>
          <p:nvGrpSpPr>
            <p:cNvPr id="29" name="Group 162"/>
            <p:cNvGrpSpPr/>
            <p:nvPr/>
          </p:nvGrpSpPr>
          <p:grpSpPr>
            <a:xfrm>
              <a:off x="1154981" y="3501737"/>
              <a:ext cx="2617787" cy="1451699"/>
              <a:chOff x="1539443" y="4281056"/>
              <a:chExt cx="2617787" cy="1451699"/>
            </a:xfrm>
          </p:grpSpPr>
          <p:grpSp>
            <p:nvGrpSpPr>
              <p:cNvPr id="30" name="Group 614"/>
              <p:cNvGrpSpPr>
                <a:grpSpLocks/>
              </p:cNvGrpSpPr>
              <p:nvPr/>
            </p:nvGrpSpPr>
            <p:grpSpPr bwMode="auto">
              <a:xfrm>
                <a:off x="1539443" y="4281056"/>
                <a:ext cx="2617787" cy="1451699"/>
                <a:chOff x="1781648" y="3984692"/>
                <a:chExt cx="2617213" cy="1451188"/>
              </a:xfrm>
            </p:grpSpPr>
            <p:grpSp>
              <p:nvGrpSpPr>
                <p:cNvPr id="31" name="Group 540"/>
                <p:cNvGrpSpPr>
                  <a:grpSpLocks/>
                </p:cNvGrpSpPr>
                <p:nvPr/>
              </p:nvGrpSpPr>
              <p:grpSpPr bwMode="auto">
                <a:xfrm>
                  <a:off x="1781648" y="3984692"/>
                  <a:ext cx="2617213" cy="1451188"/>
                  <a:chOff x="4817021" y="4466239"/>
                  <a:chExt cx="2617213" cy="1451188"/>
                </a:xfrm>
              </p:grpSpPr>
              <p:grpSp>
                <p:nvGrpSpPr>
                  <p:cNvPr id="128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5531382" y="4752128"/>
                    <a:ext cx="533283" cy="305462"/>
                    <a:chOff x="1183384" y="1524000"/>
                    <a:chExt cx="533283" cy="305462"/>
                  </a:xfrm>
                </p:grpSpPr>
                <p:sp>
                  <p:nvSpPr>
                    <p:cNvPr id="262" name="Oval 261"/>
                    <p:cNvSpPr/>
                    <p:nvPr/>
                  </p:nvSpPr>
                  <p:spPr>
                    <a:xfrm>
                      <a:off x="1183384" y="1524769"/>
                      <a:ext cx="533283" cy="3046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6" name="TextBox 2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49080" y="1524000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220</a:t>
                      </a:r>
                    </a:p>
                  </p:txBody>
                </p:sp>
              </p:grpSp>
              <p:grpSp>
                <p:nvGrpSpPr>
                  <p:cNvPr id="129" name="Group 305"/>
                  <p:cNvGrpSpPr>
                    <a:grpSpLocks/>
                  </p:cNvGrpSpPr>
                  <p:nvPr/>
                </p:nvGrpSpPr>
                <p:grpSpPr bwMode="auto">
                  <a:xfrm>
                    <a:off x="6182115" y="4752128"/>
                    <a:ext cx="533283" cy="305462"/>
                    <a:chOff x="1182885" y="1524000"/>
                    <a:chExt cx="533283" cy="305462"/>
                  </a:xfrm>
                </p:grpSpPr>
                <p:sp>
                  <p:nvSpPr>
                    <p:cNvPr id="307" name="Oval 306"/>
                    <p:cNvSpPr/>
                    <p:nvPr/>
                  </p:nvSpPr>
                  <p:spPr>
                    <a:xfrm>
                      <a:off x="1182885" y="1524769"/>
                      <a:ext cx="533283" cy="3046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4" name="TextBox 30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49080" y="1524000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146</a:t>
                      </a:r>
                    </a:p>
                  </p:txBody>
                </p:sp>
              </p:grpSp>
              <p:grpSp>
                <p:nvGrpSpPr>
                  <p:cNvPr id="130" name="Group 311"/>
                  <p:cNvGrpSpPr>
                    <a:grpSpLocks/>
                  </p:cNvGrpSpPr>
                  <p:nvPr/>
                </p:nvGrpSpPr>
                <p:grpSpPr bwMode="auto">
                  <a:xfrm>
                    <a:off x="6832847" y="4752128"/>
                    <a:ext cx="533283" cy="305462"/>
                    <a:chOff x="1182385" y="1524000"/>
                    <a:chExt cx="533283" cy="305462"/>
                  </a:xfrm>
                </p:grpSpPr>
                <p:sp>
                  <p:nvSpPr>
                    <p:cNvPr id="313" name="Oval 312"/>
                    <p:cNvSpPr/>
                    <p:nvPr/>
                  </p:nvSpPr>
                  <p:spPr>
                    <a:xfrm>
                      <a:off x="1182385" y="1524769"/>
                      <a:ext cx="533283" cy="3046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2" name="TextBox 3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49080" y="1524000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147</a:t>
                      </a:r>
                    </a:p>
                  </p:txBody>
                </p:sp>
              </p:grpSp>
              <p:grpSp>
                <p:nvGrpSpPr>
                  <p:cNvPr id="131" name="Group 395"/>
                  <p:cNvGrpSpPr>
                    <a:grpSpLocks/>
                  </p:cNvGrpSpPr>
                  <p:nvPr/>
                </p:nvGrpSpPr>
                <p:grpSpPr bwMode="auto">
                  <a:xfrm>
                    <a:off x="4893204" y="4752128"/>
                    <a:ext cx="533283" cy="305462"/>
                    <a:chOff x="-1408490" y="1524000"/>
                    <a:chExt cx="533283" cy="305462"/>
                  </a:xfrm>
                </p:grpSpPr>
                <p:sp>
                  <p:nvSpPr>
                    <p:cNvPr id="397" name="Oval 396"/>
                    <p:cNvSpPr/>
                    <p:nvPr/>
                  </p:nvSpPr>
                  <p:spPr>
                    <a:xfrm>
                      <a:off x="-1408490" y="1524769"/>
                      <a:ext cx="533283" cy="3046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0" name="TextBox 39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42882" y="1524000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120</a:t>
                      </a:r>
                    </a:p>
                  </p:txBody>
                </p:sp>
              </p:grpSp>
              <p:sp>
                <p:nvSpPr>
                  <p:cNvPr id="540" name="Rounded Rectangle 539"/>
                  <p:cNvSpPr/>
                  <p:nvPr/>
                </p:nvSpPr>
                <p:spPr>
                  <a:xfrm>
                    <a:off x="4817021" y="4466239"/>
                    <a:ext cx="2617213" cy="1451188"/>
                  </a:xfrm>
                  <a:prstGeom prst="roundRect">
                    <a:avLst/>
                  </a:prstGeom>
                  <a:noFill/>
                  <a:ln>
                    <a:solidFill>
                      <a:schemeClr val="accent4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2" name="Group 600"/>
                <p:cNvGrpSpPr>
                  <a:grpSpLocks/>
                </p:cNvGrpSpPr>
                <p:nvPr/>
              </p:nvGrpSpPr>
              <p:grpSpPr bwMode="auto">
                <a:xfrm>
                  <a:off x="2862009" y="4627909"/>
                  <a:ext cx="456523" cy="546476"/>
                  <a:chOff x="4193029" y="5526077"/>
                  <a:chExt cx="456523" cy="546476"/>
                </a:xfrm>
              </p:grpSpPr>
              <p:sp>
                <p:nvSpPr>
                  <p:cNvPr id="589" name="Rectangle 588"/>
                  <p:cNvSpPr/>
                  <p:nvPr/>
                </p:nvSpPr>
                <p:spPr>
                  <a:xfrm>
                    <a:off x="4195106" y="5526580"/>
                    <a:ext cx="453926" cy="545908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pic>
                <p:nvPicPr>
                  <p:cNvPr id="3173" name="Picture 10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/>
                  <a:srcRect/>
                  <a:stretch>
                    <a:fillRect/>
                  </a:stretch>
                </p:blipFill>
                <p:spPr bwMode="auto">
                  <a:xfrm>
                    <a:off x="4193029" y="5556232"/>
                    <a:ext cx="454721" cy="47745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sp>
            <p:nvSpPr>
              <p:cNvPr id="236" name="Right Brace 235"/>
              <p:cNvSpPr/>
              <p:nvPr/>
            </p:nvSpPr>
            <p:spPr bwMode="auto">
              <a:xfrm rot="16200000">
                <a:off x="3067917" y="3779688"/>
                <a:ext cx="244186" cy="1350822"/>
              </a:xfrm>
              <a:prstGeom prst="rightBrace">
                <a:avLst>
                  <a:gd name="adj1" fmla="val 13728"/>
                  <a:gd name="adj2" fmla="val 49520"/>
                </a:avLst>
              </a:prstGeom>
              <a:ln w="12700">
                <a:solidFill>
                  <a:schemeClr val="accent5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41" name="TextBox 140"/>
            <p:cNvSpPr txBox="1"/>
            <p:nvPr/>
          </p:nvSpPr>
          <p:spPr>
            <a:xfrm>
              <a:off x="2199787" y="4723529"/>
              <a:ext cx="54534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/>
                <a:t>Shrira</a:t>
              </a:r>
              <a:endParaRPr lang="en-US" sz="1050" dirty="0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4760106" y="4765332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Storer</a:t>
            </a:r>
            <a:endParaRPr lang="en-US" sz="1050" dirty="0"/>
          </a:p>
        </p:txBody>
      </p:sp>
      <p:sp>
        <p:nvSpPr>
          <p:cNvPr id="146" name="TextBox 145"/>
          <p:cNvSpPr txBox="1"/>
          <p:nvPr/>
        </p:nvSpPr>
        <p:spPr>
          <a:xfrm>
            <a:off x="6134318" y="5674504"/>
            <a:ext cx="7938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Cherniack</a:t>
            </a:r>
            <a:endParaRPr lang="en-US" sz="1050" dirty="0"/>
          </a:p>
        </p:txBody>
      </p:sp>
      <p:sp>
        <p:nvSpPr>
          <p:cNvPr id="158" name="TextBox 157"/>
          <p:cNvSpPr txBox="1"/>
          <p:nvPr/>
        </p:nvSpPr>
        <p:spPr>
          <a:xfrm>
            <a:off x="7717537" y="5157217"/>
            <a:ext cx="6655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Mairson</a:t>
            </a:r>
            <a:endParaRPr lang="en-US" sz="1050" dirty="0"/>
          </a:p>
        </p:txBody>
      </p:sp>
      <p:sp>
        <p:nvSpPr>
          <p:cNvPr id="160" name="Oval 159"/>
          <p:cNvSpPr/>
          <p:nvPr/>
        </p:nvSpPr>
        <p:spPr>
          <a:xfrm>
            <a:off x="213398" y="5726011"/>
            <a:ext cx="546468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13398" y="6119258"/>
            <a:ext cx="546468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902525" y="5700008"/>
            <a:ext cx="2074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Offered in Fall, 2010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902525" y="6093255"/>
            <a:ext cx="2353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Offered in Spring,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09479"/>
            <a:ext cx="8519595" cy="4678680"/>
          </a:xfrm>
        </p:spPr>
        <p:txBody>
          <a:bodyPr/>
          <a:lstStyle/>
          <a:p>
            <a:r>
              <a:rPr lang="en-US" dirty="0" smtClean="0"/>
              <a:t>Target Audience = Students in …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 in COSI (MA-COSI)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Post-</a:t>
            </a:r>
            <a:r>
              <a:rPr lang="en-US" dirty="0" err="1" smtClean="0"/>
              <a:t>Bac</a:t>
            </a:r>
            <a:r>
              <a:rPr lang="en-US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712" y="3234365"/>
            <a:ext cx="8360622" cy="15696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>
              <a:tabLst>
                <a:tab pos="230188" algn="l"/>
                <a:tab pos="4117975" algn="l"/>
              </a:tabLst>
            </a:pPr>
            <a:r>
              <a:rPr lang="en-US" sz="2400" i="1" u="sng" dirty="0" smtClean="0"/>
              <a:t>Others with Questions?</a:t>
            </a:r>
          </a:p>
          <a:p>
            <a:pPr>
              <a:tabLst>
                <a:tab pos="230188" algn="l"/>
                <a:tab pos="5486400" algn="l"/>
              </a:tabLst>
            </a:pPr>
            <a:r>
              <a:rPr lang="en-US" sz="2400" i="1" dirty="0" smtClean="0"/>
              <a:t>	MA in Computational Linguistics:  	Prof. </a:t>
            </a:r>
            <a:r>
              <a:rPr lang="en-US" sz="2400" i="1" dirty="0" err="1" smtClean="0"/>
              <a:t>Pustejovksy</a:t>
            </a:r>
            <a:endParaRPr lang="en-US" sz="2400" i="1" dirty="0" smtClean="0"/>
          </a:p>
          <a:p>
            <a:pPr>
              <a:tabLst>
                <a:tab pos="230188" algn="l"/>
                <a:tab pos="5486400" algn="l"/>
              </a:tabLst>
            </a:pPr>
            <a:r>
              <a:rPr lang="en-US" sz="2400" i="1" dirty="0" smtClean="0"/>
              <a:t>	MA in CS and IT Entrepreneurialism:	Prof. Colon-Osorio</a:t>
            </a:r>
          </a:p>
          <a:p>
            <a:pPr>
              <a:tabLst>
                <a:tab pos="230188" algn="l"/>
                <a:tab pos="5486400" algn="l"/>
              </a:tabLst>
            </a:pPr>
            <a:r>
              <a:rPr lang="en-US" sz="2400" i="1" dirty="0" smtClean="0"/>
              <a:t>	</a:t>
            </a:r>
            <a:r>
              <a:rPr lang="en-US" sz="2400" i="1" dirty="0" err="1" smtClean="0"/>
              <a:t>Ph.D</a:t>
            </a:r>
            <a:r>
              <a:rPr lang="en-US" sz="2400" i="1" dirty="0" smtClean="0"/>
              <a:t>:  	Your advisor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2"/>
          <p:cNvGrpSpPr>
            <a:grpSpLocks/>
          </p:cNvGrpSpPr>
          <p:nvPr/>
        </p:nvGrpSpPr>
        <p:grpSpPr bwMode="auto">
          <a:xfrm>
            <a:off x="7374804" y="4158816"/>
            <a:ext cx="1323975" cy="1223080"/>
            <a:chOff x="1505705" y="5326436"/>
            <a:chExt cx="1324068" cy="1222986"/>
          </a:xfrm>
        </p:grpSpPr>
        <p:grpSp>
          <p:nvGrpSpPr>
            <p:cNvPr id="3" name="Group 542"/>
            <p:cNvGrpSpPr>
              <a:grpSpLocks/>
            </p:cNvGrpSpPr>
            <p:nvPr/>
          </p:nvGrpSpPr>
          <p:grpSpPr bwMode="auto">
            <a:xfrm>
              <a:off x="1505705" y="5326436"/>
              <a:ext cx="1324068" cy="1222986"/>
              <a:chOff x="2338944" y="5082957"/>
              <a:chExt cx="1324068" cy="1222986"/>
            </a:xfrm>
          </p:grpSpPr>
          <p:grpSp>
            <p:nvGrpSpPr>
              <p:cNvPr id="4" name="Group 368"/>
              <p:cNvGrpSpPr>
                <a:grpSpLocks/>
              </p:cNvGrpSpPr>
              <p:nvPr/>
            </p:nvGrpSpPr>
            <p:grpSpPr bwMode="auto">
              <a:xfrm>
                <a:off x="2399273" y="5163913"/>
                <a:ext cx="533437" cy="304776"/>
                <a:chOff x="534007" y="1523866"/>
                <a:chExt cx="533437" cy="304776"/>
              </a:xfrm>
            </p:grpSpPr>
            <p:sp>
              <p:nvSpPr>
                <p:cNvPr id="370" name="Oval 369"/>
                <p:cNvSpPr/>
                <p:nvPr/>
              </p:nvSpPr>
              <p:spPr>
                <a:xfrm>
                  <a:off x="534007" y="1523866"/>
                  <a:ext cx="533437" cy="304776"/>
                </a:xfrm>
                <a:prstGeom prst="ellipse">
                  <a:avLst/>
                </a:prstGeom>
                <a:noFill/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69" name="TextBox 370"/>
                <p:cNvSpPr txBox="1">
                  <a:spLocks noChangeArrowheads="1"/>
                </p:cNvSpPr>
                <p:nvPr/>
              </p:nvSpPr>
              <p:spPr bwMode="auto">
                <a:xfrm>
                  <a:off x="599776" y="1524000"/>
                  <a:ext cx="420337" cy="2769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smtClean="0">
                      <a:latin typeface="Calibri" pitchFamily="34" charset="0"/>
                    </a:rPr>
                    <a:t>240</a:t>
                  </a:r>
                  <a:endParaRPr lang="en-US" sz="1200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" name="Group 424"/>
              <p:cNvGrpSpPr>
                <a:grpSpLocks/>
              </p:cNvGrpSpPr>
              <p:nvPr/>
            </p:nvGrpSpPr>
            <p:grpSpPr bwMode="auto">
              <a:xfrm>
                <a:off x="3059720" y="5163913"/>
                <a:ext cx="533437" cy="304776"/>
                <a:chOff x="533088" y="1523866"/>
                <a:chExt cx="533437" cy="304776"/>
              </a:xfrm>
            </p:grpSpPr>
            <p:sp>
              <p:nvSpPr>
                <p:cNvPr id="426" name="Oval 425"/>
                <p:cNvSpPr/>
                <p:nvPr/>
              </p:nvSpPr>
              <p:spPr>
                <a:xfrm>
                  <a:off x="533088" y="1523866"/>
                  <a:ext cx="533437" cy="304776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4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67" name="TextBox 426"/>
                <p:cNvSpPr txBox="1">
                  <a:spLocks noChangeArrowheads="1"/>
                </p:cNvSpPr>
                <p:nvPr/>
              </p:nvSpPr>
              <p:spPr bwMode="auto">
                <a:xfrm>
                  <a:off x="599776" y="1524000"/>
                  <a:ext cx="420337" cy="2769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smtClean="0">
                      <a:latin typeface="Calibri" pitchFamily="34" charset="0"/>
                    </a:rPr>
                    <a:t>190</a:t>
                  </a:r>
                  <a:endParaRPr lang="en-US" sz="1200">
                    <a:latin typeface="Calibri" pitchFamily="34" charset="0"/>
                  </a:endParaRPr>
                </a:p>
              </p:txBody>
            </p:sp>
          </p:grpSp>
          <p:sp>
            <p:nvSpPr>
              <p:cNvPr id="542" name="Rounded Rectangle 541"/>
              <p:cNvSpPr/>
              <p:nvPr/>
            </p:nvSpPr>
            <p:spPr>
              <a:xfrm>
                <a:off x="2338944" y="5082957"/>
                <a:ext cx="1324068" cy="1222986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6" name="Group 602"/>
            <p:cNvGrpSpPr>
              <a:grpSpLocks/>
            </p:cNvGrpSpPr>
            <p:nvPr/>
          </p:nvGrpSpPr>
          <p:grpSpPr bwMode="auto">
            <a:xfrm>
              <a:off x="1922584" y="5780378"/>
              <a:ext cx="454495" cy="546476"/>
              <a:chOff x="1922584" y="5910234"/>
              <a:chExt cx="454495" cy="546476"/>
            </a:xfrm>
          </p:grpSpPr>
          <p:sp>
            <p:nvSpPr>
              <p:cNvPr id="588" name="Rectangle 587"/>
              <p:cNvSpPr/>
              <p:nvPr/>
            </p:nvSpPr>
            <p:spPr>
              <a:xfrm>
                <a:off x="1923246" y="5910282"/>
                <a:ext cx="454057" cy="54605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62" name="Picture 1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924106" y="5935427"/>
                <a:ext cx="446381" cy="492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7" name="Group 613"/>
          <p:cNvGrpSpPr>
            <a:grpSpLocks/>
          </p:cNvGrpSpPr>
          <p:nvPr/>
        </p:nvGrpSpPr>
        <p:grpSpPr bwMode="auto">
          <a:xfrm>
            <a:off x="4374284" y="3699165"/>
            <a:ext cx="1281113" cy="1306521"/>
            <a:chOff x="2944034" y="5195596"/>
            <a:chExt cx="1281684" cy="1306373"/>
          </a:xfrm>
        </p:grpSpPr>
        <p:grpSp>
          <p:nvGrpSpPr>
            <p:cNvPr id="8" name="Group 531"/>
            <p:cNvGrpSpPr>
              <a:grpSpLocks/>
            </p:cNvGrpSpPr>
            <p:nvPr/>
          </p:nvGrpSpPr>
          <p:grpSpPr bwMode="auto">
            <a:xfrm>
              <a:off x="2944034" y="5195596"/>
              <a:ext cx="1281684" cy="1306373"/>
              <a:chOff x="3360654" y="4475979"/>
              <a:chExt cx="1281684" cy="1306373"/>
            </a:xfrm>
          </p:grpSpPr>
          <p:grpSp>
            <p:nvGrpSpPr>
              <p:cNvPr id="9" name="Group 341"/>
              <p:cNvGrpSpPr>
                <a:grpSpLocks/>
              </p:cNvGrpSpPr>
              <p:nvPr/>
            </p:nvGrpSpPr>
            <p:grpSpPr bwMode="auto">
              <a:xfrm>
                <a:off x="3422792" y="4644199"/>
                <a:ext cx="533400" cy="304800"/>
                <a:chOff x="533400" y="1524000"/>
                <a:chExt cx="533400" cy="304800"/>
              </a:xfrm>
            </p:grpSpPr>
            <p:sp>
              <p:nvSpPr>
                <p:cNvPr id="343" name="Oval 342"/>
                <p:cNvSpPr/>
                <p:nvPr/>
              </p:nvSpPr>
              <p:spPr>
                <a:xfrm>
                  <a:off x="533203" y="1524036"/>
                  <a:ext cx="533638" cy="304766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58" name="TextBox 343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175</a:t>
                  </a:r>
                </a:p>
              </p:txBody>
            </p:sp>
          </p:grpSp>
          <p:grpSp>
            <p:nvGrpSpPr>
              <p:cNvPr id="10" name="Group 356"/>
              <p:cNvGrpSpPr>
                <a:grpSpLocks/>
              </p:cNvGrpSpPr>
              <p:nvPr/>
            </p:nvGrpSpPr>
            <p:grpSpPr bwMode="auto">
              <a:xfrm>
                <a:off x="4036170" y="4644199"/>
                <a:ext cx="533400" cy="304800"/>
                <a:chOff x="533400" y="1524000"/>
                <a:chExt cx="533400" cy="304800"/>
              </a:xfrm>
            </p:grpSpPr>
            <p:sp>
              <p:nvSpPr>
                <p:cNvPr id="358" name="Oval 357"/>
                <p:cNvSpPr/>
                <p:nvPr/>
              </p:nvSpPr>
              <p:spPr>
                <a:xfrm>
                  <a:off x="532873" y="1524036"/>
                  <a:ext cx="533638" cy="3047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56" name="TextBox 358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180</a:t>
                  </a:r>
                </a:p>
              </p:txBody>
            </p:sp>
          </p:grpSp>
          <p:sp>
            <p:nvSpPr>
              <p:cNvPr id="531" name="Rounded Rectangle 530"/>
              <p:cNvSpPr/>
              <p:nvPr/>
            </p:nvSpPr>
            <p:spPr>
              <a:xfrm>
                <a:off x="3360654" y="4475979"/>
                <a:ext cx="1281684" cy="1306373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1" name="Group 601"/>
            <p:cNvGrpSpPr>
              <a:grpSpLocks/>
            </p:cNvGrpSpPr>
            <p:nvPr/>
          </p:nvGrpSpPr>
          <p:grpSpPr bwMode="auto">
            <a:xfrm>
              <a:off x="3356405" y="5731681"/>
              <a:ext cx="454495" cy="546476"/>
              <a:chOff x="3183265" y="5499024"/>
              <a:chExt cx="454495" cy="546476"/>
            </a:xfrm>
          </p:grpSpPr>
          <p:sp>
            <p:nvSpPr>
              <p:cNvPr id="586" name="Rectangle 585"/>
              <p:cNvSpPr/>
              <p:nvPr/>
            </p:nvSpPr>
            <p:spPr>
              <a:xfrm>
                <a:off x="3183828" y="5499454"/>
                <a:ext cx="454227" cy="5460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51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196794" y="5502633"/>
                <a:ext cx="428343" cy="5354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2" name="Group 611"/>
          <p:cNvGrpSpPr>
            <a:grpSpLocks/>
          </p:cNvGrpSpPr>
          <p:nvPr/>
        </p:nvGrpSpPr>
        <p:grpSpPr bwMode="auto">
          <a:xfrm>
            <a:off x="5766665" y="4182197"/>
            <a:ext cx="1416050" cy="1727440"/>
            <a:chOff x="179132" y="3504182"/>
            <a:chExt cx="1415845" cy="1727402"/>
          </a:xfrm>
        </p:grpSpPr>
        <p:grpSp>
          <p:nvGrpSpPr>
            <p:cNvPr id="13" name="Group 519"/>
            <p:cNvGrpSpPr>
              <a:grpSpLocks/>
            </p:cNvGrpSpPr>
            <p:nvPr/>
          </p:nvGrpSpPr>
          <p:grpSpPr bwMode="auto">
            <a:xfrm>
              <a:off x="179132" y="3504182"/>
              <a:ext cx="1415845" cy="1727402"/>
              <a:chOff x="2890683" y="3470787"/>
              <a:chExt cx="1415845" cy="1727402"/>
            </a:xfrm>
          </p:grpSpPr>
          <p:grpSp>
            <p:nvGrpSpPr>
              <p:cNvPr id="14" name="Group 272"/>
              <p:cNvGrpSpPr>
                <a:grpSpLocks/>
              </p:cNvGrpSpPr>
              <p:nvPr/>
            </p:nvGrpSpPr>
            <p:grpSpPr bwMode="auto">
              <a:xfrm>
                <a:off x="3352802" y="3546065"/>
                <a:ext cx="533400" cy="304800"/>
                <a:chOff x="533400" y="1524000"/>
                <a:chExt cx="533400" cy="304800"/>
              </a:xfrm>
            </p:grpSpPr>
            <p:sp>
              <p:nvSpPr>
                <p:cNvPr id="274" name="Oval 273"/>
                <p:cNvSpPr/>
                <p:nvPr/>
              </p:nvSpPr>
              <p:spPr>
                <a:xfrm>
                  <a:off x="533177" y="1523332"/>
                  <a:ext cx="533323" cy="30479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47" name="TextBox 274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127</a:t>
                  </a:r>
                </a:p>
              </p:txBody>
            </p:sp>
          </p:grpSp>
          <p:grpSp>
            <p:nvGrpSpPr>
              <p:cNvPr id="15" name="Group 281"/>
              <p:cNvGrpSpPr>
                <a:grpSpLocks/>
              </p:cNvGrpSpPr>
              <p:nvPr/>
            </p:nvGrpSpPr>
            <p:grpSpPr bwMode="auto">
              <a:xfrm>
                <a:off x="2986560" y="4075470"/>
                <a:ext cx="533400" cy="304800"/>
                <a:chOff x="533400" y="1524000"/>
                <a:chExt cx="533400" cy="304800"/>
              </a:xfrm>
            </p:grpSpPr>
            <p:sp>
              <p:nvSpPr>
                <p:cNvPr id="283" name="Oval 282"/>
                <p:cNvSpPr/>
                <p:nvPr/>
              </p:nvSpPr>
              <p:spPr>
                <a:xfrm>
                  <a:off x="532759" y="1524141"/>
                  <a:ext cx="533323" cy="30479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4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45" name="TextBox 283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128</a:t>
                  </a:r>
                </a:p>
              </p:txBody>
            </p:sp>
          </p:grpSp>
          <p:grpSp>
            <p:nvGrpSpPr>
              <p:cNvPr id="16" name="Group 401"/>
              <p:cNvGrpSpPr>
                <a:grpSpLocks/>
              </p:cNvGrpSpPr>
              <p:nvPr/>
            </p:nvGrpSpPr>
            <p:grpSpPr bwMode="auto">
              <a:xfrm>
                <a:off x="3650239" y="4070553"/>
                <a:ext cx="533400" cy="304800"/>
                <a:chOff x="533400" y="1524000"/>
                <a:chExt cx="533400" cy="304800"/>
              </a:xfrm>
            </p:grpSpPr>
            <p:sp>
              <p:nvSpPr>
                <p:cNvPr id="403" name="Oval 402"/>
                <p:cNvSpPr/>
                <p:nvPr/>
              </p:nvSpPr>
              <p:spPr>
                <a:xfrm>
                  <a:off x="534147" y="1524296"/>
                  <a:ext cx="533323" cy="30479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43" name="TextBox 403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227</a:t>
                  </a:r>
                </a:p>
              </p:txBody>
            </p:sp>
          </p:grpSp>
          <p:cxnSp>
            <p:nvCxnSpPr>
              <p:cNvPr id="512" name="Straight Connector 511"/>
              <p:cNvCxnSpPr>
                <a:stCxn id="274" idx="4"/>
                <a:endCxn id="3145" idx="0"/>
              </p:cNvCxnSpPr>
              <p:nvPr/>
            </p:nvCxnSpPr>
            <p:spPr>
              <a:xfrm rot="5400000">
                <a:off x="3328756" y="3785127"/>
                <a:ext cx="225420" cy="355549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/>
              <p:cNvCxnSpPr>
                <a:stCxn id="274" idx="4"/>
                <a:endCxn id="3143" idx="0"/>
              </p:cNvCxnSpPr>
              <p:nvPr/>
            </p:nvCxnSpPr>
            <p:spPr>
              <a:xfrm rot="16200000" flipH="1">
                <a:off x="3662877" y="3806555"/>
                <a:ext cx="220658" cy="307930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9" name="Rounded Rectangle 518"/>
              <p:cNvSpPr/>
              <p:nvPr/>
            </p:nvSpPr>
            <p:spPr>
              <a:xfrm>
                <a:off x="2890683" y="3470787"/>
                <a:ext cx="1415845" cy="1727402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7" name="Group 603"/>
            <p:cNvGrpSpPr>
              <a:grpSpLocks/>
            </p:cNvGrpSpPr>
            <p:nvPr/>
          </p:nvGrpSpPr>
          <p:grpSpPr bwMode="auto">
            <a:xfrm>
              <a:off x="672724" y="4460178"/>
              <a:ext cx="454495" cy="546476"/>
              <a:chOff x="1062291" y="5223080"/>
              <a:chExt cx="454495" cy="546476"/>
            </a:xfrm>
          </p:grpSpPr>
          <p:sp>
            <p:nvSpPr>
              <p:cNvPr id="592" name="Rectangle 591"/>
              <p:cNvSpPr/>
              <p:nvPr/>
            </p:nvSpPr>
            <p:spPr>
              <a:xfrm>
                <a:off x="1062341" y="5222738"/>
                <a:ext cx="453959" cy="546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35" name="Picture 1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072718" y="5268509"/>
                <a:ext cx="436853" cy="464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8" name="Group 617"/>
          <p:cNvGrpSpPr>
            <a:grpSpLocks/>
          </p:cNvGrpSpPr>
          <p:nvPr/>
        </p:nvGrpSpPr>
        <p:grpSpPr bwMode="auto">
          <a:xfrm>
            <a:off x="559090" y="1887586"/>
            <a:ext cx="1076380" cy="1268400"/>
            <a:chOff x="337374" y="5327337"/>
            <a:chExt cx="1078656" cy="1268001"/>
          </a:xfrm>
        </p:grpSpPr>
        <p:grpSp>
          <p:nvGrpSpPr>
            <p:cNvPr id="19" name="Group 544"/>
            <p:cNvGrpSpPr>
              <a:grpSpLocks/>
            </p:cNvGrpSpPr>
            <p:nvPr/>
          </p:nvGrpSpPr>
          <p:grpSpPr bwMode="auto">
            <a:xfrm>
              <a:off x="337374" y="5327337"/>
              <a:ext cx="1078656" cy="1268001"/>
              <a:chOff x="310320" y="4910717"/>
              <a:chExt cx="1078656" cy="1268001"/>
            </a:xfrm>
          </p:grpSpPr>
          <p:grpSp>
            <p:nvGrpSpPr>
              <p:cNvPr id="20" name="Group 407"/>
              <p:cNvGrpSpPr>
                <a:grpSpLocks/>
              </p:cNvGrpSpPr>
              <p:nvPr/>
            </p:nvGrpSpPr>
            <p:grpSpPr bwMode="auto">
              <a:xfrm>
                <a:off x="565046" y="4992873"/>
                <a:ext cx="533400" cy="304800"/>
                <a:chOff x="533400" y="1524000"/>
                <a:chExt cx="533400" cy="304800"/>
              </a:xfrm>
            </p:grpSpPr>
            <p:sp>
              <p:nvSpPr>
                <p:cNvPr id="409" name="Oval 408"/>
                <p:cNvSpPr/>
                <p:nvPr/>
              </p:nvSpPr>
              <p:spPr>
                <a:xfrm>
                  <a:off x="533167" y="1524368"/>
                  <a:ext cx="532937" cy="30470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31" name="TextBox 409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228</a:t>
                  </a:r>
                </a:p>
              </p:txBody>
            </p:sp>
          </p:grpSp>
          <p:sp>
            <p:nvSpPr>
              <p:cNvPr id="544" name="Rounded Rectangle 543"/>
              <p:cNvSpPr/>
              <p:nvPr/>
            </p:nvSpPr>
            <p:spPr>
              <a:xfrm>
                <a:off x="310320" y="4910717"/>
                <a:ext cx="1078656" cy="1268001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1" name="Group 604"/>
            <p:cNvGrpSpPr>
              <a:grpSpLocks/>
            </p:cNvGrpSpPr>
            <p:nvPr/>
          </p:nvGrpSpPr>
          <p:grpSpPr bwMode="auto">
            <a:xfrm>
              <a:off x="615883" y="5780378"/>
              <a:ext cx="464589" cy="546476"/>
              <a:chOff x="659167" y="5991393"/>
              <a:chExt cx="464589" cy="546476"/>
            </a:xfrm>
          </p:grpSpPr>
          <p:sp>
            <p:nvSpPr>
              <p:cNvPr id="591" name="Rectangle 590"/>
              <p:cNvSpPr/>
              <p:nvPr/>
            </p:nvSpPr>
            <p:spPr>
              <a:xfrm>
                <a:off x="662194" y="5990646"/>
                <a:ext cx="453395" cy="5475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27" name="Picture 1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59167" y="6073062"/>
                <a:ext cx="464589" cy="414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cxnSp>
        <p:nvCxnSpPr>
          <p:cNvPr id="620" name="Straight Connector 619"/>
          <p:cNvCxnSpPr>
            <a:stCxn id="212" idx="4"/>
            <a:endCxn id="3147" idx="0"/>
          </p:cNvCxnSpPr>
          <p:nvPr/>
        </p:nvCxnSpPr>
        <p:spPr>
          <a:xfrm rot="16200000" flipH="1">
            <a:off x="4546538" y="2298578"/>
            <a:ext cx="2476462" cy="1441336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Straight Connector 636"/>
          <p:cNvCxnSpPr>
            <a:stCxn id="218" idx="2"/>
            <a:endCxn id="3180" idx="0"/>
          </p:cNvCxnSpPr>
          <p:nvPr/>
        </p:nvCxnSpPr>
        <p:spPr>
          <a:xfrm rot="10800000" flipV="1">
            <a:off x="1501779" y="2404153"/>
            <a:ext cx="2828239" cy="1190244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Straight Connector 644"/>
          <p:cNvCxnSpPr>
            <a:stCxn id="168" idx="4"/>
            <a:endCxn id="236" idx="1"/>
          </p:cNvCxnSpPr>
          <p:nvPr/>
        </p:nvCxnSpPr>
        <p:spPr>
          <a:xfrm rot="5400000">
            <a:off x="3252516" y="2615228"/>
            <a:ext cx="286453" cy="1203805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>
            <a:stCxn id="218" idx="6"/>
            <a:endCxn id="3147" idx="0"/>
          </p:cNvCxnSpPr>
          <p:nvPr/>
        </p:nvCxnSpPr>
        <p:spPr>
          <a:xfrm>
            <a:off x="4876484" y="2404153"/>
            <a:ext cx="1628953" cy="1853324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85"/>
          <p:cNvGrpSpPr>
            <a:grpSpLocks/>
          </p:cNvGrpSpPr>
          <p:nvPr/>
        </p:nvGrpSpPr>
        <p:grpSpPr bwMode="auto">
          <a:xfrm>
            <a:off x="7816994" y="1781607"/>
            <a:ext cx="700087" cy="1248975"/>
            <a:chOff x="961314" y="3431044"/>
            <a:chExt cx="699757" cy="1248296"/>
          </a:xfrm>
        </p:grpSpPr>
        <p:sp>
          <p:nvSpPr>
            <p:cNvPr id="260" name="Rectangle 259"/>
            <p:cNvSpPr/>
            <p:nvPr/>
          </p:nvSpPr>
          <p:spPr>
            <a:xfrm>
              <a:off x="1093014" y="3897516"/>
              <a:ext cx="453811" cy="54580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3120" name="Picture 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93054" y="3935153"/>
              <a:ext cx="441371" cy="479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" name="Oval 275"/>
            <p:cNvSpPr/>
            <p:nvPr/>
          </p:nvSpPr>
          <p:spPr>
            <a:xfrm>
              <a:off x="1029544" y="3496096"/>
              <a:ext cx="533148" cy="3046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22" name="TextBox 276"/>
            <p:cNvSpPr txBox="1">
              <a:spLocks noChangeArrowheads="1"/>
            </p:cNvSpPr>
            <p:nvPr/>
          </p:nvSpPr>
          <p:spPr bwMode="auto">
            <a:xfrm>
              <a:off x="1095906" y="3495478"/>
              <a:ext cx="4203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123</a:t>
              </a:r>
            </a:p>
          </p:txBody>
        </p:sp>
        <p:sp>
          <p:nvSpPr>
            <p:cNvPr id="267" name="Rounded Rectangle 266"/>
            <p:cNvSpPr/>
            <p:nvPr/>
          </p:nvSpPr>
          <p:spPr>
            <a:xfrm>
              <a:off x="961314" y="3431044"/>
              <a:ext cx="699757" cy="1248296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287" name="Straight Connector 286"/>
          <p:cNvCxnSpPr>
            <a:stCxn id="216" idx="4"/>
            <a:endCxn id="3167" idx="0"/>
          </p:cNvCxnSpPr>
          <p:nvPr/>
        </p:nvCxnSpPr>
        <p:spPr>
          <a:xfrm rot="16200000" flipH="1">
            <a:off x="6288781" y="2156328"/>
            <a:ext cx="1666564" cy="2500605"/>
          </a:xfrm>
          <a:prstGeom prst="line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stCxn id="168" idx="4"/>
            <a:endCxn id="3158" idx="0"/>
          </p:cNvCxnSpPr>
          <p:nvPr/>
        </p:nvCxnSpPr>
        <p:spPr>
          <a:xfrm rot="16200000" flipH="1">
            <a:off x="3958479" y="3113068"/>
            <a:ext cx="793501" cy="715171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stCxn id="218" idx="4"/>
            <a:endCxn id="3158" idx="0"/>
          </p:cNvCxnSpPr>
          <p:nvPr/>
        </p:nvCxnSpPr>
        <p:spPr>
          <a:xfrm rot="16200000" flipH="1">
            <a:off x="4005739" y="3160328"/>
            <a:ext cx="1304589" cy="109564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>
            <a:stCxn id="212" idx="4"/>
            <a:endCxn id="3156" idx="0"/>
          </p:cNvCxnSpPr>
          <p:nvPr/>
        </p:nvCxnSpPr>
        <p:spPr>
          <a:xfrm rot="16200000" flipH="1">
            <a:off x="4151815" y="2693300"/>
            <a:ext cx="2086390" cy="261819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>
            <a:stCxn id="218" idx="4"/>
            <a:endCxn id="3156" idx="0"/>
          </p:cNvCxnSpPr>
          <p:nvPr/>
        </p:nvCxnSpPr>
        <p:spPr>
          <a:xfrm rot="16200000" flipH="1">
            <a:off x="4312291" y="2853775"/>
            <a:ext cx="1304589" cy="722669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374"/>
          <p:cNvGrpSpPr>
            <a:grpSpLocks/>
          </p:cNvGrpSpPr>
          <p:nvPr/>
        </p:nvGrpSpPr>
        <p:grpSpPr bwMode="auto">
          <a:xfrm>
            <a:off x="1978890" y="1872671"/>
            <a:ext cx="715963" cy="1215387"/>
            <a:chOff x="1647283" y="5126243"/>
            <a:chExt cx="717172" cy="1215625"/>
          </a:xfrm>
        </p:grpSpPr>
        <p:grpSp>
          <p:nvGrpSpPr>
            <p:cNvPr id="24" name="Group 556"/>
            <p:cNvGrpSpPr>
              <a:grpSpLocks/>
            </p:cNvGrpSpPr>
            <p:nvPr/>
          </p:nvGrpSpPr>
          <p:grpSpPr bwMode="auto">
            <a:xfrm>
              <a:off x="1647283" y="5126243"/>
              <a:ext cx="717172" cy="1215625"/>
              <a:chOff x="2989124" y="5776420"/>
              <a:chExt cx="717172" cy="1215625"/>
            </a:xfrm>
          </p:grpSpPr>
          <p:grpSp>
            <p:nvGrpSpPr>
              <p:cNvPr id="25" name="Group 317"/>
              <p:cNvGrpSpPr>
                <a:grpSpLocks/>
              </p:cNvGrpSpPr>
              <p:nvPr/>
            </p:nvGrpSpPr>
            <p:grpSpPr bwMode="auto">
              <a:xfrm>
                <a:off x="3081513" y="5841676"/>
                <a:ext cx="533400" cy="304800"/>
                <a:chOff x="555042" y="1524000"/>
                <a:chExt cx="533400" cy="304800"/>
              </a:xfrm>
            </p:grpSpPr>
            <p:sp>
              <p:nvSpPr>
                <p:cNvPr id="361" name="Oval 360"/>
                <p:cNvSpPr/>
                <p:nvPr/>
              </p:nvSpPr>
              <p:spPr>
                <a:xfrm>
                  <a:off x="554884" y="1523845"/>
                  <a:ext cx="534301" cy="3048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13" name="TextBox 361"/>
                <p:cNvSpPr txBox="1">
                  <a:spLocks noChangeArrowheads="1"/>
                </p:cNvSpPr>
                <p:nvPr/>
              </p:nvSpPr>
              <p:spPr bwMode="auto">
                <a:xfrm>
                  <a:off x="621433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155</a:t>
                  </a:r>
                </a:p>
              </p:txBody>
            </p:sp>
          </p:grpSp>
          <p:sp>
            <p:nvSpPr>
              <p:cNvPr id="348" name="Rounded Rectangle 347"/>
              <p:cNvSpPr/>
              <p:nvPr/>
            </p:nvSpPr>
            <p:spPr>
              <a:xfrm>
                <a:off x="2989124" y="5776420"/>
                <a:ext cx="717172" cy="1215625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6" name="Group 598"/>
            <p:cNvGrpSpPr>
              <a:grpSpLocks/>
            </p:cNvGrpSpPr>
            <p:nvPr/>
          </p:nvGrpSpPr>
          <p:grpSpPr bwMode="auto">
            <a:xfrm>
              <a:off x="1776497" y="5573875"/>
              <a:ext cx="454495" cy="546476"/>
              <a:chOff x="6110428" y="5001244"/>
              <a:chExt cx="454495" cy="546476"/>
            </a:xfrm>
          </p:grpSpPr>
          <p:sp>
            <p:nvSpPr>
              <p:cNvPr id="342" name="Rectangle 341"/>
              <p:cNvSpPr/>
              <p:nvPr/>
            </p:nvSpPr>
            <p:spPr>
              <a:xfrm>
                <a:off x="6110019" y="5001375"/>
                <a:ext cx="454791" cy="54620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09" name="Picture 19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128099" y="5019580"/>
                <a:ext cx="418631" cy="510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7" name="Group 332"/>
          <p:cNvGrpSpPr>
            <a:grpSpLocks/>
          </p:cNvGrpSpPr>
          <p:nvPr/>
        </p:nvGrpSpPr>
        <p:grpSpPr bwMode="auto">
          <a:xfrm>
            <a:off x="7108397" y="3305988"/>
            <a:ext cx="533400" cy="304800"/>
            <a:chOff x="-56361" y="1524000"/>
            <a:chExt cx="533400" cy="304800"/>
          </a:xfrm>
        </p:grpSpPr>
        <p:sp>
          <p:nvSpPr>
            <p:cNvPr id="369" name="Oval 368"/>
            <p:cNvSpPr/>
            <p:nvPr/>
          </p:nvSpPr>
          <p:spPr>
            <a:xfrm>
              <a:off x="-56361" y="1524000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05" name="TextBox 371"/>
            <p:cNvSpPr txBox="1">
              <a:spLocks noChangeArrowheads="1"/>
            </p:cNvSpPr>
            <p:nvPr/>
          </p:nvSpPr>
          <p:spPr bwMode="auto">
            <a:xfrm>
              <a:off x="10030" y="1524000"/>
              <a:ext cx="4203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160</a:t>
              </a:r>
            </a:p>
          </p:txBody>
        </p:sp>
      </p:grpSp>
      <p:sp>
        <p:nvSpPr>
          <p:cNvPr id="224" name="Oval 223"/>
          <p:cNvSpPr/>
          <p:nvPr/>
        </p:nvSpPr>
        <p:spPr>
          <a:xfrm>
            <a:off x="4120230" y="1453452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" name="TextBox 224"/>
          <p:cNvSpPr txBox="1"/>
          <p:nvPr/>
        </p:nvSpPr>
        <p:spPr>
          <a:xfrm>
            <a:off x="4228484" y="1453452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11</a:t>
            </a:r>
          </a:p>
        </p:txBody>
      </p:sp>
      <p:sp>
        <p:nvSpPr>
          <p:cNvPr id="220" name="Oval 219"/>
          <p:cNvSpPr/>
          <p:nvPr/>
        </p:nvSpPr>
        <p:spPr>
          <a:xfrm>
            <a:off x="3249396" y="2235255"/>
            <a:ext cx="546468" cy="31732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330017" y="2245490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5598527" y="2256023"/>
            <a:ext cx="546468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7" name="TextBox 216"/>
          <p:cNvSpPr txBox="1"/>
          <p:nvPr/>
        </p:nvSpPr>
        <p:spPr>
          <a:xfrm>
            <a:off x="5665724" y="2256023"/>
            <a:ext cx="432249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21b</a:t>
            </a:r>
          </a:p>
        </p:txBody>
      </p:sp>
      <p:cxnSp>
        <p:nvCxnSpPr>
          <p:cNvPr id="159" name="Straight Connector 158"/>
          <p:cNvCxnSpPr>
            <a:stCxn id="224" idx="4"/>
            <a:endCxn id="220" idx="0"/>
          </p:cNvCxnSpPr>
          <p:nvPr/>
        </p:nvCxnSpPr>
        <p:spPr>
          <a:xfrm rot="5400000">
            <a:off x="3725809" y="1567599"/>
            <a:ext cx="464477" cy="870834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224" idx="4"/>
            <a:endCxn id="216" idx="0"/>
          </p:cNvCxnSpPr>
          <p:nvPr/>
        </p:nvCxnSpPr>
        <p:spPr>
          <a:xfrm rot="16200000" flipH="1">
            <a:off x="4889990" y="1274251"/>
            <a:ext cx="485245" cy="147829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224" idx="4"/>
            <a:endCxn id="218" idx="0"/>
          </p:cNvCxnSpPr>
          <p:nvPr/>
        </p:nvCxnSpPr>
        <p:spPr>
          <a:xfrm rot="16200000" flipH="1">
            <a:off x="4261001" y="1903240"/>
            <a:ext cx="474712" cy="20978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/>
          <p:nvPr/>
        </p:nvSpPr>
        <p:spPr>
          <a:xfrm>
            <a:off x="4790867" y="1463689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6420822" y="2240508"/>
            <a:ext cx="546468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1" name="TextBox 210"/>
          <p:cNvSpPr txBox="1"/>
          <p:nvPr/>
        </p:nvSpPr>
        <p:spPr>
          <a:xfrm>
            <a:off x="6529076" y="2240508"/>
            <a:ext cx="350133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30</a:t>
            </a:r>
          </a:p>
        </p:txBody>
      </p:sp>
      <p:cxnSp>
        <p:nvCxnSpPr>
          <p:cNvPr id="196" name="Straight Connector 195"/>
          <p:cNvCxnSpPr>
            <a:stCxn id="212" idx="4"/>
            <a:endCxn id="208" idx="0"/>
          </p:cNvCxnSpPr>
          <p:nvPr/>
        </p:nvCxnSpPr>
        <p:spPr>
          <a:xfrm rot="16200000" flipH="1">
            <a:off x="5649332" y="1195783"/>
            <a:ext cx="459493" cy="1629955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218" idx="4"/>
            <a:endCxn id="168" idx="0"/>
          </p:cNvCxnSpPr>
          <p:nvPr/>
        </p:nvCxnSpPr>
        <p:spPr>
          <a:xfrm rot="5400000">
            <a:off x="4203567" y="2356894"/>
            <a:ext cx="193762" cy="605607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ounded Rectangle 152"/>
          <p:cNvSpPr/>
          <p:nvPr/>
        </p:nvSpPr>
        <p:spPr>
          <a:xfrm>
            <a:off x="3164032" y="1390757"/>
            <a:ext cx="3881004" cy="1773275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9" name="Title 24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/>
                </a:solidFill>
              </a:rPr>
              <a:t>Group B</a:t>
            </a:r>
            <a:r>
              <a:rPr lang="en-US" dirty="0" smtClean="0"/>
              <a:t>:  1</a:t>
            </a:r>
            <a:r>
              <a:rPr lang="en-US" baseline="30000" dirty="0" smtClean="0"/>
              <a:t>st</a:t>
            </a:r>
            <a:r>
              <a:rPr lang="en-US" dirty="0" smtClean="0"/>
              <a:t> Year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MA-COSI</a:t>
            </a:r>
          </a:p>
        </p:txBody>
      </p:sp>
      <p:cxnSp>
        <p:nvCxnSpPr>
          <p:cNvPr id="147" name="Straight Connector 146"/>
          <p:cNvCxnSpPr>
            <a:stCxn id="212" idx="6"/>
            <a:endCxn id="3105" idx="0"/>
          </p:cNvCxnSpPr>
          <p:nvPr/>
        </p:nvCxnSpPr>
        <p:spPr>
          <a:xfrm>
            <a:off x="5337334" y="1622352"/>
            <a:ext cx="2047608" cy="1683636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68" idx="6"/>
            <a:endCxn id="3105" idx="0"/>
          </p:cNvCxnSpPr>
          <p:nvPr/>
        </p:nvCxnSpPr>
        <p:spPr>
          <a:xfrm>
            <a:off x="4270877" y="2915241"/>
            <a:ext cx="3114065" cy="390747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stCxn id="236" idx="1"/>
            <a:endCxn id="3184" idx="0"/>
          </p:cNvCxnSpPr>
          <p:nvPr/>
        </p:nvCxnSpPr>
        <p:spPr bwMode="auto">
          <a:xfrm rot="5400000">
            <a:off x="2675679" y="3476237"/>
            <a:ext cx="234040" cy="228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212" idx="6"/>
            <a:endCxn id="3122" idx="0"/>
          </p:cNvCxnSpPr>
          <p:nvPr/>
        </p:nvCxnSpPr>
        <p:spPr>
          <a:xfrm>
            <a:off x="5337334" y="1622352"/>
            <a:ext cx="2824569" cy="223724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 167"/>
          <p:cNvSpPr/>
          <p:nvPr/>
        </p:nvSpPr>
        <p:spPr>
          <a:xfrm>
            <a:off x="3724410" y="2756578"/>
            <a:ext cx="546467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7" name="Straight Connector 156"/>
          <p:cNvCxnSpPr>
            <a:stCxn id="220" idx="4"/>
            <a:endCxn id="168" idx="0"/>
          </p:cNvCxnSpPr>
          <p:nvPr/>
        </p:nvCxnSpPr>
        <p:spPr>
          <a:xfrm rot="16200000" flipH="1">
            <a:off x="3658139" y="2417073"/>
            <a:ext cx="203996" cy="475014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3856759" y="2516331"/>
            <a:ext cx="3079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394019" y="2245641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12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4940685" y="1484469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29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473234" y="2266272"/>
            <a:ext cx="425677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21a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3884618" y="2782556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31</a:t>
            </a:r>
          </a:p>
        </p:txBody>
      </p:sp>
      <p:cxnSp>
        <p:nvCxnSpPr>
          <p:cNvPr id="167" name="Straight Connector 166"/>
          <p:cNvCxnSpPr>
            <a:stCxn id="212" idx="4"/>
            <a:endCxn id="3158" idx="0"/>
          </p:cNvCxnSpPr>
          <p:nvPr/>
        </p:nvCxnSpPr>
        <p:spPr>
          <a:xfrm rot="5400000">
            <a:off x="3845263" y="2648567"/>
            <a:ext cx="2086390" cy="351286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216" idx="4"/>
            <a:endCxn id="358" idx="0"/>
          </p:cNvCxnSpPr>
          <p:nvPr/>
        </p:nvCxnSpPr>
        <p:spPr>
          <a:xfrm rot="5400000">
            <a:off x="4946671" y="2942351"/>
            <a:ext cx="1294092" cy="556089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ight Arrow 147"/>
          <p:cNvSpPr/>
          <p:nvPr/>
        </p:nvSpPr>
        <p:spPr>
          <a:xfrm>
            <a:off x="4229099" y="3958935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ight Arrow 149"/>
          <p:cNvSpPr/>
          <p:nvPr/>
        </p:nvSpPr>
        <p:spPr>
          <a:xfrm rot="7536646">
            <a:off x="8401050" y="4094017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ight Arrow 150"/>
          <p:cNvSpPr/>
          <p:nvPr/>
        </p:nvSpPr>
        <p:spPr>
          <a:xfrm>
            <a:off x="5647459" y="4883726"/>
            <a:ext cx="181841" cy="129887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512065" y="2894730"/>
            <a:ext cx="1162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Papaemmanouil</a:t>
            </a:r>
            <a:endParaRPr lang="en-US" sz="1050" dirty="0"/>
          </a:p>
        </p:txBody>
      </p:sp>
      <p:sp>
        <p:nvSpPr>
          <p:cNvPr id="137" name="TextBox 136"/>
          <p:cNvSpPr txBox="1"/>
          <p:nvPr/>
        </p:nvSpPr>
        <p:spPr>
          <a:xfrm>
            <a:off x="2048257" y="2852929"/>
            <a:ext cx="5902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Hickey</a:t>
            </a:r>
            <a:endParaRPr lang="en-US" sz="1050" dirty="0"/>
          </a:p>
        </p:txBody>
      </p:sp>
      <p:sp>
        <p:nvSpPr>
          <p:cNvPr id="138" name="TextBox 137"/>
          <p:cNvSpPr txBox="1"/>
          <p:nvPr/>
        </p:nvSpPr>
        <p:spPr>
          <a:xfrm>
            <a:off x="7916092" y="2805903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Hong</a:t>
            </a:r>
            <a:endParaRPr lang="en-US" sz="1050" dirty="0"/>
          </a:p>
        </p:txBody>
      </p:sp>
      <p:grpSp>
        <p:nvGrpSpPr>
          <p:cNvPr id="28" name="Group 141"/>
          <p:cNvGrpSpPr/>
          <p:nvPr/>
        </p:nvGrpSpPr>
        <p:grpSpPr>
          <a:xfrm>
            <a:off x="1149756" y="3308407"/>
            <a:ext cx="2617787" cy="1475708"/>
            <a:chOff x="1154981" y="3501737"/>
            <a:chExt cx="2617787" cy="1475708"/>
          </a:xfrm>
        </p:grpSpPr>
        <p:grpSp>
          <p:nvGrpSpPr>
            <p:cNvPr id="29" name="Group 162"/>
            <p:cNvGrpSpPr/>
            <p:nvPr/>
          </p:nvGrpSpPr>
          <p:grpSpPr>
            <a:xfrm>
              <a:off x="1154981" y="3501737"/>
              <a:ext cx="2617787" cy="1451699"/>
              <a:chOff x="1539443" y="4281056"/>
              <a:chExt cx="2617787" cy="1451699"/>
            </a:xfrm>
          </p:grpSpPr>
          <p:grpSp>
            <p:nvGrpSpPr>
              <p:cNvPr id="30" name="Group 614"/>
              <p:cNvGrpSpPr>
                <a:grpSpLocks/>
              </p:cNvGrpSpPr>
              <p:nvPr/>
            </p:nvGrpSpPr>
            <p:grpSpPr bwMode="auto">
              <a:xfrm>
                <a:off x="1539443" y="4281056"/>
                <a:ext cx="2617787" cy="1451699"/>
                <a:chOff x="1781648" y="3984692"/>
                <a:chExt cx="2617213" cy="1451188"/>
              </a:xfrm>
            </p:grpSpPr>
            <p:grpSp>
              <p:nvGrpSpPr>
                <p:cNvPr id="31" name="Group 540"/>
                <p:cNvGrpSpPr>
                  <a:grpSpLocks/>
                </p:cNvGrpSpPr>
                <p:nvPr/>
              </p:nvGrpSpPr>
              <p:grpSpPr bwMode="auto">
                <a:xfrm>
                  <a:off x="1781648" y="3984692"/>
                  <a:ext cx="2617213" cy="1451188"/>
                  <a:chOff x="4817021" y="4466239"/>
                  <a:chExt cx="2617213" cy="1451188"/>
                </a:xfrm>
              </p:grpSpPr>
              <p:grpSp>
                <p:nvGrpSpPr>
                  <p:cNvPr id="128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5531382" y="4752128"/>
                    <a:ext cx="533283" cy="305462"/>
                    <a:chOff x="1183384" y="1524000"/>
                    <a:chExt cx="533283" cy="305462"/>
                  </a:xfrm>
                </p:grpSpPr>
                <p:sp>
                  <p:nvSpPr>
                    <p:cNvPr id="262" name="Oval 261"/>
                    <p:cNvSpPr/>
                    <p:nvPr/>
                  </p:nvSpPr>
                  <p:spPr>
                    <a:xfrm>
                      <a:off x="1183384" y="1524769"/>
                      <a:ext cx="533283" cy="3046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6" name="TextBox 2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49080" y="1524000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220</a:t>
                      </a:r>
                    </a:p>
                  </p:txBody>
                </p:sp>
              </p:grpSp>
              <p:grpSp>
                <p:nvGrpSpPr>
                  <p:cNvPr id="129" name="Group 305"/>
                  <p:cNvGrpSpPr>
                    <a:grpSpLocks/>
                  </p:cNvGrpSpPr>
                  <p:nvPr/>
                </p:nvGrpSpPr>
                <p:grpSpPr bwMode="auto">
                  <a:xfrm>
                    <a:off x="6182115" y="4752128"/>
                    <a:ext cx="533283" cy="305462"/>
                    <a:chOff x="1182885" y="1524000"/>
                    <a:chExt cx="533283" cy="305462"/>
                  </a:xfrm>
                </p:grpSpPr>
                <p:sp>
                  <p:nvSpPr>
                    <p:cNvPr id="307" name="Oval 306"/>
                    <p:cNvSpPr/>
                    <p:nvPr/>
                  </p:nvSpPr>
                  <p:spPr>
                    <a:xfrm>
                      <a:off x="1182885" y="1524769"/>
                      <a:ext cx="533283" cy="3046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4" name="TextBox 30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49080" y="1524000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146</a:t>
                      </a:r>
                    </a:p>
                  </p:txBody>
                </p:sp>
              </p:grpSp>
              <p:grpSp>
                <p:nvGrpSpPr>
                  <p:cNvPr id="130" name="Group 311"/>
                  <p:cNvGrpSpPr>
                    <a:grpSpLocks/>
                  </p:cNvGrpSpPr>
                  <p:nvPr/>
                </p:nvGrpSpPr>
                <p:grpSpPr bwMode="auto">
                  <a:xfrm>
                    <a:off x="6832847" y="4752128"/>
                    <a:ext cx="533283" cy="305462"/>
                    <a:chOff x="1182385" y="1524000"/>
                    <a:chExt cx="533283" cy="305462"/>
                  </a:xfrm>
                </p:grpSpPr>
                <p:sp>
                  <p:nvSpPr>
                    <p:cNvPr id="313" name="Oval 312"/>
                    <p:cNvSpPr/>
                    <p:nvPr/>
                  </p:nvSpPr>
                  <p:spPr>
                    <a:xfrm>
                      <a:off x="1182385" y="1524769"/>
                      <a:ext cx="533283" cy="3046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2" name="TextBox 3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49080" y="1524000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147</a:t>
                      </a:r>
                    </a:p>
                  </p:txBody>
                </p:sp>
              </p:grpSp>
              <p:grpSp>
                <p:nvGrpSpPr>
                  <p:cNvPr id="131" name="Group 395"/>
                  <p:cNvGrpSpPr>
                    <a:grpSpLocks/>
                  </p:cNvGrpSpPr>
                  <p:nvPr/>
                </p:nvGrpSpPr>
                <p:grpSpPr bwMode="auto">
                  <a:xfrm>
                    <a:off x="4893204" y="4752128"/>
                    <a:ext cx="533283" cy="305462"/>
                    <a:chOff x="-1408490" y="1524000"/>
                    <a:chExt cx="533283" cy="305462"/>
                  </a:xfrm>
                </p:grpSpPr>
                <p:sp>
                  <p:nvSpPr>
                    <p:cNvPr id="397" name="Oval 396"/>
                    <p:cNvSpPr/>
                    <p:nvPr/>
                  </p:nvSpPr>
                  <p:spPr>
                    <a:xfrm>
                      <a:off x="-1408490" y="1524769"/>
                      <a:ext cx="533283" cy="3046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0" name="TextBox 39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42882" y="1524000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120</a:t>
                      </a:r>
                    </a:p>
                  </p:txBody>
                </p:sp>
              </p:grpSp>
              <p:sp>
                <p:nvSpPr>
                  <p:cNvPr id="540" name="Rounded Rectangle 539"/>
                  <p:cNvSpPr/>
                  <p:nvPr/>
                </p:nvSpPr>
                <p:spPr>
                  <a:xfrm>
                    <a:off x="4817021" y="4466239"/>
                    <a:ext cx="2617213" cy="1451188"/>
                  </a:xfrm>
                  <a:prstGeom prst="roundRect">
                    <a:avLst/>
                  </a:prstGeom>
                  <a:noFill/>
                  <a:ln>
                    <a:solidFill>
                      <a:schemeClr val="accent4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2" name="Group 600"/>
                <p:cNvGrpSpPr>
                  <a:grpSpLocks/>
                </p:cNvGrpSpPr>
                <p:nvPr/>
              </p:nvGrpSpPr>
              <p:grpSpPr bwMode="auto">
                <a:xfrm>
                  <a:off x="2862009" y="4627909"/>
                  <a:ext cx="456523" cy="546476"/>
                  <a:chOff x="4193029" y="5526077"/>
                  <a:chExt cx="456523" cy="546476"/>
                </a:xfrm>
              </p:grpSpPr>
              <p:sp>
                <p:nvSpPr>
                  <p:cNvPr id="589" name="Rectangle 588"/>
                  <p:cNvSpPr/>
                  <p:nvPr/>
                </p:nvSpPr>
                <p:spPr>
                  <a:xfrm>
                    <a:off x="4195106" y="5526580"/>
                    <a:ext cx="453926" cy="545908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pic>
                <p:nvPicPr>
                  <p:cNvPr id="3173" name="Picture 10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/>
                  <a:srcRect/>
                  <a:stretch>
                    <a:fillRect/>
                  </a:stretch>
                </p:blipFill>
                <p:spPr bwMode="auto">
                  <a:xfrm>
                    <a:off x="4193029" y="5556232"/>
                    <a:ext cx="454721" cy="47745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sp>
            <p:nvSpPr>
              <p:cNvPr id="236" name="Right Brace 235"/>
              <p:cNvSpPr/>
              <p:nvPr/>
            </p:nvSpPr>
            <p:spPr bwMode="auto">
              <a:xfrm rot="16200000">
                <a:off x="3067917" y="3779688"/>
                <a:ext cx="244186" cy="1350822"/>
              </a:xfrm>
              <a:prstGeom prst="rightBrace">
                <a:avLst>
                  <a:gd name="adj1" fmla="val 13728"/>
                  <a:gd name="adj2" fmla="val 49520"/>
                </a:avLst>
              </a:prstGeom>
              <a:ln w="12700">
                <a:solidFill>
                  <a:schemeClr val="accent5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41" name="TextBox 140"/>
            <p:cNvSpPr txBox="1"/>
            <p:nvPr/>
          </p:nvSpPr>
          <p:spPr>
            <a:xfrm>
              <a:off x="2199787" y="4723529"/>
              <a:ext cx="54534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/>
                <a:t>Shrira</a:t>
              </a:r>
              <a:endParaRPr lang="en-US" sz="1050" dirty="0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4760106" y="4765332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Storer</a:t>
            </a:r>
            <a:endParaRPr lang="en-US" sz="1050" dirty="0"/>
          </a:p>
        </p:txBody>
      </p:sp>
      <p:sp>
        <p:nvSpPr>
          <p:cNvPr id="146" name="TextBox 145"/>
          <p:cNvSpPr txBox="1"/>
          <p:nvPr/>
        </p:nvSpPr>
        <p:spPr>
          <a:xfrm>
            <a:off x="6134318" y="5674504"/>
            <a:ext cx="7938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Cherniack</a:t>
            </a:r>
            <a:endParaRPr lang="en-US" sz="1050" dirty="0"/>
          </a:p>
        </p:txBody>
      </p:sp>
      <p:sp>
        <p:nvSpPr>
          <p:cNvPr id="158" name="TextBox 157"/>
          <p:cNvSpPr txBox="1"/>
          <p:nvPr/>
        </p:nvSpPr>
        <p:spPr>
          <a:xfrm>
            <a:off x="7717537" y="5157217"/>
            <a:ext cx="6655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Mairson</a:t>
            </a:r>
            <a:endParaRPr lang="en-US" sz="1050" dirty="0"/>
          </a:p>
        </p:txBody>
      </p:sp>
      <p:grpSp>
        <p:nvGrpSpPr>
          <p:cNvPr id="156" name="Group 155"/>
          <p:cNvGrpSpPr/>
          <p:nvPr/>
        </p:nvGrpSpPr>
        <p:grpSpPr>
          <a:xfrm>
            <a:off x="227260" y="5611652"/>
            <a:ext cx="3751386" cy="878762"/>
            <a:chOff x="7664027" y="5167666"/>
            <a:chExt cx="3751386" cy="878762"/>
          </a:xfrm>
        </p:grpSpPr>
        <p:grpSp>
          <p:nvGrpSpPr>
            <p:cNvPr id="165" name="Group 179"/>
            <p:cNvGrpSpPr/>
            <p:nvPr/>
          </p:nvGrpSpPr>
          <p:grpSpPr>
            <a:xfrm>
              <a:off x="7664027" y="5167666"/>
              <a:ext cx="702796" cy="276999"/>
              <a:chOff x="7664027" y="5167666"/>
              <a:chExt cx="702796" cy="276999"/>
            </a:xfrm>
          </p:grpSpPr>
          <p:sp>
            <p:nvSpPr>
              <p:cNvPr id="175" name="Right Arrow 174"/>
              <p:cNvSpPr/>
              <p:nvPr/>
            </p:nvSpPr>
            <p:spPr>
              <a:xfrm>
                <a:off x="7664027" y="5239796"/>
                <a:ext cx="181841" cy="129887"/>
              </a:xfrm>
              <a:prstGeom prst="rightArrow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7931767" y="5167666"/>
                <a:ext cx="43505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Yes</a:t>
                </a:r>
                <a:endParaRPr lang="en-US" sz="1200" dirty="0"/>
              </a:p>
            </p:txBody>
          </p:sp>
        </p:grpSp>
        <p:grpSp>
          <p:nvGrpSpPr>
            <p:cNvPr id="166" name="Group 180"/>
            <p:cNvGrpSpPr/>
            <p:nvPr/>
          </p:nvGrpSpPr>
          <p:grpSpPr>
            <a:xfrm>
              <a:off x="7664027" y="5468548"/>
              <a:ext cx="2348759" cy="276999"/>
              <a:chOff x="7664027" y="5167666"/>
              <a:chExt cx="2348759" cy="276999"/>
            </a:xfrm>
          </p:grpSpPr>
          <p:sp>
            <p:nvSpPr>
              <p:cNvPr id="173" name="Right Arrow 172"/>
              <p:cNvSpPr/>
              <p:nvPr/>
            </p:nvSpPr>
            <p:spPr>
              <a:xfrm>
                <a:off x="7664027" y="5239796"/>
                <a:ext cx="181841" cy="129887"/>
              </a:xfrm>
              <a:prstGeom prst="rightArrow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7931767" y="5167666"/>
                <a:ext cx="20810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Maybe (Speak to Instructor)</a:t>
                </a:r>
                <a:endParaRPr lang="en-US" sz="1200" dirty="0"/>
              </a:p>
            </p:txBody>
          </p:sp>
        </p:grpSp>
        <p:grpSp>
          <p:nvGrpSpPr>
            <p:cNvPr id="169" name="Group 183"/>
            <p:cNvGrpSpPr/>
            <p:nvPr/>
          </p:nvGrpSpPr>
          <p:grpSpPr>
            <a:xfrm>
              <a:off x="7664027" y="5769429"/>
              <a:ext cx="3751386" cy="276999"/>
              <a:chOff x="7664027" y="5167666"/>
              <a:chExt cx="3751386" cy="276999"/>
            </a:xfrm>
          </p:grpSpPr>
          <p:sp>
            <p:nvSpPr>
              <p:cNvPr id="170" name="Right Arrow 169"/>
              <p:cNvSpPr/>
              <p:nvPr/>
            </p:nvSpPr>
            <p:spPr>
              <a:xfrm>
                <a:off x="7664027" y="5239796"/>
                <a:ext cx="181841" cy="129887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7931767" y="5167666"/>
                <a:ext cx="34836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No unless took equivalent prerequisite as </a:t>
                </a:r>
                <a:r>
                  <a:rPr lang="en-US" sz="1200" dirty="0" err="1" smtClean="0"/>
                  <a:t>UGrad</a:t>
                </a:r>
                <a:endParaRPr lang="en-US" sz="1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2"/>
          <p:cNvGrpSpPr>
            <a:grpSpLocks/>
          </p:cNvGrpSpPr>
          <p:nvPr/>
        </p:nvGrpSpPr>
        <p:grpSpPr bwMode="auto">
          <a:xfrm>
            <a:off x="7374804" y="4158816"/>
            <a:ext cx="1323975" cy="1223080"/>
            <a:chOff x="1505705" y="5326436"/>
            <a:chExt cx="1324068" cy="1222986"/>
          </a:xfrm>
        </p:grpSpPr>
        <p:grpSp>
          <p:nvGrpSpPr>
            <p:cNvPr id="3" name="Group 542"/>
            <p:cNvGrpSpPr>
              <a:grpSpLocks/>
            </p:cNvGrpSpPr>
            <p:nvPr/>
          </p:nvGrpSpPr>
          <p:grpSpPr bwMode="auto">
            <a:xfrm>
              <a:off x="1505705" y="5326436"/>
              <a:ext cx="1324068" cy="1222986"/>
              <a:chOff x="2338944" y="5082957"/>
              <a:chExt cx="1324068" cy="1222986"/>
            </a:xfrm>
          </p:grpSpPr>
          <p:grpSp>
            <p:nvGrpSpPr>
              <p:cNvPr id="4" name="Group 368"/>
              <p:cNvGrpSpPr>
                <a:grpSpLocks/>
              </p:cNvGrpSpPr>
              <p:nvPr/>
            </p:nvGrpSpPr>
            <p:grpSpPr bwMode="auto">
              <a:xfrm>
                <a:off x="2399273" y="5163913"/>
                <a:ext cx="533437" cy="304776"/>
                <a:chOff x="534007" y="1523866"/>
                <a:chExt cx="533437" cy="304776"/>
              </a:xfrm>
            </p:grpSpPr>
            <p:sp>
              <p:nvSpPr>
                <p:cNvPr id="370" name="Oval 369"/>
                <p:cNvSpPr/>
                <p:nvPr/>
              </p:nvSpPr>
              <p:spPr>
                <a:xfrm>
                  <a:off x="534007" y="1523866"/>
                  <a:ext cx="533437" cy="304776"/>
                </a:xfrm>
                <a:prstGeom prst="ellipse">
                  <a:avLst/>
                </a:prstGeom>
                <a:noFill/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69" name="TextBox 370"/>
                <p:cNvSpPr txBox="1">
                  <a:spLocks noChangeArrowheads="1"/>
                </p:cNvSpPr>
                <p:nvPr/>
              </p:nvSpPr>
              <p:spPr bwMode="auto">
                <a:xfrm>
                  <a:off x="599776" y="1524000"/>
                  <a:ext cx="420337" cy="2769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smtClean="0">
                      <a:latin typeface="Calibri" pitchFamily="34" charset="0"/>
                    </a:rPr>
                    <a:t>240</a:t>
                  </a:r>
                  <a:endParaRPr lang="en-US" sz="1200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" name="Group 424"/>
              <p:cNvGrpSpPr>
                <a:grpSpLocks/>
              </p:cNvGrpSpPr>
              <p:nvPr/>
            </p:nvGrpSpPr>
            <p:grpSpPr bwMode="auto">
              <a:xfrm>
                <a:off x="3059720" y="5163913"/>
                <a:ext cx="533437" cy="304776"/>
                <a:chOff x="533088" y="1523866"/>
                <a:chExt cx="533437" cy="304776"/>
              </a:xfrm>
            </p:grpSpPr>
            <p:sp>
              <p:nvSpPr>
                <p:cNvPr id="426" name="Oval 425"/>
                <p:cNvSpPr/>
                <p:nvPr/>
              </p:nvSpPr>
              <p:spPr>
                <a:xfrm>
                  <a:off x="533088" y="1523866"/>
                  <a:ext cx="533437" cy="304776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4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67" name="TextBox 426"/>
                <p:cNvSpPr txBox="1">
                  <a:spLocks noChangeArrowheads="1"/>
                </p:cNvSpPr>
                <p:nvPr/>
              </p:nvSpPr>
              <p:spPr bwMode="auto">
                <a:xfrm>
                  <a:off x="599776" y="1524000"/>
                  <a:ext cx="420337" cy="2769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smtClean="0">
                      <a:latin typeface="Calibri" pitchFamily="34" charset="0"/>
                    </a:rPr>
                    <a:t>190</a:t>
                  </a:r>
                  <a:endParaRPr lang="en-US" sz="1200">
                    <a:latin typeface="Calibri" pitchFamily="34" charset="0"/>
                  </a:endParaRPr>
                </a:p>
              </p:txBody>
            </p:sp>
          </p:grpSp>
          <p:sp>
            <p:nvSpPr>
              <p:cNvPr id="542" name="Rounded Rectangle 541"/>
              <p:cNvSpPr/>
              <p:nvPr/>
            </p:nvSpPr>
            <p:spPr>
              <a:xfrm>
                <a:off x="2338944" y="5082957"/>
                <a:ext cx="1324068" cy="1222986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6" name="Group 602"/>
            <p:cNvGrpSpPr>
              <a:grpSpLocks/>
            </p:cNvGrpSpPr>
            <p:nvPr/>
          </p:nvGrpSpPr>
          <p:grpSpPr bwMode="auto">
            <a:xfrm>
              <a:off x="1922584" y="5780378"/>
              <a:ext cx="454495" cy="546476"/>
              <a:chOff x="1922584" y="5910234"/>
              <a:chExt cx="454495" cy="546476"/>
            </a:xfrm>
          </p:grpSpPr>
          <p:sp>
            <p:nvSpPr>
              <p:cNvPr id="588" name="Rectangle 587"/>
              <p:cNvSpPr/>
              <p:nvPr/>
            </p:nvSpPr>
            <p:spPr>
              <a:xfrm>
                <a:off x="1923246" y="5910282"/>
                <a:ext cx="454057" cy="54605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62" name="Picture 1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924106" y="5935427"/>
                <a:ext cx="446381" cy="492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7" name="Group 613"/>
          <p:cNvGrpSpPr>
            <a:grpSpLocks/>
          </p:cNvGrpSpPr>
          <p:nvPr/>
        </p:nvGrpSpPr>
        <p:grpSpPr bwMode="auto">
          <a:xfrm>
            <a:off x="4374284" y="3699165"/>
            <a:ext cx="1281113" cy="1306521"/>
            <a:chOff x="2944034" y="5195596"/>
            <a:chExt cx="1281684" cy="1306373"/>
          </a:xfrm>
        </p:grpSpPr>
        <p:grpSp>
          <p:nvGrpSpPr>
            <p:cNvPr id="8" name="Group 531"/>
            <p:cNvGrpSpPr>
              <a:grpSpLocks/>
            </p:cNvGrpSpPr>
            <p:nvPr/>
          </p:nvGrpSpPr>
          <p:grpSpPr bwMode="auto">
            <a:xfrm>
              <a:off x="2944034" y="5195596"/>
              <a:ext cx="1281684" cy="1306373"/>
              <a:chOff x="3360654" y="4475979"/>
              <a:chExt cx="1281684" cy="1306373"/>
            </a:xfrm>
          </p:grpSpPr>
          <p:grpSp>
            <p:nvGrpSpPr>
              <p:cNvPr id="9" name="Group 341"/>
              <p:cNvGrpSpPr>
                <a:grpSpLocks/>
              </p:cNvGrpSpPr>
              <p:nvPr/>
            </p:nvGrpSpPr>
            <p:grpSpPr bwMode="auto">
              <a:xfrm>
                <a:off x="3422792" y="4644199"/>
                <a:ext cx="533400" cy="304800"/>
                <a:chOff x="533400" y="1524000"/>
                <a:chExt cx="533400" cy="304800"/>
              </a:xfrm>
            </p:grpSpPr>
            <p:sp>
              <p:nvSpPr>
                <p:cNvPr id="343" name="Oval 342"/>
                <p:cNvSpPr/>
                <p:nvPr/>
              </p:nvSpPr>
              <p:spPr>
                <a:xfrm>
                  <a:off x="533203" y="1524036"/>
                  <a:ext cx="533638" cy="304766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58" name="TextBox 343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175</a:t>
                  </a:r>
                </a:p>
              </p:txBody>
            </p:sp>
          </p:grpSp>
          <p:grpSp>
            <p:nvGrpSpPr>
              <p:cNvPr id="10" name="Group 356"/>
              <p:cNvGrpSpPr>
                <a:grpSpLocks/>
              </p:cNvGrpSpPr>
              <p:nvPr/>
            </p:nvGrpSpPr>
            <p:grpSpPr bwMode="auto">
              <a:xfrm>
                <a:off x="4036170" y="4644199"/>
                <a:ext cx="533400" cy="304800"/>
                <a:chOff x="533400" y="1524000"/>
                <a:chExt cx="533400" cy="304800"/>
              </a:xfrm>
            </p:grpSpPr>
            <p:sp>
              <p:nvSpPr>
                <p:cNvPr id="358" name="Oval 357"/>
                <p:cNvSpPr/>
                <p:nvPr/>
              </p:nvSpPr>
              <p:spPr>
                <a:xfrm>
                  <a:off x="532873" y="1524036"/>
                  <a:ext cx="533638" cy="30476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56" name="TextBox 358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180</a:t>
                  </a:r>
                </a:p>
              </p:txBody>
            </p:sp>
          </p:grpSp>
          <p:sp>
            <p:nvSpPr>
              <p:cNvPr id="531" name="Rounded Rectangle 530"/>
              <p:cNvSpPr/>
              <p:nvPr/>
            </p:nvSpPr>
            <p:spPr>
              <a:xfrm>
                <a:off x="3360654" y="4475979"/>
                <a:ext cx="1281684" cy="1306373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1" name="Group 601"/>
            <p:cNvGrpSpPr>
              <a:grpSpLocks/>
            </p:cNvGrpSpPr>
            <p:nvPr/>
          </p:nvGrpSpPr>
          <p:grpSpPr bwMode="auto">
            <a:xfrm>
              <a:off x="3356405" y="5731681"/>
              <a:ext cx="454495" cy="546476"/>
              <a:chOff x="3183265" y="5499024"/>
              <a:chExt cx="454495" cy="546476"/>
            </a:xfrm>
          </p:grpSpPr>
          <p:sp>
            <p:nvSpPr>
              <p:cNvPr id="586" name="Rectangle 585"/>
              <p:cNvSpPr/>
              <p:nvPr/>
            </p:nvSpPr>
            <p:spPr>
              <a:xfrm>
                <a:off x="3183828" y="5499454"/>
                <a:ext cx="454227" cy="54603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51" name="Picture 1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196794" y="5502633"/>
                <a:ext cx="428343" cy="5354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2" name="Group 611"/>
          <p:cNvGrpSpPr>
            <a:grpSpLocks/>
          </p:cNvGrpSpPr>
          <p:nvPr/>
        </p:nvGrpSpPr>
        <p:grpSpPr bwMode="auto">
          <a:xfrm>
            <a:off x="5766665" y="4182197"/>
            <a:ext cx="1416050" cy="1727440"/>
            <a:chOff x="179132" y="3504182"/>
            <a:chExt cx="1415845" cy="1727402"/>
          </a:xfrm>
        </p:grpSpPr>
        <p:grpSp>
          <p:nvGrpSpPr>
            <p:cNvPr id="13" name="Group 519"/>
            <p:cNvGrpSpPr>
              <a:grpSpLocks/>
            </p:cNvGrpSpPr>
            <p:nvPr/>
          </p:nvGrpSpPr>
          <p:grpSpPr bwMode="auto">
            <a:xfrm>
              <a:off x="179132" y="3504182"/>
              <a:ext cx="1415845" cy="1727402"/>
              <a:chOff x="2890683" y="3470787"/>
              <a:chExt cx="1415845" cy="1727402"/>
            </a:xfrm>
          </p:grpSpPr>
          <p:grpSp>
            <p:nvGrpSpPr>
              <p:cNvPr id="14" name="Group 272"/>
              <p:cNvGrpSpPr>
                <a:grpSpLocks/>
              </p:cNvGrpSpPr>
              <p:nvPr/>
            </p:nvGrpSpPr>
            <p:grpSpPr bwMode="auto">
              <a:xfrm>
                <a:off x="3352802" y="3546065"/>
                <a:ext cx="533400" cy="304800"/>
                <a:chOff x="533400" y="1524000"/>
                <a:chExt cx="533400" cy="304800"/>
              </a:xfrm>
            </p:grpSpPr>
            <p:sp>
              <p:nvSpPr>
                <p:cNvPr id="274" name="Oval 273"/>
                <p:cNvSpPr/>
                <p:nvPr/>
              </p:nvSpPr>
              <p:spPr>
                <a:xfrm>
                  <a:off x="533177" y="1523332"/>
                  <a:ext cx="533323" cy="30479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47" name="TextBox 274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127</a:t>
                  </a:r>
                </a:p>
              </p:txBody>
            </p:sp>
          </p:grpSp>
          <p:grpSp>
            <p:nvGrpSpPr>
              <p:cNvPr id="15" name="Group 281"/>
              <p:cNvGrpSpPr>
                <a:grpSpLocks/>
              </p:cNvGrpSpPr>
              <p:nvPr/>
            </p:nvGrpSpPr>
            <p:grpSpPr bwMode="auto">
              <a:xfrm>
                <a:off x="2986560" y="4075470"/>
                <a:ext cx="533400" cy="304800"/>
                <a:chOff x="533400" y="1524000"/>
                <a:chExt cx="533400" cy="304800"/>
              </a:xfrm>
            </p:grpSpPr>
            <p:sp>
              <p:nvSpPr>
                <p:cNvPr id="283" name="Oval 282"/>
                <p:cNvSpPr/>
                <p:nvPr/>
              </p:nvSpPr>
              <p:spPr>
                <a:xfrm>
                  <a:off x="532759" y="1524141"/>
                  <a:ext cx="533323" cy="30479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4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45" name="TextBox 283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128</a:t>
                  </a:r>
                </a:p>
              </p:txBody>
            </p:sp>
          </p:grpSp>
          <p:grpSp>
            <p:nvGrpSpPr>
              <p:cNvPr id="16" name="Group 401"/>
              <p:cNvGrpSpPr>
                <a:grpSpLocks/>
              </p:cNvGrpSpPr>
              <p:nvPr/>
            </p:nvGrpSpPr>
            <p:grpSpPr bwMode="auto">
              <a:xfrm>
                <a:off x="3650239" y="4070553"/>
                <a:ext cx="533400" cy="304800"/>
                <a:chOff x="533400" y="1524000"/>
                <a:chExt cx="533400" cy="304800"/>
              </a:xfrm>
            </p:grpSpPr>
            <p:sp>
              <p:nvSpPr>
                <p:cNvPr id="403" name="Oval 402"/>
                <p:cNvSpPr/>
                <p:nvPr/>
              </p:nvSpPr>
              <p:spPr>
                <a:xfrm>
                  <a:off x="534147" y="1524296"/>
                  <a:ext cx="533323" cy="30479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43" name="TextBox 403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227</a:t>
                  </a:r>
                </a:p>
              </p:txBody>
            </p:sp>
          </p:grpSp>
          <p:cxnSp>
            <p:nvCxnSpPr>
              <p:cNvPr id="512" name="Straight Connector 511"/>
              <p:cNvCxnSpPr>
                <a:stCxn id="274" idx="4"/>
                <a:endCxn id="3145" idx="0"/>
              </p:cNvCxnSpPr>
              <p:nvPr/>
            </p:nvCxnSpPr>
            <p:spPr>
              <a:xfrm rot="5400000">
                <a:off x="3328756" y="3785127"/>
                <a:ext cx="225420" cy="355549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/>
              <p:cNvCxnSpPr>
                <a:stCxn id="274" idx="4"/>
                <a:endCxn id="3143" idx="0"/>
              </p:cNvCxnSpPr>
              <p:nvPr/>
            </p:nvCxnSpPr>
            <p:spPr>
              <a:xfrm rot="16200000" flipH="1">
                <a:off x="3662877" y="3806555"/>
                <a:ext cx="220658" cy="307930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9" name="Rounded Rectangle 518"/>
              <p:cNvSpPr/>
              <p:nvPr/>
            </p:nvSpPr>
            <p:spPr>
              <a:xfrm>
                <a:off x="2890683" y="3470787"/>
                <a:ext cx="1415845" cy="1727402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7" name="Group 603"/>
            <p:cNvGrpSpPr>
              <a:grpSpLocks/>
            </p:cNvGrpSpPr>
            <p:nvPr/>
          </p:nvGrpSpPr>
          <p:grpSpPr bwMode="auto">
            <a:xfrm>
              <a:off x="672724" y="4460178"/>
              <a:ext cx="454495" cy="546476"/>
              <a:chOff x="1062291" y="5223080"/>
              <a:chExt cx="454495" cy="546476"/>
            </a:xfrm>
          </p:grpSpPr>
          <p:sp>
            <p:nvSpPr>
              <p:cNvPr id="592" name="Rectangle 591"/>
              <p:cNvSpPr/>
              <p:nvPr/>
            </p:nvSpPr>
            <p:spPr>
              <a:xfrm>
                <a:off x="1062341" y="5222738"/>
                <a:ext cx="453959" cy="546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35" name="Picture 1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072718" y="5268509"/>
                <a:ext cx="436853" cy="464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8" name="Group 617"/>
          <p:cNvGrpSpPr>
            <a:grpSpLocks/>
          </p:cNvGrpSpPr>
          <p:nvPr/>
        </p:nvGrpSpPr>
        <p:grpSpPr bwMode="auto">
          <a:xfrm>
            <a:off x="559090" y="1887586"/>
            <a:ext cx="1076380" cy="1268400"/>
            <a:chOff x="337374" y="5327337"/>
            <a:chExt cx="1078656" cy="1268001"/>
          </a:xfrm>
        </p:grpSpPr>
        <p:grpSp>
          <p:nvGrpSpPr>
            <p:cNvPr id="19" name="Group 544"/>
            <p:cNvGrpSpPr>
              <a:grpSpLocks/>
            </p:cNvGrpSpPr>
            <p:nvPr/>
          </p:nvGrpSpPr>
          <p:grpSpPr bwMode="auto">
            <a:xfrm>
              <a:off x="337374" y="5327337"/>
              <a:ext cx="1078656" cy="1268001"/>
              <a:chOff x="310320" y="4910717"/>
              <a:chExt cx="1078656" cy="1268001"/>
            </a:xfrm>
          </p:grpSpPr>
          <p:grpSp>
            <p:nvGrpSpPr>
              <p:cNvPr id="20" name="Group 407"/>
              <p:cNvGrpSpPr>
                <a:grpSpLocks/>
              </p:cNvGrpSpPr>
              <p:nvPr/>
            </p:nvGrpSpPr>
            <p:grpSpPr bwMode="auto">
              <a:xfrm>
                <a:off x="565046" y="4992873"/>
                <a:ext cx="533400" cy="304800"/>
                <a:chOff x="533400" y="1524000"/>
                <a:chExt cx="533400" cy="304800"/>
              </a:xfrm>
            </p:grpSpPr>
            <p:sp>
              <p:nvSpPr>
                <p:cNvPr id="409" name="Oval 408"/>
                <p:cNvSpPr/>
                <p:nvPr/>
              </p:nvSpPr>
              <p:spPr>
                <a:xfrm>
                  <a:off x="533167" y="1524368"/>
                  <a:ext cx="532937" cy="30470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31" name="TextBox 409"/>
                <p:cNvSpPr txBox="1">
                  <a:spLocks noChangeArrowheads="1"/>
                </p:cNvSpPr>
                <p:nvPr/>
              </p:nvSpPr>
              <p:spPr bwMode="auto">
                <a:xfrm>
                  <a:off x="599791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228</a:t>
                  </a:r>
                </a:p>
              </p:txBody>
            </p:sp>
          </p:grpSp>
          <p:sp>
            <p:nvSpPr>
              <p:cNvPr id="544" name="Rounded Rectangle 543"/>
              <p:cNvSpPr/>
              <p:nvPr/>
            </p:nvSpPr>
            <p:spPr>
              <a:xfrm>
                <a:off x="310320" y="4910717"/>
                <a:ext cx="1078656" cy="1268001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1" name="Group 604"/>
            <p:cNvGrpSpPr>
              <a:grpSpLocks/>
            </p:cNvGrpSpPr>
            <p:nvPr/>
          </p:nvGrpSpPr>
          <p:grpSpPr bwMode="auto">
            <a:xfrm>
              <a:off x="615883" y="5780378"/>
              <a:ext cx="464589" cy="546476"/>
              <a:chOff x="659167" y="5991393"/>
              <a:chExt cx="464589" cy="546476"/>
            </a:xfrm>
          </p:grpSpPr>
          <p:sp>
            <p:nvSpPr>
              <p:cNvPr id="591" name="Rectangle 590"/>
              <p:cNvSpPr/>
              <p:nvPr/>
            </p:nvSpPr>
            <p:spPr>
              <a:xfrm>
                <a:off x="662194" y="5990646"/>
                <a:ext cx="453395" cy="5475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27" name="Picture 1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59167" y="6073062"/>
                <a:ext cx="464589" cy="414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cxnSp>
        <p:nvCxnSpPr>
          <p:cNvPr id="620" name="Straight Connector 619"/>
          <p:cNvCxnSpPr>
            <a:stCxn id="212" idx="4"/>
            <a:endCxn id="3147" idx="0"/>
          </p:cNvCxnSpPr>
          <p:nvPr/>
        </p:nvCxnSpPr>
        <p:spPr>
          <a:xfrm rot="16200000" flipH="1">
            <a:off x="4546538" y="2298578"/>
            <a:ext cx="2476462" cy="1441336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Straight Connector 636"/>
          <p:cNvCxnSpPr>
            <a:stCxn id="218" idx="2"/>
            <a:endCxn id="3180" idx="0"/>
          </p:cNvCxnSpPr>
          <p:nvPr/>
        </p:nvCxnSpPr>
        <p:spPr>
          <a:xfrm rot="10800000" flipV="1">
            <a:off x="1501779" y="2404153"/>
            <a:ext cx="2828239" cy="1190244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Straight Connector 644"/>
          <p:cNvCxnSpPr>
            <a:stCxn id="168" idx="4"/>
            <a:endCxn id="236" idx="1"/>
          </p:cNvCxnSpPr>
          <p:nvPr/>
        </p:nvCxnSpPr>
        <p:spPr>
          <a:xfrm rot="5400000">
            <a:off x="3252516" y="2615228"/>
            <a:ext cx="286453" cy="1203805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>
            <a:stCxn id="218" idx="6"/>
            <a:endCxn id="3147" idx="0"/>
          </p:cNvCxnSpPr>
          <p:nvPr/>
        </p:nvCxnSpPr>
        <p:spPr>
          <a:xfrm>
            <a:off x="4876484" y="2404153"/>
            <a:ext cx="1628953" cy="1853324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85"/>
          <p:cNvGrpSpPr>
            <a:grpSpLocks/>
          </p:cNvGrpSpPr>
          <p:nvPr/>
        </p:nvGrpSpPr>
        <p:grpSpPr bwMode="auto">
          <a:xfrm>
            <a:off x="7816994" y="1781607"/>
            <a:ext cx="700087" cy="1248975"/>
            <a:chOff x="961314" y="3431044"/>
            <a:chExt cx="699757" cy="1248296"/>
          </a:xfrm>
        </p:grpSpPr>
        <p:sp>
          <p:nvSpPr>
            <p:cNvPr id="260" name="Rectangle 259"/>
            <p:cNvSpPr/>
            <p:nvPr/>
          </p:nvSpPr>
          <p:spPr>
            <a:xfrm>
              <a:off x="1093014" y="3897516"/>
              <a:ext cx="453811" cy="54580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3120" name="Picture 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93054" y="3935153"/>
              <a:ext cx="441371" cy="479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" name="Oval 275"/>
            <p:cNvSpPr/>
            <p:nvPr/>
          </p:nvSpPr>
          <p:spPr>
            <a:xfrm>
              <a:off x="1029544" y="3496096"/>
              <a:ext cx="533148" cy="3046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22" name="TextBox 276"/>
            <p:cNvSpPr txBox="1">
              <a:spLocks noChangeArrowheads="1"/>
            </p:cNvSpPr>
            <p:nvPr/>
          </p:nvSpPr>
          <p:spPr bwMode="auto">
            <a:xfrm>
              <a:off x="1095906" y="3495478"/>
              <a:ext cx="4203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123</a:t>
              </a:r>
            </a:p>
          </p:txBody>
        </p:sp>
        <p:sp>
          <p:nvSpPr>
            <p:cNvPr id="267" name="Rounded Rectangle 266"/>
            <p:cNvSpPr/>
            <p:nvPr/>
          </p:nvSpPr>
          <p:spPr>
            <a:xfrm>
              <a:off x="961314" y="3431044"/>
              <a:ext cx="699757" cy="1248296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287" name="Straight Connector 286"/>
          <p:cNvCxnSpPr>
            <a:stCxn id="216" idx="4"/>
            <a:endCxn id="3167" idx="0"/>
          </p:cNvCxnSpPr>
          <p:nvPr/>
        </p:nvCxnSpPr>
        <p:spPr>
          <a:xfrm rot="16200000" flipH="1">
            <a:off x="6288781" y="2156328"/>
            <a:ext cx="1666564" cy="2500605"/>
          </a:xfrm>
          <a:prstGeom prst="line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stCxn id="168" idx="4"/>
            <a:endCxn id="3158" idx="0"/>
          </p:cNvCxnSpPr>
          <p:nvPr/>
        </p:nvCxnSpPr>
        <p:spPr>
          <a:xfrm rot="16200000" flipH="1">
            <a:off x="3958479" y="3113068"/>
            <a:ext cx="793501" cy="715171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stCxn id="218" idx="4"/>
            <a:endCxn id="3158" idx="0"/>
          </p:cNvCxnSpPr>
          <p:nvPr/>
        </p:nvCxnSpPr>
        <p:spPr>
          <a:xfrm rot="16200000" flipH="1">
            <a:off x="4005739" y="3160328"/>
            <a:ext cx="1304589" cy="109564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>
            <a:stCxn id="212" idx="4"/>
            <a:endCxn id="3156" idx="0"/>
          </p:cNvCxnSpPr>
          <p:nvPr/>
        </p:nvCxnSpPr>
        <p:spPr>
          <a:xfrm rot="16200000" flipH="1">
            <a:off x="4151815" y="2693300"/>
            <a:ext cx="2086390" cy="261819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>
            <a:stCxn id="218" idx="4"/>
            <a:endCxn id="3156" idx="0"/>
          </p:cNvCxnSpPr>
          <p:nvPr/>
        </p:nvCxnSpPr>
        <p:spPr>
          <a:xfrm rot="16200000" flipH="1">
            <a:off x="4312291" y="2853775"/>
            <a:ext cx="1304589" cy="722669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374"/>
          <p:cNvGrpSpPr>
            <a:grpSpLocks/>
          </p:cNvGrpSpPr>
          <p:nvPr/>
        </p:nvGrpSpPr>
        <p:grpSpPr bwMode="auto">
          <a:xfrm>
            <a:off x="1978890" y="1872671"/>
            <a:ext cx="715963" cy="1215387"/>
            <a:chOff x="1647283" y="5126243"/>
            <a:chExt cx="717172" cy="1215625"/>
          </a:xfrm>
        </p:grpSpPr>
        <p:grpSp>
          <p:nvGrpSpPr>
            <p:cNvPr id="24" name="Group 556"/>
            <p:cNvGrpSpPr>
              <a:grpSpLocks/>
            </p:cNvGrpSpPr>
            <p:nvPr/>
          </p:nvGrpSpPr>
          <p:grpSpPr bwMode="auto">
            <a:xfrm>
              <a:off x="1647283" y="5126243"/>
              <a:ext cx="717172" cy="1215625"/>
              <a:chOff x="2989124" y="5776420"/>
              <a:chExt cx="717172" cy="1215625"/>
            </a:xfrm>
          </p:grpSpPr>
          <p:grpSp>
            <p:nvGrpSpPr>
              <p:cNvPr id="25" name="Group 317"/>
              <p:cNvGrpSpPr>
                <a:grpSpLocks/>
              </p:cNvGrpSpPr>
              <p:nvPr/>
            </p:nvGrpSpPr>
            <p:grpSpPr bwMode="auto">
              <a:xfrm>
                <a:off x="3081513" y="5841676"/>
                <a:ext cx="533400" cy="304800"/>
                <a:chOff x="555042" y="1524000"/>
                <a:chExt cx="533400" cy="304800"/>
              </a:xfrm>
            </p:grpSpPr>
            <p:sp>
              <p:nvSpPr>
                <p:cNvPr id="361" name="Oval 360"/>
                <p:cNvSpPr/>
                <p:nvPr/>
              </p:nvSpPr>
              <p:spPr>
                <a:xfrm>
                  <a:off x="554884" y="1523845"/>
                  <a:ext cx="534301" cy="3048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113" name="TextBox 361"/>
                <p:cNvSpPr txBox="1">
                  <a:spLocks noChangeArrowheads="1"/>
                </p:cNvSpPr>
                <p:nvPr/>
              </p:nvSpPr>
              <p:spPr bwMode="auto">
                <a:xfrm>
                  <a:off x="621433" y="1524000"/>
                  <a:ext cx="42030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>
                      <a:latin typeface="Calibri" pitchFamily="34" charset="0"/>
                    </a:rPr>
                    <a:t>155</a:t>
                  </a:r>
                </a:p>
              </p:txBody>
            </p:sp>
          </p:grpSp>
          <p:sp>
            <p:nvSpPr>
              <p:cNvPr id="348" name="Rounded Rectangle 347"/>
              <p:cNvSpPr/>
              <p:nvPr/>
            </p:nvSpPr>
            <p:spPr>
              <a:xfrm>
                <a:off x="2989124" y="5776420"/>
                <a:ext cx="717172" cy="1215625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6" name="Group 598"/>
            <p:cNvGrpSpPr>
              <a:grpSpLocks/>
            </p:cNvGrpSpPr>
            <p:nvPr/>
          </p:nvGrpSpPr>
          <p:grpSpPr bwMode="auto">
            <a:xfrm>
              <a:off x="1776497" y="5573875"/>
              <a:ext cx="454495" cy="546476"/>
              <a:chOff x="6110428" y="5001244"/>
              <a:chExt cx="454495" cy="546476"/>
            </a:xfrm>
          </p:grpSpPr>
          <p:sp>
            <p:nvSpPr>
              <p:cNvPr id="342" name="Rectangle 341"/>
              <p:cNvSpPr/>
              <p:nvPr/>
            </p:nvSpPr>
            <p:spPr>
              <a:xfrm>
                <a:off x="6110019" y="5001375"/>
                <a:ext cx="454791" cy="54620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3109" name="Picture 19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128099" y="5019580"/>
                <a:ext cx="418631" cy="510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7" name="Group 332"/>
          <p:cNvGrpSpPr>
            <a:grpSpLocks/>
          </p:cNvGrpSpPr>
          <p:nvPr/>
        </p:nvGrpSpPr>
        <p:grpSpPr bwMode="auto">
          <a:xfrm>
            <a:off x="7108397" y="3305988"/>
            <a:ext cx="533400" cy="304800"/>
            <a:chOff x="-56361" y="1524000"/>
            <a:chExt cx="533400" cy="304800"/>
          </a:xfrm>
        </p:grpSpPr>
        <p:sp>
          <p:nvSpPr>
            <p:cNvPr id="369" name="Oval 368"/>
            <p:cNvSpPr/>
            <p:nvPr/>
          </p:nvSpPr>
          <p:spPr>
            <a:xfrm>
              <a:off x="-56361" y="1524000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05" name="TextBox 371"/>
            <p:cNvSpPr txBox="1">
              <a:spLocks noChangeArrowheads="1"/>
            </p:cNvSpPr>
            <p:nvPr/>
          </p:nvSpPr>
          <p:spPr bwMode="auto">
            <a:xfrm>
              <a:off x="10030" y="1524000"/>
              <a:ext cx="4203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160</a:t>
              </a:r>
            </a:p>
          </p:txBody>
        </p:sp>
      </p:grpSp>
      <p:sp>
        <p:nvSpPr>
          <p:cNvPr id="224" name="Oval 223"/>
          <p:cNvSpPr/>
          <p:nvPr/>
        </p:nvSpPr>
        <p:spPr>
          <a:xfrm>
            <a:off x="4120230" y="1453452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" name="TextBox 224"/>
          <p:cNvSpPr txBox="1"/>
          <p:nvPr/>
        </p:nvSpPr>
        <p:spPr>
          <a:xfrm>
            <a:off x="4228484" y="1453452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11</a:t>
            </a:r>
          </a:p>
        </p:txBody>
      </p:sp>
      <p:sp>
        <p:nvSpPr>
          <p:cNvPr id="220" name="Oval 219"/>
          <p:cNvSpPr/>
          <p:nvPr/>
        </p:nvSpPr>
        <p:spPr>
          <a:xfrm>
            <a:off x="3249396" y="2235255"/>
            <a:ext cx="546468" cy="31732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330017" y="2245490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5598527" y="2256023"/>
            <a:ext cx="546468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7" name="TextBox 216"/>
          <p:cNvSpPr txBox="1"/>
          <p:nvPr/>
        </p:nvSpPr>
        <p:spPr>
          <a:xfrm>
            <a:off x="5665724" y="2256023"/>
            <a:ext cx="432249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21b</a:t>
            </a:r>
          </a:p>
        </p:txBody>
      </p:sp>
      <p:cxnSp>
        <p:nvCxnSpPr>
          <p:cNvPr id="159" name="Straight Connector 158"/>
          <p:cNvCxnSpPr>
            <a:stCxn id="224" idx="4"/>
            <a:endCxn id="220" idx="0"/>
          </p:cNvCxnSpPr>
          <p:nvPr/>
        </p:nvCxnSpPr>
        <p:spPr>
          <a:xfrm rot="5400000">
            <a:off x="3725809" y="1567599"/>
            <a:ext cx="464477" cy="870834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224" idx="4"/>
            <a:endCxn id="216" idx="0"/>
          </p:cNvCxnSpPr>
          <p:nvPr/>
        </p:nvCxnSpPr>
        <p:spPr>
          <a:xfrm rot="16200000" flipH="1">
            <a:off x="4889990" y="1274251"/>
            <a:ext cx="485245" cy="147829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224" idx="4"/>
            <a:endCxn id="218" idx="0"/>
          </p:cNvCxnSpPr>
          <p:nvPr/>
        </p:nvCxnSpPr>
        <p:spPr>
          <a:xfrm rot="16200000" flipH="1">
            <a:off x="4261001" y="1903240"/>
            <a:ext cx="474712" cy="20978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/>
          <p:nvPr/>
        </p:nvSpPr>
        <p:spPr>
          <a:xfrm>
            <a:off x="4790867" y="1463689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6420822" y="2240508"/>
            <a:ext cx="546468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1" name="TextBox 210"/>
          <p:cNvSpPr txBox="1"/>
          <p:nvPr/>
        </p:nvSpPr>
        <p:spPr>
          <a:xfrm>
            <a:off x="6529076" y="2240508"/>
            <a:ext cx="350133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30</a:t>
            </a:r>
          </a:p>
        </p:txBody>
      </p:sp>
      <p:cxnSp>
        <p:nvCxnSpPr>
          <p:cNvPr id="196" name="Straight Connector 195"/>
          <p:cNvCxnSpPr>
            <a:stCxn id="212" idx="4"/>
            <a:endCxn id="208" idx="0"/>
          </p:cNvCxnSpPr>
          <p:nvPr/>
        </p:nvCxnSpPr>
        <p:spPr>
          <a:xfrm rot="16200000" flipH="1">
            <a:off x="5649332" y="1195783"/>
            <a:ext cx="459493" cy="1629955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218" idx="4"/>
            <a:endCxn id="168" idx="0"/>
          </p:cNvCxnSpPr>
          <p:nvPr/>
        </p:nvCxnSpPr>
        <p:spPr>
          <a:xfrm rot="5400000">
            <a:off x="4203567" y="2356894"/>
            <a:ext cx="193762" cy="605607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ounded Rectangle 152"/>
          <p:cNvSpPr/>
          <p:nvPr/>
        </p:nvSpPr>
        <p:spPr>
          <a:xfrm>
            <a:off x="3164032" y="1390757"/>
            <a:ext cx="3881004" cy="1773275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9" name="Title 24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/>
                </a:solidFill>
              </a:rPr>
              <a:t>Group B</a:t>
            </a:r>
            <a:r>
              <a:rPr lang="en-US" dirty="0" smtClean="0"/>
              <a:t>:  1</a:t>
            </a:r>
            <a:r>
              <a:rPr lang="en-US" baseline="30000" dirty="0" smtClean="0"/>
              <a:t>st</a:t>
            </a:r>
            <a:r>
              <a:rPr lang="en-US" dirty="0" smtClean="0"/>
              <a:t> Year </a:t>
            </a:r>
            <a:r>
              <a:rPr lang="en-US" dirty="0" smtClean="0">
                <a:solidFill>
                  <a:srgbClr val="C00000"/>
                </a:solidFill>
              </a:rPr>
              <a:t>Post-</a:t>
            </a:r>
            <a:r>
              <a:rPr lang="en-US" dirty="0" err="1" smtClean="0">
                <a:solidFill>
                  <a:srgbClr val="C00000"/>
                </a:solidFill>
              </a:rPr>
              <a:t>Bac</a:t>
            </a:r>
            <a:endParaRPr lang="en-US" dirty="0" smtClean="0">
              <a:solidFill>
                <a:srgbClr val="C00000"/>
              </a:solidFill>
            </a:endParaRPr>
          </a:p>
        </p:txBody>
      </p:sp>
      <p:cxnSp>
        <p:nvCxnSpPr>
          <p:cNvPr id="147" name="Straight Connector 146"/>
          <p:cNvCxnSpPr>
            <a:stCxn id="212" idx="6"/>
            <a:endCxn id="3105" idx="0"/>
          </p:cNvCxnSpPr>
          <p:nvPr/>
        </p:nvCxnSpPr>
        <p:spPr>
          <a:xfrm>
            <a:off x="5337334" y="1622352"/>
            <a:ext cx="2047608" cy="1683636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68" idx="6"/>
            <a:endCxn id="3105" idx="0"/>
          </p:cNvCxnSpPr>
          <p:nvPr/>
        </p:nvCxnSpPr>
        <p:spPr>
          <a:xfrm>
            <a:off x="4270877" y="2915241"/>
            <a:ext cx="3114065" cy="390747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stCxn id="236" idx="1"/>
            <a:endCxn id="3184" idx="0"/>
          </p:cNvCxnSpPr>
          <p:nvPr/>
        </p:nvCxnSpPr>
        <p:spPr bwMode="auto">
          <a:xfrm rot="5400000">
            <a:off x="2675679" y="3476237"/>
            <a:ext cx="234040" cy="228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212" idx="6"/>
            <a:endCxn id="3122" idx="0"/>
          </p:cNvCxnSpPr>
          <p:nvPr/>
        </p:nvCxnSpPr>
        <p:spPr>
          <a:xfrm>
            <a:off x="5337334" y="1622352"/>
            <a:ext cx="2824569" cy="223724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 167"/>
          <p:cNvSpPr/>
          <p:nvPr/>
        </p:nvSpPr>
        <p:spPr>
          <a:xfrm>
            <a:off x="3724410" y="2756578"/>
            <a:ext cx="546467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7" name="Straight Connector 156"/>
          <p:cNvCxnSpPr>
            <a:stCxn id="220" idx="4"/>
            <a:endCxn id="168" idx="0"/>
          </p:cNvCxnSpPr>
          <p:nvPr/>
        </p:nvCxnSpPr>
        <p:spPr>
          <a:xfrm rot="16200000" flipH="1">
            <a:off x="3658139" y="2417073"/>
            <a:ext cx="203996" cy="475014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3856759" y="2516331"/>
            <a:ext cx="3079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394019" y="2245641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12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4940685" y="1484469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29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473234" y="2266272"/>
            <a:ext cx="425677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21a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3884618" y="2782556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31</a:t>
            </a:r>
          </a:p>
        </p:txBody>
      </p:sp>
      <p:cxnSp>
        <p:nvCxnSpPr>
          <p:cNvPr id="167" name="Straight Connector 166"/>
          <p:cNvCxnSpPr>
            <a:stCxn id="212" idx="4"/>
            <a:endCxn id="3158" idx="0"/>
          </p:cNvCxnSpPr>
          <p:nvPr/>
        </p:nvCxnSpPr>
        <p:spPr>
          <a:xfrm rot="5400000">
            <a:off x="3845263" y="2648567"/>
            <a:ext cx="2086390" cy="351286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216" idx="4"/>
            <a:endCxn id="358" idx="0"/>
          </p:cNvCxnSpPr>
          <p:nvPr/>
        </p:nvCxnSpPr>
        <p:spPr>
          <a:xfrm rot="5400000">
            <a:off x="4946671" y="2942351"/>
            <a:ext cx="1294092" cy="556089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ight Arrow 147"/>
          <p:cNvSpPr/>
          <p:nvPr/>
        </p:nvSpPr>
        <p:spPr>
          <a:xfrm>
            <a:off x="4229099" y="3958935"/>
            <a:ext cx="181841" cy="129887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ight Arrow 149"/>
          <p:cNvSpPr/>
          <p:nvPr/>
        </p:nvSpPr>
        <p:spPr>
          <a:xfrm rot="7536646">
            <a:off x="8401050" y="4094017"/>
            <a:ext cx="181841" cy="12988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ight Arrow 150"/>
          <p:cNvSpPr/>
          <p:nvPr/>
        </p:nvSpPr>
        <p:spPr>
          <a:xfrm>
            <a:off x="5647459" y="4883726"/>
            <a:ext cx="181841" cy="12988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512065" y="2894730"/>
            <a:ext cx="1162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Papaemmanouil</a:t>
            </a:r>
            <a:endParaRPr lang="en-US" sz="1050" dirty="0"/>
          </a:p>
        </p:txBody>
      </p:sp>
      <p:sp>
        <p:nvSpPr>
          <p:cNvPr id="137" name="TextBox 136"/>
          <p:cNvSpPr txBox="1"/>
          <p:nvPr/>
        </p:nvSpPr>
        <p:spPr>
          <a:xfrm>
            <a:off x="2048257" y="2852929"/>
            <a:ext cx="5902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Hickey</a:t>
            </a:r>
            <a:endParaRPr lang="en-US" sz="1050" dirty="0"/>
          </a:p>
        </p:txBody>
      </p:sp>
      <p:sp>
        <p:nvSpPr>
          <p:cNvPr id="138" name="TextBox 137"/>
          <p:cNvSpPr txBox="1"/>
          <p:nvPr/>
        </p:nvSpPr>
        <p:spPr>
          <a:xfrm>
            <a:off x="7916092" y="2805903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Hong</a:t>
            </a:r>
            <a:endParaRPr lang="en-US" sz="1050" dirty="0"/>
          </a:p>
        </p:txBody>
      </p:sp>
      <p:grpSp>
        <p:nvGrpSpPr>
          <p:cNvPr id="28" name="Group 141"/>
          <p:cNvGrpSpPr/>
          <p:nvPr/>
        </p:nvGrpSpPr>
        <p:grpSpPr>
          <a:xfrm>
            <a:off x="1149756" y="3308407"/>
            <a:ext cx="2617787" cy="1475708"/>
            <a:chOff x="1154981" y="3501737"/>
            <a:chExt cx="2617787" cy="1475708"/>
          </a:xfrm>
        </p:grpSpPr>
        <p:grpSp>
          <p:nvGrpSpPr>
            <p:cNvPr id="29" name="Group 162"/>
            <p:cNvGrpSpPr/>
            <p:nvPr/>
          </p:nvGrpSpPr>
          <p:grpSpPr>
            <a:xfrm>
              <a:off x="1154981" y="3501737"/>
              <a:ext cx="2617787" cy="1451699"/>
              <a:chOff x="1539443" y="4281056"/>
              <a:chExt cx="2617787" cy="1451699"/>
            </a:xfrm>
          </p:grpSpPr>
          <p:grpSp>
            <p:nvGrpSpPr>
              <p:cNvPr id="30" name="Group 614"/>
              <p:cNvGrpSpPr>
                <a:grpSpLocks/>
              </p:cNvGrpSpPr>
              <p:nvPr/>
            </p:nvGrpSpPr>
            <p:grpSpPr bwMode="auto">
              <a:xfrm>
                <a:off x="1539443" y="4281056"/>
                <a:ext cx="2617787" cy="1451699"/>
                <a:chOff x="1781648" y="3984692"/>
                <a:chExt cx="2617213" cy="1451188"/>
              </a:xfrm>
            </p:grpSpPr>
            <p:grpSp>
              <p:nvGrpSpPr>
                <p:cNvPr id="31" name="Group 540"/>
                <p:cNvGrpSpPr>
                  <a:grpSpLocks/>
                </p:cNvGrpSpPr>
                <p:nvPr/>
              </p:nvGrpSpPr>
              <p:grpSpPr bwMode="auto">
                <a:xfrm>
                  <a:off x="1781648" y="3984692"/>
                  <a:ext cx="2617213" cy="1451188"/>
                  <a:chOff x="4817021" y="4466239"/>
                  <a:chExt cx="2617213" cy="1451188"/>
                </a:xfrm>
              </p:grpSpPr>
              <p:grpSp>
                <p:nvGrpSpPr>
                  <p:cNvPr id="128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5531382" y="4752128"/>
                    <a:ext cx="533283" cy="305462"/>
                    <a:chOff x="1183384" y="1524000"/>
                    <a:chExt cx="533283" cy="305462"/>
                  </a:xfrm>
                </p:grpSpPr>
                <p:sp>
                  <p:nvSpPr>
                    <p:cNvPr id="262" name="Oval 261"/>
                    <p:cNvSpPr/>
                    <p:nvPr/>
                  </p:nvSpPr>
                  <p:spPr>
                    <a:xfrm>
                      <a:off x="1183384" y="1524769"/>
                      <a:ext cx="533283" cy="3046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6" name="TextBox 2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49080" y="1524000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220</a:t>
                      </a:r>
                    </a:p>
                  </p:txBody>
                </p:sp>
              </p:grpSp>
              <p:grpSp>
                <p:nvGrpSpPr>
                  <p:cNvPr id="129" name="Group 305"/>
                  <p:cNvGrpSpPr>
                    <a:grpSpLocks/>
                  </p:cNvGrpSpPr>
                  <p:nvPr/>
                </p:nvGrpSpPr>
                <p:grpSpPr bwMode="auto">
                  <a:xfrm>
                    <a:off x="6182115" y="4752128"/>
                    <a:ext cx="533283" cy="305462"/>
                    <a:chOff x="1182885" y="1524000"/>
                    <a:chExt cx="533283" cy="305462"/>
                  </a:xfrm>
                </p:grpSpPr>
                <p:sp>
                  <p:nvSpPr>
                    <p:cNvPr id="307" name="Oval 306"/>
                    <p:cNvSpPr/>
                    <p:nvPr/>
                  </p:nvSpPr>
                  <p:spPr>
                    <a:xfrm>
                      <a:off x="1182885" y="1524769"/>
                      <a:ext cx="533283" cy="3046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4" name="TextBox 30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49080" y="1524000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146</a:t>
                      </a:r>
                    </a:p>
                  </p:txBody>
                </p:sp>
              </p:grpSp>
              <p:grpSp>
                <p:nvGrpSpPr>
                  <p:cNvPr id="130" name="Group 311"/>
                  <p:cNvGrpSpPr>
                    <a:grpSpLocks/>
                  </p:cNvGrpSpPr>
                  <p:nvPr/>
                </p:nvGrpSpPr>
                <p:grpSpPr bwMode="auto">
                  <a:xfrm>
                    <a:off x="6832847" y="4752128"/>
                    <a:ext cx="533283" cy="305462"/>
                    <a:chOff x="1182385" y="1524000"/>
                    <a:chExt cx="533283" cy="305462"/>
                  </a:xfrm>
                </p:grpSpPr>
                <p:sp>
                  <p:nvSpPr>
                    <p:cNvPr id="313" name="Oval 312"/>
                    <p:cNvSpPr/>
                    <p:nvPr/>
                  </p:nvSpPr>
                  <p:spPr>
                    <a:xfrm>
                      <a:off x="1182385" y="1524769"/>
                      <a:ext cx="533283" cy="3046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2" name="TextBox 3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49080" y="1524000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147</a:t>
                      </a:r>
                    </a:p>
                  </p:txBody>
                </p:sp>
              </p:grpSp>
              <p:grpSp>
                <p:nvGrpSpPr>
                  <p:cNvPr id="131" name="Group 395"/>
                  <p:cNvGrpSpPr>
                    <a:grpSpLocks/>
                  </p:cNvGrpSpPr>
                  <p:nvPr/>
                </p:nvGrpSpPr>
                <p:grpSpPr bwMode="auto">
                  <a:xfrm>
                    <a:off x="4893204" y="4752128"/>
                    <a:ext cx="533283" cy="305462"/>
                    <a:chOff x="-1408490" y="1524000"/>
                    <a:chExt cx="533283" cy="305462"/>
                  </a:xfrm>
                </p:grpSpPr>
                <p:sp>
                  <p:nvSpPr>
                    <p:cNvPr id="397" name="Oval 396"/>
                    <p:cNvSpPr/>
                    <p:nvPr/>
                  </p:nvSpPr>
                  <p:spPr>
                    <a:xfrm>
                      <a:off x="-1408490" y="1524769"/>
                      <a:ext cx="533283" cy="30469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0" name="TextBox 39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42882" y="1524000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120</a:t>
                      </a:r>
                    </a:p>
                  </p:txBody>
                </p:sp>
              </p:grpSp>
              <p:sp>
                <p:nvSpPr>
                  <p:cNvPr id="540" name="Rounded Rectangle 539"/>
                  <p:cNvSpPr/>
                  <p:nvPr/>
                </p:nvSpPr>
                <p:spPr>
                  <a:xfrm>
                    <a:off x="4817021" y="4466239"/>
                    <a:ext cx="2617213" cy="1451188"/>
                  </a:xfrm>
                  <a:prstGeom prst="roundRect">
                    <a:avLst/>
                  </a:prstGeom>
                  <a:noFill/>
                  <a:ln>
                    <a:solidFill>
                      <a:schemeClr val="accent4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2" name="Group 600"/>
                <p:cNvGrpSpPr>
                  <a:grpSpLocks/>
                </p:cNvGrpSpPr>
                <p:nvPr/>
              </p:nvGrpSpPr>
              <p:grpSpPr bwMode="auto">
                <a:xfrm>
                  <a:off x="2862009" y="4627909"/>
                  <a:ext cx="456523" cy="546476"/>
                  <a:chOff x="4193029" y="5526077"/>
                  <a:chExt cx="456523" cy="546476"/>
                </a:xfrm>
              </p:grpSpPr>
              <p:sp>
                <p:nvSpPr>
                  <p:cNvPr id="589" name="Rectangle 588"/>
                  <p:cNvSpPr/>
                  <p:nvPr/>
                </p:nvSpPr>
                <p:spPr>
                  <a:xfrm>
                    <a:off x="4195106" y="5526580"/>
                    <a:ext cx="453926" cy="545908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pic>
                <p:nvPicPr>
                  <p:cNvPr id="3173" name="Picture 10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/>
                  <a:srcRect/>
                  <a:stretch>
                    <a:fillRect/>
                  </a:stretch>
                </p:blipFill>
                <p:spPr bwMode="auto">
                  <a:xfrm>
                    <a:off x="4193029" y="5556232"/>
                    <a:ext cx="454721" cy="47745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sp>
            <p:nvSpPr>
              <p:cNvPr id="236" name="Right Brace 235"/>
              <p:cNvSpPr/>
              <p:nvPr/>
            </p:nvSpPr>
            <p:spPr bwMode="auto">
              <a:xfrm rot="16200000">
                <a:off x="3067917" y="3779688"/>
                <a:ext cx="244186" cy="1350822"/>
              </a:xfrm>
              <a:prstGeom prst="rightBrace">
                <a:avLst>
                  <a:gd name="adj1" fmla="val 13728"/>
                  <a:gd name="adj2" fmla="val 49520"/>
                </a:avLst>
              </a:prstGeom>
              <a:ln w="12700">
                <a:solidFill>
                  <a:schemeClr val="accent5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41" name="TextBox 140"/>
            <p:cNvSpPr txBox="1"/>
            <p:nvPr/>
          </p:nvSpPr>
          <p:spPr>
            <a:xfrm>
              <a:off x="2199787" y="4723529"/>
              <a:ext cx="54534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/>
                <a:t>Shrira</a:t>
              </a:r>
              <a:endParaRPr lang="en-US" sz="1050" dirty="0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4760106" y="4765332"/>
            <a:ext cx="551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Storer</a:t>
            </a:r>
            <a:endParaRPr lang="en-US" sz="1050" dirty="0"/>
          </a:p>
        </p:txBody>
      </p:sp>
      <p:sp>
        <p:nvSpPr>
          <p:cNvPr id="146" name="TextBox 145"/>
          <p:cNvSpPr txBox="1"/>
          <p:nvPr/>
        </p:nvSpPr>
        <p:spPr>
          <a:xfrm>
            <a:off x="6134318" y="5674504"/>
            <a:ext cx="7938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Cherniack</a:t>
            </a:r>
            <a:endParaRPr lang="en-US" sz="1050" dirty="0"/>
          </a:p>
        </p:txBody>
      </p:sp>
      <p:sp>
        <p:nvSpPr>
          <p:cNvPr id="158" name="TextBox 157"/>
          <p:cNvSpPr txBox="1"/>
          <p:nvPr/>
        </p:nvSpPr>
        <p:spPr>
          <a:xfrm>
            <a:off x="7717537" y="5157217"/>
            <a:ext cx="6655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Mairson</a:t>
            </a:r>
            <a:endParaRPr lang="en-US" sz="1050" dirty="0"/>
          </a:p>
        </p:txBody>
      </p:sp>
      <p:grpSp>
        <p:nvGrpSpPr>
          <p:cNvPr id="133" name="Group 155"/>
          <p:cNvGrpSpPr/>
          <p:nvPr/>
        </p:nvGrpSpPr>
        <p:grpSpPr>
          <a:xfrm>
            <a:off x="227260" y="5611652"/>
            <a:ext cx="3751386" cy="878762"/>
            <a:chOff x="7664027" y="5167666"/>
            <a:chExt cx="3751386" cy="878762"/>
          </a:xfrm>
        </p:grpSpPr>
        <p:grpSp>
          <p:nvGrpSpPr>
            <p:cNvPr id="134" name="Group 179"/>
            <p:cNvGrpSpPr/>
            <p:nvPr/>
          </p:nvGrpSpPr>
          <p:grpSpPr>
            <a:xfrm>
              <a:off x="7664027" y="5167666"/>
              <a:ext cx="702796" cy="276999"/>
              <a:chOff x="7664027" y="5167666"/>
              <a:chExt cx="702796" cy="276999"/>
            </a:xfrm>
          </p:grpSpPr>
          <p:sp>
            <p:nvSpPr>
              <p:cNvPr id="175" name="Right Arrow 174"/>
              <p:cNvSpPr/>
              <p:nvPr/>
            </p:nvSpPr>
            <p:spPr>
              <a:xfrm>
                <a:off x="7664027" y="5239796"/>
                <a:ext cx="181841" cy="129887"/>
              </a:xfrm>
              <a:prstGeom prst="rightArrow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7931767" y="5167666"/>
                <a:ext cx="43505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Yes</a:t>
                </a:r>
                <a:endParaRPr lang="en-US" sz="1200" dirty="0"/>
              </a:p>
            </p:txBody>
          </p:sp>
        </p:grpSp>
        <p:grpSp>
          <p:nvGrpSpPr>
            <p:cNvPr id="135" name="Group 180"/>
            <p:cNvGrpSpPr/>
            <p:nvPr/>
          </p:nvGrpSpPr>
          <p:grpSpPr>
            <a:xfrm>
              <a:off x="7664027" y="5468548"/>
              <a:ext cx="2348759" cy="276999"/>
              <a:chOff x="7664027" y="5167666"/>
              <a:chExt cx="2348759" cy="276999"/>
            </a:xfrm>
          </p:grpSpPr>
          <p:sp>
            <p:nvSpPr>
              <p:cNvPr id="173" name="Right Arrow 172"/>
              <p:cNvSpPr/>
              <p:nvPr/>
            </p:nvSpPr>
            <p:spPr>
              <a:xfrm>
                <a:off x="7664027" y="5239796"/>
                <a:ext cx="181841" cy="129887"/>
              </a:xfrm>
              <a:prstGeom prst="rightArrow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7931767" y="5167666"/>
                <a:ext cx="20810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Maybe (Speak to Instructor)</a:t>
                </a:r>
                <a:endParaRPr lang="en-US" sz="1200" dirty="0"/>
              </a:p>
            </p:txBody>
          </p:sp>
        </p:grpSp>
        <p:grpSp>
          <p:nvGrpSpPr>
            <p:cNvPr id="142" name="Group 183"/>
            <p:cNvGrpSpPr/>
            <p:nvPr/>
          </p:nvGrpSpPr>
          <p:grpSpPr>
            <a:xfrm>
              <a:off x="7664027" y="5769429"/>
              <a:ext cx="3751386" cy="276999"/>
              <a:chOff x="7664027" y="5167666"/>
              <a:chExt cx="3751386" cy="276999"/>
            </a:xfrm>
          </p:grpSpPr>
          <p:sp>
            <p:nvSpPr>
              <p:cNvPr id="170" name="Right Arrow 169"/>
              <p:cNvSpPr/>
              <p:nvPr/>
            </p:nvSpPr>
            <p:spPr>
              <a:xfrm>
                <a:off x="7664027" y="5239796"/>
                <a:ext cx="181841" cy="129887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7931767" y="5167666"/>
                <a:ext cx="34836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No unless took equivalent prerequisite as </a:t>
                </a:r>
                <a:r>
                  <a:rPr lang="en-US" sz="1200" dirty="0" err="1" smtClean="0"/>
                  <a:t>UGrad</a:t>
                </a:r>
                <a:endParaRPr lang="en-US" sz="1200" dirty="0"/>
              </a:p>
            </p:txBody>
          </p:sp>
        </p:grpSp>
      </p:grpSp>
      <p:sp>
        <p:nvSpPr>
          <p:cNvPr id="156" name="5-Point Star 155"/>
          <p:cNvSpPr/>
          <p:nvPr/>
        </p:nvSpPr>
        <p:spPr>
          <a:xfrm>
            <a:off x="3332186" y="2343179"/>
            <a:ext cx="103910" cy="10910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5-Point Star 159"/>
          <p:cNvSpPr/>
          <p:nvPr/>
        </p:nvSpPr>
        <p:spPr>
          <a:xfrm>
            <a:off x="4866577" y="1570788"/>
            <a:ext cx="103910" cy="10910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5-Point Star 160"/>
          <p:cNvSpPr/>
          <p:nvPr/>
        </p:nvSpPr>
        <p:spPr>
          <a:xfrm>
            <a:off x="4414573" y="2355302"/>
            <a:ext cx="103910" cy="10910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5-Point Star 162"/>
          <p:cNvSpPr/>
          <p:nvPr/>
        </p:nvSpPr>
        <p:spPr>
          <a:xfrm>
            <a:off x="3832682" y="2869652"/>
            <a:ext cx="103910" cy="10910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ight Arrow 163"/>
          <p:cNvSpPr/>
          <p:nvPr/>
        </p:nvSpPr>
        <p:spPr>
          <a:xfrm>
            <a:off x="5390219" y="2338971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ight Arrow 164"/>
          <p:cNvSpPr/>
          <p:nvPr/>
        </p:nvSpPr>
        <p:spPr>
          <a:xfrm>
            <a:off x="6226242" y="2333747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49852" y="1370783"/>
          <a:ext cx="234219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"/>
                <a:gridCol w="1911668"/>
              </a:tblGrid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COSI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Prerequisites</a:t>
                      </a:r>
                      <a:endParaRPr lang="en-US" sz="800"/>
                    </a:p>
                  </a:txBody>
                  <a:tcPr/>
                </a:tc>
              </a:tr>
              <a:tr h="119966">
                <a:tc>
                  <a:txBody>
                    <a:bodyPr/>
                    <a:lstStyle/>
                    <a:p>
                      <a:r>
                        <a:rPr lang="en-US" sz="800" smtClean="0"/>
                        <a:t>152aj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11a and 12b and 21a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153aj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mtClean="0"/>
                        <a:t>11a and 12b and 21a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154aj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mtClean="0"/>
                        <a:t>11a and 12b and 21a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157a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11a and 12b and 21a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160a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29a and 31a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177a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-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320a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235a and</a:t>
                      </a:r>
                      <a:r>
                        <a:rPr lang="en-US" sz="800" baseline="0" smtClean="0"/>
                        <a:t> 236b and Permission of Advisor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320b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320a</a:t>
                      </a:r>
                      <a:endParaRPr lang="en-US" sz="8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Group C</a:t>
            </a:r>
            <a:r>
              <a:rPr lang="en-US" dirty="0" smtClean="0"/>
              <a:t>:  Courses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54027" y="3238976"/>
            <a:ext cx="19287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Grad Electives :  </a:t>
            </a:r>
            <a:r>
              <a:rPr lang="en-US" sz="1200" smtClean="0">
                <a:solidFill>
                  <a:schemeClr val="accent3">
                    <a:lumMod val="75000"/>
                  </a:schemeClr>
                </a:solidFill>
              </a:rPr>
              <a:t>Group C</a:t>
            </a:r>
            <a:endParaRPr lang="en-US" sz="120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0" name="Straight Connector 619"/>
          <p:cNvCxnSpPr>
            <a:stCxn id="76" idx="4"/>
            <a:endCxn id="259" idx="1"/>
          </p:cNvCxnSpPr>
          <p:nvPr/>
        </p:nvCxnSpPr>
        <p:spPr>
          <a:xfrm rot="5400000">
            <a:off x="3380107" y="3312488"/>
            <a:ext cx="1972817" cy="473472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Straight Connector 636"/>
          <p:cNvCxnSpPr>
            <a:stCxn id="63" idx="4"/>
            <a:endCxn id="259" idx="1"/>
          </p:cNvCxnSpPr>
          <p:nvPr/>
        </p:nvCxnSpPr>
        <p:spPr>
          <a:xfrm rot="16200000" flipH="1">
            <a:off x="2834676" y="3240530"/>
            <a:ext cx="1983056" cy="607149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stCxn id="76" idx="4"/>
            <a:endCxn id="326" idx="0"/>
          </p:cNvCxnSpPr>
          <p:nvPr/>
        </p:nvCxnSpPr>
        <p:spPr>
          <a:xfrm rot="5400000">
            <a:off x="3377725" y="2781100"/>
            <a:ext cx="1443810" cy="1007243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>
            <a:stCxn id="63" idx="4"/>
            <a:endCxn id="326" idx="0"/>
          </p:cNvCxnSpPr>
          <p:nvPr/>
        </p:nvCxnSpPr>
        <p:spPr>
          <a:xfrm rot="16200000" flipH="1">
            <a:off x="2832295" y="3242912"/>
            <a:ext cx="1454049" cy="73378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>
            <a:stCxn id="78" idx="6"/>
            <a:endCxn id="334" idx="0"/>
          </p:cNvCxnSpPr>
          <p:nvPr/>
        </p:nvCxnSpPr>
        <p:spPr>
          <a:xfrm>
            <a:off x="4270877" y="2915241"/>
            <a:ext cx="1067886" cy="1073570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71" idx="4"/>
            <a:endCxn id="334" idx="0"/>
          </p:cNvCxnSpPr>
          <p:nvPr/>
        </p:nvCxnSpPr>
        <p:spPr>
          <a:xfrm rot="16200000" flipH="1">
            <a:off x="4097533" y="2747581"/>
            <a:ext cx="2207798" cy="274662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323"/>
          <p:cNvGrpSpPr/>
          <p:nvPr/>
        </p:nvGrpSpPr>
        <p:grpSpPr>
          <a:xfrm>
            <a:off x="3319463" y="4006626"/>
            <a:ext cx="533400" cy="304800"/>
            <a:chOff x="533400" y="1524000"/>
            <a:chExt cx="533400" cy="304800"/>
          </a:xfrm>
          <a:noFill/>
        </p:grpSpPr>
        <p:sp>
          <p:nvSpPr>
            <p:cNvPr id="325" name="Oval 324"/>
            <p:cNvSpPr/>
            <p:nvPr/>
          </p:nvSpPr>
          <p:spPr>
            <a:xfrm>
              <a:off x="533400" y="1524000"/>
              <a:ext cx="533400" cy="304800"/>
            </a:xfrm>
            <a:prstGeom prst="ellipse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599791" y="1524000"/>
              <a:ext cx="42030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157</a:t>
              </a:r>
            </a:p>
          </p:txBody>
        </p:sp>
      </p:grpSp>
      <p:grpSp>
        <p:nvGrpSpPr>
          <p:cNvPr id="8" name="Group 332"/>
          <p:cNvGrpSpPr>
            <a:grpSpLocks/>
          </p:cNvGrpSpPr>
          <p:nvPr/>
        </p:nvGrpSpPr>
        <p:grpSpPr bwMode="auto">
          <a:xfrm>
            <a:off x="5072063" y="3988811"/>
            <a:ext cx="533400" cy="304800"/>
            <a:chOff x="533400" y="1524000"/>
            <a:chExt cx="533400" cy="304800"/>
          </a:xfrm>
        </p:grpSpPr>
        <p:sp>
          <p:nvSpPr>
            <p:cNvPr id="334" name="Oval 333"/>
            <p:cNvSpPr/>
            <p:nvPr/>
          </p:nvSpPr>
          <p:spPr>
            <a:xfrm>
              <a:off x="533400" y="1524000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18" name="TextBox 334"/>
            <p:cNvSpPr txBox="1">
              <a:spLocks noChangeArrowheads="1"/>
            </p:cNvSpPr>
            <p:nvPr/>
          </p:nvSpPr>
          <p:spPr bwMode="auto">
            <a:xfrm>
              <a:off x="599791" y="1524000"/>
              <a:ext cx="4203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160</a:t>
              </a:r>
            </a:p>
          </p:txBody>
        </p:sp>
      </p:grpSp>
      <p:sp>
        <p:nvSpPr>
          <p:cNvPr id="83" name="Title 8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Group C</a:t>
            </a:r>
            <a:r>
              <a:rPr lang="en-US" dirty="0" smtClean="0"/>
              <a:t>:  Prerequisite Graph</a:t>
            </a:r>
          </a:p>
        </p:txBody>
      </p:sp>
      <p:cxnSp>
        <p:nvCxnSpPr>
          <p:cNvPr id="198" name="Straight Connector 197"/>
          <p:cNvCxnSpPr>
            <a:endCxn id="552" idx="0"/>
          </p:cNvCxnSpPr>
          <p:nvPr/>
        </p:nvCxnSpPr>
        <p:spPr>
          <a:xfrm rot="16200000" flipH="1">
            <a:off x="3888818" y="4776595"/>
            <a:ext cx="490250" cy="8324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111197" y="4833150"/>
          <a:ext cx="2891473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255"/>
                <a:gridCol w="2375218"/>
              </a:tblGrid>
              <a:tr h="138661">
                <a:tc>
                  <a:txBody>
                    <a:bodyPr/>
                    <a:lstStyle/>
                    <a:p>
                      <a:r>
                        <a:rPr lang="en-US" sz="800" smtClean="0"/>
                        <a:t>COSI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Course</a:t>
                      </a:r>
                      <a:r>
                        <a:rPr lang="en-US" sz="800" baseline="0" smtClean="0"/>
                        <a:t> Title</a:t>
                      </a:r>
                      <a:endParaRPr lang="en-US" sz="800"/>
                    </a:p>
                  </a:txBody>
                  <a:tcPr/>
                </a:tc>
              </a:tr>
              <a:tr h="143510">
                <a:tc>
                  <a:txBody>
                    <a:bodyPr/>
                    <a:lstStyle/>
                    <a:p>
                      <a:r>
                        <a:rPr lang="en-US" sz="800" smtClean="0"/>
                        <a:t>2a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Introduction to Computers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11a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Programming in Java and C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12b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Advanced</a:t>
                      </a:r>
                      <a:r>
                        <a:rPr lang="en-US" sz="800" b="1" baseline="0" smtClean="0"/>
                        <a:t> Programming Techniques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21a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Data</a:t>
                      </a:r>
                      <a:r>
                        <a:rPr lang="en-US" sz="800" b="1" baseline="0" smtClean="0"/>
                        <a:t> Structures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21b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mtClean="0"/>
                        <a:t>Structure and Interpretation of Computer Programs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29a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/>
                        <a:t>Discrete Structres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30a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baseline="0" smtClean="0"/>
                        <a:t>Introduction to Theory of Computation</a:t>
                      </a:r>
                      <a:endParaRPr lang="en-US" sz="800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31a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smtClean="0">
                          <a:solidFill>
                            <a:schemeClr val="tx1"/>
                          </a:solidFill>
                        </a:rPr>
                        <a:t>Computer System</a:t>
                      </a:r>
                      <a:r>
                        <a:rPr lang="en-US" sz="800" b="1" baseline="0" smtClean="0">
                          <a:solidFill>
                            <a:schemeClr val="tx1"/>
                          </a:solidFill>
                        </a:rPr>
                        <a:t> Structures and Organization</a:t>
                      </a:r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0" name="Group 193"/>
          <p:cNvGrpSpPr/>
          <p:nvPr/>
        </p:nvGrpSpPr>
        <p:grpSpPr>
          <a:xfrm>
            <a:off x="3164032" y="1390757"/>
            <a:ext cx="3881004" cy="1773275"/>
            <a:chOff x="3164032" y="1390757"/>
            <a:chExt cx="3881004" cy="1773275"/>
          </a:xfrm>
        </p:grpSpPr>
        <p:sp>
          <p:nvSpPr>
            <p:cNvPr id="61" name="Oval 60"/>
            <p:cNvSpPr/>
            <p:nvPr/>
          </p:nvSpPr>
          <p:spPr>
            <a:xfrm>
              <a:off x="4120230" y="1453450"/>
              <a:ext cx="546467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228484" y="1453450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11</a:t>
              </a:r>
            </a:p>
          </p:txBody>
        </p:sp>
        <p:sp>
          <p:nvSpPr>
            <p:cNvPr id="63" name="Oval 62"/>
            <p:cNvSpPr/>
            <p:nvPr/>
          </p:nvSpPr>
          <p:spPr>
            <a:xfrm>
              <a:off x="3249396" y="2235251"/>
              <a:ext cx="546468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4" name="Straight Connector 63"/>
            <p:cNvCxnSpPr>
              <a:stCxn id="61" idx="4"/>
              <a:endCxn id="63" idx="0"/>
            </p:cNvCxnSpPr>
            <p:nvPr/>
          </p:nvCxnSpPr>
          <p:spPr>
            <a:xfrm rot="5400000">
              <a:off x="3725810" y="1567596"/>
              <a:ext cx="464475" cy="870834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1" idx="4"/>
              <a:endCxn id="86" idx="0"/>
            </p:cNvCxnSpPr>
            <p:nvPr/>
          </p:nvCxnSpPr>
          <p:spPr>
            <a:xfrm rot="16200000" flipH="1">
              <a:off x="4889989" y="1274250"/>
              <a:ext cx="485247" cy="1478297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1" idx="4"/>
              <a:endCxn id="76" idx="0"/>
            </p:cNvCxnSpPr>
            <p:nvPr/>
          </p:nvCxnSpPr>
          <p:spPr>
            <a:xfrm rot="16200000" flipH="1">
              <a:off x="4261000" y="1903239"/>
              <a:ext cx="474714" cy="209787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>
              <a:off x="4790867" y="1463687"/>
              <a:ext cx="546467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4" name="Straight Connector 73"/>
            <p:cNvCxnSpPr>
              <a:stCxn id="71" idx="4"/>
              <a:endCxn id="88" idx="0"/>
            </p:cNvCxnSpPr>
            <p:nvPr/>
          </p:nvCxnSpPr>
          <p:spPr>
            <a:xfrm rot="16200000" flipH="1">
              <a:off x="5649331" y="1195782"/>
              <a:ext cx="459495" cy="1629955"/>
            </a:xfrm>
            <a:prstGeom prst="line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ounded Rectangle 74"/>
            <p:cNvSpPr/>
            <p:nvPr/>
          </p:nvSpPr>
          <p:spPr>
            <a:xfrm>
              <a:off x="3164032" y="1390757"/>
              <a:ext cx="3881004" cy="1773275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330017" y="2245490"/>
              <a:ext cx="546467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7" name="Straight Connector 76"/>
            <p:cNvCxnSpPr>
              <a:stCxn id="76" idx="4"/>
              <a:endCxn id="78" idx="0"/>
            </p:cNvCxnSpPr>
            <p:nvPr/>
          </p:nvCxnSpPr>
          <p:spPr>
            <a:xfrm rot="5400000">
              <a:off x="4203567" y="2356894"/>
              <a:ext cx="193762" cy="605607"/>
            </a:xfrm>
            <a:prstGeom prst="line">
              <a:avLst/>
            </a:prstGeom>
            <a:noFill/>
            <a:ln>
              <a:solidFill>
                <a:schemeClr val="tx2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3724410" y="2756578"/>
              <a:ext cx="546467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2" name="Straight Connector 81"/>
            <p:cNvCxnSpPr>
              <a:stCxn id="63" idx="4"/>
              <a:endCxn id="78" idx="0"/>
            </p:cNvCxnSpPr>
            <p:nvPr/>
          </p:nvCxnSpPr>
          <p:spPr>
            <a:xfrm rot="16200000" flipH="1">
              <a:off x="3658137" y="2417070"/>
              <a:ext cx="204001" cy="475014"/>
            </a:xfrm>
            <a:prstGeom prst="line">
              <a:avLst/>
            </a:prstGeom>
            <a:noFill/>
            <a:ln>
              <a:solidFill>
                <a:schemeClr val="tx2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3856759" y="2516331"/>
              <a:ext cx="307975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>
                  <a:latin typeface="+mn-lt"/>
                  <a:cs typeface="+mn-cs"/>
                </a:rPr>
                <a:t>or</a:t>
              </a:r>
              <a:endParaRPr lang="en-US" sz="1400">
                <a:latin typeface="+mn-lt"/>
                <a:cs typeface="+mn-cs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5598527" y="2256023"/>
              <a:ext cx="546468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665724" y="2256023"/>
              <a:ext cx="432249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21b</a:t>
              </a:r>
            </a:p>
          </p:txBody>
        </p:sp>
        <p:sp>
          <p:nvSpPr>
            <p:cNvPr id="88" name="Oval 87"/>
            <p:cNvSpPr/>
            <p:nvPr/>
          </p:nvSpPr>
          <p:spPr>
            <a:xfrm>
              <a:off x="6420822" y="2240508"/>
              <a:ext cx="546468" cy="31732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529076" y="2240508"/>
              <a:ext cx="350133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30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394019" y="2245641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12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940685" y="1484469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29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473234" y="2266272"/>
              <a:ext cx="425677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21a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884618" y="2782556"/>
              <a:ext cx="350132" cy="2883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31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295792" y="4535633"/>
            <a:ext cx="2190750" cy="1648821"/>
            <a:chOff x="3295792" y="4535633"/>
            <a:chExt cx="2190750" cy="1648821"/>
          </a:xfrm>
        </p:grpSpPr>
        <p:grpSp>
          <p:nvGrpSpPr>
            <p:cNvPr id="2" name="Group 132"/>
            <p:cNvGrpSpPr/>
            <p:nvPr/>
          </p:nvGrpSpPr>
          <p:grpSpPr>
            <a:xfrm>
              <a:off x="3295792" y="4535633"/>
              <a:ext cx="2190750" cy="1630035"/>
              <a:chOff x="1560511" y="3605646"/>
              <a:chExt cx="2190750" cy="1630035"/>
            </a:xfrm>
          </p:grpSpPr>
          <p:grpSp>
            <p:nvGrpSpPr>
              <p:cNvPr id="3" name="Group 615"/>
              <p:cNvGrpSpPr>
                <a:grpSpLocks/>
              </p:cNvGrpSpPr>
              <p:nvPr/>
            </p:nvGrpSpPr>
            <p:grpSpPr bwMode="auto">
              <a:xfrm>
                <a:off x="1560511" y="3980006"/>
                <a:ext cx="2190750" cy="1255675"/>
                <a:chOff x="6276355" y="4222066"/>
                <a:chExt cx="2191313" cy="1256343"/>
              </a:xfrm>
            </p:grpSpPr>
            <p:grpSp>
              <p:nvGrpSpPr>
                <p:cNvPr id="4" name="Group 556"/>
                <p:cNvGrpSpPr>
                  <a:grpSpLocks/>
                </p:cNvGrpSpPr>
                <p:nvPr/>
              </p:nvGrpSpPr>
              <p:grpSpPr bwMode="auto">
                <a:xfrm>
                  <a:off x="6276355" y="4222066"/>
                  <a:ext cx="2191313" cy="1256343"/>
                  <a:chOff x="3635957" y="5726228"/>
                  <a:chExt cx="2191313" cy="1256343"/>
                </a:xfrm>
              </p:grpSpPr>
              <p:grpSp>
                <p:nvGrpSpPr>
                  <p:cNvPr id="5" name="Group 461"/>
                  <p:cNvGrpSpPr>
                    <a:grpSpLocks/>
                  </p:cNvGrpSpPr>
                  <p:nvPr/>
                </p:nvGrpSpPr>
                <p:grpSpPr bwMode="auto">
                  <a:xfrm>
                    <a:off x="5253314" y="5841677"/>
                    <a:ext cx="533537" cy="305462"/>
                    <a:chOff x="2086904" y="1524001"/>
                    <a:chExt cx="533537" cy="305462"/>
                  </a:xfrm>
                </p:grpSpPr>
                <p:sp>
                  <p:nvSpPr>
                    <p:cNvPr id="463" name="Oval 462"/>
                    <p:cNvSpPr/>
                    <p:nvPr/>
                  </p:nvSpPr>
                  <p:spPr>
                    <a:xfrm>
                      <a:off x="2086904" y="1524501"/>
                      <a:ext cx="533537" cy="304962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accent3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132" name="TextBox 4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53632" y="1524001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177</a:t>
                      </a:r>
                    </a:p>
                  </p:txBody>
                </p:sp>
              </p:grpSp>
              <p:sp>
                <p:nvSpPr>
                  <p:cNvPr id="546" name="Rounded Rectangle 545"/>
                  <p:cNvSpPr/>
                  <p:nvPr/>
                </p:nvSpPr>
                <p:spPr>
                  <a:xfrm>
                    <a:off x="3635957" y="5726228"/>
                    <a:ext cx="2191313" cy="1256343"/>
                  </a:xfrm>
                  <a:prstGeom prst="roundRect">
                    <a:avLst/>
                  </a:prstGeom>
                  <a:noFill/>
                  <a:ln>
                    <a:solidFill>
                      <a:schemeClr val="accent3">
                        <a:lumMod val="7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549" name="Oval 548"/>
                  <p:cNvSpPr/>
                  <p:nvPr/>
                </p:nvSpPr>
                <p:spPr>
                  <a:xfrm>
                    <a:off x="3763134" y="5842178"/>
                    <a:ext cx="533537" cy="30496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4126" name="TextBox 5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29147" y="5847087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152</a:t>
                    </a:r>
                  </a:p>
                </p:txBody>
              </p:sp>
              <p:sp>
                <p:nvSpPr>
                  <p:cNvPr id="552" name="Oval 551"/>
                  <p:cNvSpPr/>
                  <p:nvPr/>
                </p:nvSpPr>
                <p:spPr>
                  <a:xfrm>
                    <a:off x="4212512" y="5842178"/>
                    <a:ext cx="531949" cy="304962"/>
                  </a:xfrm>
                  <a:prstGeom prst="ellipse">
                    <a:avLst/>
                  </a:prstGeom>
                  <a:noFill/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4128" name="TextBox 5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78216" y="5836266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153</a:t>
                    </a:r>
                  </a:p>
                </p:txBody>
              </p:sp>
              <p:sp>
                <p:nvSpPr>
                  <p:cNvPr id="555" name="Oval 554"/>
                  <p:cNvSpPr/>
                  <p:nvPr/>
                </p:nvSpPr>
                <p:spPr>
                  <a:xfrm>
                    <a:off x="4682533" y="5842178"/>
                    <a:ext cx="533537" cy="304962"/>
                  </a:xfrm>
                  <a:prstGeom prst="ellipse">
                    <a:avLst/>
                  </a:prstGeom>
                  <a:noFill/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4130" name="TextBox 5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48932" y="5836266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154</a:t>
                    </a:r>
                  </a:p>
                </p:txBody>
              </p:sp>
            </p:grpSp>
            <p:grpSp>
              <p:nvGrpSpPr>
                <p:cNvPr id="6" name="Group 598"/>
                <p:cNvGrpSpPr>
                  <a:grpSpLocks/>
                </p:cNvGrpSpPr>
                <p:nvPr/>
              </p:nvGrpSpPr>
              <p:grpSpPr bwMode="auto">
                <a:xfrm>
                  <a:off x="6797581" y="4719890"/>
                  <a:ext cx="454495" cy="546476"/>
                  <a:chOff x="6110428" y="5001244"/>
                  <a:chExt cx="454495" cy="546476"/>
                </a:xfrm>
              </p:grpSpPr>
              <p:sp>
                <p:nvSpPr>
                  <p:cNvPr id="587" name="Rectangle 586"/>
                  <p:cNvSpPr/>
                  <p:nvPr/>
                </p:nvSpPr>
                <p:spPr>
                  <a:xfrm>
                    <a:off x="6110036" y="5000573"/>
                    <a:ext cx="454142" cy="54639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pic>
                <p:nvPicPr>
                  <p:cNvPr id="4122" name="Picture 19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6128099" y="5019580"/>
                    <a:ext cx="418631" cy="510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sp>
            <p:nvSpPr>
              <p:cNvPr id="259" name="Right Brace 258"/>
              <p:cNvSpPr/>
              <p:nvPr/>
            </p:nvSpPr>
            <p:spPr>
              <a:xfrm rot="16200000">
                <a:off x="2156187" y="3361965"/>
                <a:ext cx="493713" cy="981075"/>
              </a:xfrm>
              <a:prstGeom prst="rightBrace">
                <a:avLst>
                  <a:gd name="adj1" fmla="val 34641"/>
                  <a:gd name="adj2" fmla="val 49129"/>
                </a:avLst>
              </a:prstGeom>
              <a:ln w="12700">
                <a:solidFill>
                  <a:schemeClr val="accent5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3756880" y="5930538"/>
              <a:ext cx="59022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Hickey</a:t>
              </a:r>
              <a:endParaRPr lang="en-US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0" name="Straight Connector 619"/>
          <p:cNvCxnSpPr>
            <a:stCxn id="65" idx="4"/>
            <a:endCxn id="259" idx="1"/>
          </p:cNvCxnSpPr>
          <p:nvPr/>
        </p:nvCxnSpPr>
        <p:spPr>
          <a:xfrm rot="5400000">
            <a:off x="3380107" y="3312488"/>
            <a:ext cx="1972817" cy="473472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Straight Connector 636"/>
          <p:cNvCxnSpPr>
            <a:stCxn id="80" idx="4"/>
            <a:endCxn id="259" idx="1"/>
          </p:cNvCxnSpPr>
          <p:nvPr/>
        </p:nvCxnSpPr>
        <p:spPr>
          <a:xfrm rot="16200000" flipH="1">
            <a:off x="2834679" y="3240532"/>
            <a:ext cx="1983051" cy="607149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stCxn id="65" idx="4"/>
            <a:endCxn id="326" idx="0"/>
          </p:cNvCxnSpPr>
          <p:nvPr/>
        </p:nvCxnSpPr>
        <p:spPr>
          <a:xfrm rot="5400000">
            <a:off x="3377725" y="2781100"/>
            <a:ext cx="1443810" cy="1007243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>
            <a:stCxn id="80" idx="4"/>
            <a:endCxn id="326" idx="0"/>
          </p:cNvCxnSpPr>
          <p:nvPr/>
        </p:nvCxnSpPr>
        <p:spPr>
          <a:xfrm rot="16200000" flipH="1">
            <a:off x="2832297" y="3242915"/>
            <a:ext cx="1454044" cy="73378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>
            <a:stCxn id="95" idx="6"/>
            <a:endCxn id="334" idx="0"/>
          </p:cNvCxnSpPr>
          <p:nvPr/>
        </p:nvCxnSpPr>
        <p:spPr>
          <a:xfrm>
            <a:off x="4270877" y="2915241"/>
            <a:ext cx="1067886" cy="1073570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108" idx="4"/>
            <a:endCxn id="334" idx="0"/>
          </p:cNvCxnSpPr>
          <p:nvPr/>
        </p:nvCxnSpPr>
        <p:spPr>
          <a:xfrm rot="16200000" flipH="1">
            <a:off x="4097534" y="2747581"/>
            <a:ext cx="2207797" cy="274662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323"/>
          <p:cNvGrpSpPr/>
          <p:nvPr/>
        </p:nvGrpSpPr>
        <p:grpSpPr>
          <a:xfrm>
            <a:off x="3319463" y="4006626"/>
            <a:ext cx="533400" cy="304800"/>
            <a:chOff x="533400" y="1524000"/>
            <a:chExt cx="533400" cy="304800"/>
          </a:xfrm>
          <a:noFill/>
        </p:grpSpPr>
        <p:sp>
          <p:nvSpPr>
            <p:cNvPr id="325" name="Oval 324"/>
            <p:cNvSpPr/>
            <p:nvPr/>
          </p:nvSpPr>
          <p:spPr>
            <a:xfrm>
              <a:off x="533400" y="1524000"/>
              <a:ext cx="533400" cy="3048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599791" y="1524000"/>
              <a:ext cx="42030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157</a:t>
              </a:r>
            </a:p>
          </p:txBody>
        </p:sp>
      </p:grpSp>
      <p:grpSp>
        <p:nvGrpSpPr>
          <p:cNvPr id="8" name="Group 332"/>
          <p:cNvGrpSpPr>
            <a:grpSpLocks/>
          </p:cNvGrpSpPr>
          <p:nvPr/>
        </p:nvGrpSpPr>
        <p:grpSpPr bwMode="auto">
          <a:xfrm>
            <a:off x="5072063" y="3988811"/>
            <a:ext cx="533400" cy="304800"/>
            <a:chOff x="533400" y="1524000"/>
            <a:chExt cx="533400" cy="304800"/>
          </a:xfrm>
        </p:grpSpPr>
        <p:sp>
          <p:nvSpPr>
            <p:cNvPr id="334" name="Oval 333"/>
            <p:cNvSpPr/>
            <p:nvPr/>
          </p:nvSpPr>
          <p:spPr>
            <a:xfrm>
              <a:off x="533400" y="1524000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18" name="TextBox 334"/>
            <p:cNvSpPr txBox="1">
              <a:spLocks noChangeArrowheads="1"/>
            </p:cNvSpPr>
            <p:nvPr/>
          </p:nvSpPr>
          <p:spPr bwMode="auto">
            <a:xfrm>
              <a:off x="599791" y="1524000"/>
              <a:ext cx="4203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160</a:t>
              </a:r>
            </a:p>
          </p:txBody>
        </p:sp>
      </p:grpSp>
      <p:sp>
        <p:nvSpPr>
          <p:cNvPr id="83" name="Title 8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Group C</a:t>
            </a:r>
            <a:r>
              <a:rPr lang="en-US" dirty="0" smtClean="0"/>
              <a:t>:  2010-2011 Schedule</a:t>
            </a:r>
          </a:p>
        </p:txBody>
      </p:sp>
      <p:sp>
        <p:nvSpPr>
          <p:cNvPr id="118" name="Oval 117"/>
          <p:cNvSpPr/>
          <p:nvPr/>
        </p:nvSpPr>
        <p:spPr>
          <a:xfrm>
            <a:off x="4120230" y="1453451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4228484" y="1453451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11</a:t>
            </a:r>
          </a:p>
        </p:txBody>
      </p:sp>
      <p:cxnSp>
        <p:nvCxnSpPr>
          <p:cNvPr id="96" name="Straight Connector 95"/>
          <p:cNvCxnSpPr>
            <a:stCxn id="118" idx="4"/>
            <a:endCxn id="80" idx="0"/>
          </p:cNvCxnSpPr>
          <p:nvPr/>
        </p:nvCxnSpPr>
        <p:spPr>
          <a:xfrm rot="5400000">
            <a:off x="3725808" y="1567599"/>
            <a:ext cx="464478" cy="870834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18" idx="4"/>
            <a:endCxn id="126" idx="0"/>
          </p:cNvCxnSpPr>
          <p:nvPr/>
        </p:nvCxnSpPr>
        <p:spPr>
          <a:xfrm rot="16200000" flipH="1">
            <a:off x="4889989" y="1274251"/>
            <a:ext cx="485246" cy="147829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18" idx="4"/>
            <a:endCxn id="65" idx="0"/>
          </p:cNvCxnSpPr>
          <p:nvPr/>
        </p:nvCxnSpPr>
        <p:spPr>
          <a:xfrm rot="16200000" flipH="1">
            <a:off x="4261001" y="1903239"/>
            <a:ext cx="474713" cy="20978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4790867" y="1463688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2" name="Straight Connector 101"/>
          <p:cNvCxnSpPr>
            <a:stCxn id="108" idx="4"/>
            <a:endCxn id="128" idx="0"/>
          </p:cNvCxnSpPr>
          <p:nvPr/>
        </p:nvCxnSpPr>
        <p:spPr>
          <a:xfrm rot="16200000" flipH="1">
            <a:off x="5649331" y="1195783"/>
            <a:ext cx="459494" cy="1629955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endCxn id="552" idx="0"/>
          </p:cNvCxnSpPr>
          <p:nvPr/>
        </p:nvCxnSpPr>
        <p:spPr>
          <a:xfrm rot="16200000" flipH="1">
            <a:off x="3888818" y="4776595"/>
            <a:ext cx="490250" cy="8324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3164032" y="1390757"/>
            <a:ext cx="3881004" cy="1773275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330017" y="2245490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4473234" y="2266272"/>
            <a:ext cx="425677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21a</a:t>
            </a:r>
          </a:p>
        </p:txBody>
      </p:sp>
      <p:sp>
        <p:nvSpPr>
          <p:cNvPr id="80" name="Oval 79"/>
          <p:cNvSpPr/>
          <p:nvPr/>
        </p:nvSpPr>
        <p:spPr>
          <a:xfrm>
            <a:off x="3249396" y="2235255"/>
            <a:ext cx="546468" cy="31732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394019" y="2245641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12</a:t>
            </a:r>
          </a:p>
        </p:txBody>
      </p:sp>
      <p:cxnSp>
        <p:nvCxnSpPr>
          <p:cNvPr id="94" name="Straight Connector 93"/>
          <p:cNvCxnSpPr>
            <a:stCxn id="65" idx="4"/>
            <a:endCxn id="95" idx="0"/>
          </p:cNvCxnSpPr>
          <p:nvPr/>
        </p:nvCxnSpPr>
        <p:spPr>
          <a:xfrm rot="5400000">
            <a:off x="4203567" y="2356894"/>
            <a:ext cx="193762" cy="605607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3724410" y="2756578"/>
            <a:ext cx="546467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9" name="Straight Connector 98"/>
          <p:cNvCxnSpPr>
            <a:stCxn id="80" idx="4"/>
            <a:endCxn id="95" idx="0"/>
          </p:cNvCxnSpPr>
          <p:nvPr/>
        </p:nvCxnSpPr>
        <p:spPr>
          <a:xfrm rot="16200000" flipH="1">
            <a:off x="3658139" y="2417073"/>
            <a:ext cx="203996" cy="475014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884618" y="2782556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31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856759" y="2516331"/>
            <a:ext cx="3079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940685" y="1484469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29</a:t>
            </a:r>
          </a:p>
        </p:txBody>
      </p:sp>
      <p:sp>
        <p:nvSpPr>
          <p:cNvPr id="126" name="Oval 125"/>
          <p:cNvSpPr/>
          <p:nvPr/>
        </p:nvSpPr>
        <p:spPr>
          <a:xfrm>
            <a:off x="5598527" y="2256023"/>
            <a:ext cx="546468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5665724" y="2256023"/>
            <a:ext cx="432249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21b</a:t>
            </a:r>
          </a:p>
        </p:txBody>
      </p:sp>
      <p:sp>
        <p:nvSpPr>
          <p:cNvPr id="128" name="Oval 127"/>
          <p:cNvSpPr/>
          <p:nvPr/>
        </p:nvSpPr>
        <p:spPr>
          <a:xfrm>
            <a:off x="6420822" y="2240508"/>
            <a:ext cx="546468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6529076" y="2240508"/>
            <a:ext cx="350133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30</a:t>
            </a:r>
          </a:p>
        </p:txBody>
      </p:sp>
      <p:sp>
        <p:nvSpPr>
          <p:cNvPr id="60" name="Oval 59"/>
          <p:cNvSpPr/>
          <p:nvPr/>
        </p:nvSpPr>
        <p:spPr>
          <a:xfrm>
            <a:off x="213398" y="5726011"/>
            <a:ext cx="546468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98" y="6119258"/>
            <a:ext cx="546468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902525" y="5700008"/>
            <a:ext cx="2074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Offered in Fall, 2010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02525" y="6093255"/>
            <a:ext cx="2353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Offered in Spring, 2011</a:t>
            </a:r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3295792" y="4535633"/>
            <a:ext cx="2190750" cy="1648821"/>
            <a:chOff x="3295792" y="4535633"/>
            <a:chExt cx="2190750" cy="1648821"/>
          </a:xfrm>
        </p:grpSpPr>
        <p:grpSp>
          <p:nvGrpSpPr>
            <p:cNvPr id="66" name="Group 132"/>
            <p:cNvGrpSpPr/>
            <p:nvPr/>
          </p:nvGrpSpPr>
          <p:grpSpPr>
            <a:xfrm>
              <a:off x="3295792" y="4535633"/>
              <a:ext cx="2190750" cy="1630040"/>
              <a:chOff x="1560511" y="3605646"/>
              <a:chExt cx="2190750" cy="1630040"/>
            </a:xfrm>
          </p:grpSpPr>
          <p:grpSp>
            <p:nvGrpSpPr>
              <p:cNvPr id="71" name="Group 615"/>
              <p:cNvGrpSpPr>
                <a:grpSpLocks/>
              </p:cNvGrpSpPr>
              <p:nvPr/>
            </p:nvGrpSpPr>
            <p:grpSpPr bwMode="auto">
              <a:xfrm>
                <a:off x="1560511" y="3980010"/>
                <a:ext cx="2190750" cy="1255676"/>
                <a:chOff x="6276355" y="4222066"/>
                <a:chExt cx="2191313" cy="1256343"/>
              </a:xfrm>
            </p:grpSpPr>
            <p:grpSp>
              <p:nvGrpSpPr>
                <p:cNvPr id="75" name="Group 556"/>
                <p:cNvGrpSpPr>
                  <a:grpSpLocks/>
                </p:cNvGrpSpPr>
                <p:nvPr/>
              </p:nvGrpSpPr>
              <p:grpSpPr bwMode="auto">
                <a:xfrm>
                  <a:off x="6276355" y="4222066"/>
                  <a:ext cx="2191313" cy="1256343"/>
                  <a:chOff x="3635957" y="5726228"/>
                  <a:chExt cx="2191313" cy="1256343"/>
                </a:xfrm>
              </p:grpSpPr>
              <p:grpSp>
                <p:nvGrpSpPr>
                  <p:cNvPr id="82" name="Group 461"/>
                  <p:cNvGrpSpPr>
                    <a:grpSpLocks/>
                  </p:cNvGrpSpPr>
                  <p:nvPr/>
                </p:nvGrpSpPr>
                <p:grpSpPr bwMode="auto">
                  <a:xfrm>
                    <a:off x="5253314" y="5841677"/>
                    <a:ext cx="533537" cy="305462"/>
                    <a:chOff x="2086904" y="1524001"/>
                    <a:chExt cx="533537" cy="305462"/>
                  </a:xfrm>
                </p:grpSpPr>
                <p:sp>
                  <p:nvSpPr>
                    <p:cNvPr id="92" name="Oval 91"/>
                    <p:cNvSpPr/>
                    <p:nvPr/>
                  </p:nvSpPr>
                  <p:spPr>
                    <a:xfrm>
                      <a:off x="2086904" y="1524501"/>
                      <a:ext cx="533537" cy="304962"/>
                    </a:xfrm>
                    <a:prstGeom prst="ellipse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solidFill>
                        <a:schemeClr val="accent3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3" name="TextBox 4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53632" y="1524001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177</a:t>
                      </a:r>
                    </a:p>
                  </p:txBody>
                </p:sp>
              </p:grpSp>
              <p:sp>
                <p:nvSpPr>
                  <p:cNvPr id="85" name="Rounded Rectangle 84"/>
                  <p:cNvSpPr/>
                  <p:nvPr/>
                </p:nvSpPr>
                <p:spPr>
                  <a:xfrm>
                    <a:off x="3635957" y="5726228"/>
                    <a:ext cx="2191313" cy="1256343"/>
                  </a:xfrm>
                  <a:prstGeom prst="roundRect">
                    <a:avLst/>
                  </a:prstGeom>
                  <a:noFill/>
                  <a:ln>
                    <a:solidFill>
                      <a:schemeClr val="accent3">
                        <a:lumMod val="7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86" name="Oval 85"/>
                  <p:cNvSpPr/>
                  <p:nvPr/>
                </p:nvSpPr>
                <p:spPr>
                  <a:xfrm>
                    <a:off x="3763134" y="5842178"/>
                    <a:ext cx="533537" cy="30496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87" name="TextBox 5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29147" y="5847087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152</a:t>
                    </a:r>
                  </a:p>
                </p:txBody>
              </p:sp>
              <p:sp>
                <p:nvSpPr>
                  <p:cNvPr id="88" name="Oval 87"/>
                  <p:cNvSpPr/>
                  <p:nvPr/>
                </p:nvSpPr>
                <p:spPr>
                  <a:xfrm>
                    <a:off x="4212512" y="5842178"/>
                    <a:ext cx="531949" cy="304962"/>
                  </a:xfrm>
                  <a:prstGeom prst="ellipse">
                    <a:avLst/>
                  </a:prstGeom>
                  <a:noFill/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89" name="TextBox 5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78216" y="5836266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153</a:t>
                    </a:r>
                  </a:p>
                </p:txBody>
              </p:sp>
              <p:sp>
                <p:nvSpPr>
                  <p:cNvPr id="90" name="Oval 89"/>
                  <p:cNvSpPr/>
                  <p:nvPr/>
                </p:nvSpPr>
                <p:spPr>
                  <a:xfrm>
                    <a:off x="4682533" y="5842178"/>
                    <a:ext cx="533537" cy="304962"/>
                  </a:xfrm>
                  <a:prstGeom prst="ellipse">
                    <a:avLst/>
                  </a:prstGeom>
                  <a:noFill/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91" name="TextBox 5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48932" y="5836266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154</a:t>
                    </a:r>
                  </a:p>
                </p:txBody>
              </p:sp>
            </p:grpSp>
            <p:grpSp>
              <p:nvGrpSpPr>
                <p:cNvPr id="76" name="Group 598"/>
                <p:cNvGrpSpPr>
                  <a:grpSpLocks/>
                </p:cNvGrpSpPr>
                <p:nvPr/>
              </p:nvGrpSpPr>
              <p:grpSpPr bwMode="auto">
                <a:xfrm>
                  <a:off x="6797189" y="4719219"/>
                  <a:ext cx="454142" cy="546390"/>
                  <a:chOff x="6110036" y="5000573"/>
                  <a:chExt cx="454142" cy="546390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>
                    <a:off x="6110036" y="5000573"/>
                    <a:ext cx="454142" cy="54639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pic>
                <p:nvPicPr>
                  <p:cNvPr id="78" name="Picture 19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6128099" y="5019580"/>
                    <a:ext cx="418631" cy="510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sp>
            <p:nvSpPr>
              <p:cNvPr id="74" name="Right Brace 73"/>
              <p:cNvSpPr/>
              <p:nvPr/>
            </p:nvSpPr>
            <p:spPr>
              <a:xfrm rot="16200000">
                <a:off x="2156187" y="3361965"/>
                <a:ext cx="493713" cy="981075"/>
              </a:xfrm>
              <a:prstGeom prst="rightBrace">
                <a:avLst>
                  <a:gd name="adj1" fmla="val 34641"/>
                  <a:gd name="adj2" fmla="val 49129"/>
                </a:avLst>
              </a:prstGeom>
              <a:ln w="12700">
                <a:solidFill>
                  <a:schemeClr val="accent5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3756880" y="5930538"/>
              <a:ext cx="59022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Hickey</a:t>
              </a:r>
              <a:endParaRPr lang="en-US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0" name="Straight Connector 619"/>
          <p:cNvCxnSpPr>
            <a:stCxn id="65" idx="4"/>
            <a:endCxn id="259" idx="1"/>
          </p:cNvCxnSpPr>
          <p:nvPr/>
        </p:nvCxnSpPr>
        <p:spPr>
          <a:xfrm rot="5400000">
            <a:off x="3380107" y="3312488"/>
            <a:ext cx="1972817" cy="473472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Straight Connector 636"/>
          <p:cNvCxnSpPr>
            <a:stCxn id="80" idx="4"/>
            <a:endCxn id="259" idx="1"/>
          </p:cNvCxnSpPr>
          <p:nvPr/>
        </p:nvCxnSpPr>
        <p:spPr>
          <a:xfrm rot="16200000" flipH="1">
            <a:off x="2834679" y="3240532"/>
            <a:ext cx="1983051" cy="607149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stCxn id="65" idx="4"/>
            <a:endCxn id="326" idx="0"/>
          </p:cNvCxnSpPr>
          <p:nvPr/>
        </p:nvCxnSpPr>
        <p:spPr>
          <a:xfrm rot="5400000">
            <a:off x="3377725" y="2781100"/>
            <a:ext cx="1443810" cy="1007243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>
            <a:stCxn id="80" idx="4"/>
            <a:endCxn id="326" idx="0"/>
          </p:cNvCxnSpPr>
          <p:nvPr/>
        </p:nvCxnSpPr>
        <p:spPr>
          <a:xfrm rot="16200000" flipH="1">
            <a:off x="2832297" y="3242915"/>
            <a:ext cx="1454044" cy="73378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>
            <a:stCxn id="95" idx="6"/>
            <a:endCxn id="334" idx="0"/>
          </p:cNvCxnSpPr>
          <p:nvPr/>
        </p:nvCxnSpPr>
        <p:spPr>
          <a:xfrm>
            <a:off x="4270877" y="2915241"/>
            <a:ext cx="1067886" cy="1073570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108" idx="4"/>
            <a:endCxn id="334" idx="0"/>
          </p:cNvCxnSpPr>
          <p:nvPr/>
        </p:nvCxnSpPr>
        <p:spPr>
          <a:xfrm rot="16200000" flipH="1">
            <a:off x="4097534" y="2747581"/>
            <a:ext cx="2207797" cy="274662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323"/>
          <p:cNvGrpSpPr/>
          <p:nvPr/>
        </p:nvGrpSpPr>
        <p:grpSpPr>
          <a:xfrm>
            <a:off x="3319463" y="4006626"/>
            <a:ext cx="533400" cy="304800"/>
            <a:chOff x="533400" y="1524000"/>
            <a:chExt cx="533400" cy="304800"/>
          </a:xfrm>
          <a:noFill/>
        </p:grpSpPr>
        <p:sp>
          <p:nvSpPr>
            <p:cNvPr id="325" name="Oval 324"/>
            <p:cNvSpPr/>
            <p:nvPr/>
          </p:nvSpPr>
          <p:spPr>
            <a:xfrm>
              <a:off x="533400" y="1524000"/>
              <a:ext cx="533400" cy="3048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599791" y="1524000"/>
              <a:ext cx="42030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157</a:t>
              </a:r>
            </a:p>
          </p:txBody>
        </p:sp>
      </p:grpSp>
      <p:grpSp>
        <p:nvGrpSpPr>
          <p:cNvPr id="8" name="Group 332"/>
          <p:cNvGrpSpPr>
            <a:grpSpLocks/>
          </p:cNvGrpSpPr>
          <p:nvPr/>
        </p:nvGrpSpPr>
        <p:grpSpPr bwMode="auto">
          <a:xfrm>
            <a:off x="5072063" y="3988811"/>
            <a:ext cx="533400" cy="304800"/>
            <a:chOff x="533400" y="1524000"/>
            <a:chExt cx="533400" cy="304800"/>
          </a:xfrm>
        </p:grpSpPr>
        <p:sp>
          <p:nvSpPr>
            <p:cNvPr id="334" name="Oval 333"/>
            <p:cNvSpPr/>
            <p:nvPr/>
          </p:nvSpPr>
          <p:spPr>
            <a:xfrm>
              <a:off x="533400" y="1524000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18" name="TextBox 334"/>
            <p:cNvSpPr txBox="1">
              <a:spLocks noChangeArrowheads="1"/>
            </p:cNvSpPr>
            <p:nvPr/>
          </p:nvSpPr>
          <p:spPr bwMode="auto">
            <a:xfrm>
              <a:off x="599791" y="1524000"/>
              <a:ext cx="4203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160</a:t>
              </a:r>
            </a:p>
          </p:txBody>
        </p:sp>
      </p:grpSp>
      <p:sp>
        <p:nvSpPr>
          <p:cNvPr id="83" name="Title 8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Group C</a:t>
            </a:r>
            <a:r>
              <a:rPr lang="en-US" dirty="0" smtClean="0"/>
              <a:t>:  1</a:t>
            </a:r>
            <a:r>
              <a:rPr lang="en-US" baseline="30000" dirty="0" smtClean="0"/>
              <a:t>st</a:t>
            </a:r>
            <a:r>
              <a:rPr lang="en-US" dirty="0" smtClean="0"/>
              <a:t> Year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MA-COSI</a:t>
            </a:r>
          </a:p>
        </p:txBody>
      </p:sp>
      <p:sp>
        <p:nvSpPr>
          <p:cNvPr id="118" name="Oval 117"/>
          <p:cNvSpPr/>
          <p:nvPr/>
        </p:nvSpPr>
        <p:spPr>
          <a:xfrm>
            <a:off x="4120230" y="1453451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4228484" y="1453451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11</a:t>
            </a:r>
          </a:p>
        </p:txBody>
      </p:sp>
      <p:cxnSp>
        <p:nvCxnSpPr>
          <p:cNvPr id="96" name="Straight Connector 95"/>
          <p:cNvCxnSpPr>
            <a:stCxn id="118" idx="4"/>
            <a:endCxn id="80" idx="0"/>
          </p:cNvCxnSpPr>
          <p:nvPr/>
        </p:nvCxnSpPr>
        <p:spPr>
          <a:xfrm rot="5400000">
            <a:off x="3725808" y="1567599"/>
            <a:ext cx="464478" cy="870834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18" idx="4"/>
            <a:endCxn id="126" idx="0"/>
          </p:cNvCxnSpPr>
          <p:nvPr/>
        </p:nvCxnSpPr>
        <p:spPr>
          <a:xfrm rot="16200000" flipH="1">
            <a:off x="4889989" y="1274251"/>
            <a:ext cx="485246" cy="147829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18" idx="4"/>
            <a:endCxn id="65" idx="0"/>
          </p:cNvCxnSpPr>
          <p:nvPr/>
        </p:nvCxnSpPr>
        <p:spPr>
          <a:xfrm rot="16200000" flipH="1">
            <a:off x="4261001" y="1903239"/>
            <a:ext cx="474713" cy="20978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4790867" y="1463688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2" name="Straight Connector 101"/>
          <p:cNvCxnSpPr>
            <a:stCxn id="108" idx="4"/>
            <a:endCxn id="128" idx="0"/>
          </p:cNvCxnSpPr>
          <p:nvPr/>
        </p:nvCxnSpPr>
        <p:spPr>
          <a:xfrm rot="16200000" flipH="1">
            <a:off x="5649331" y="1195783"/>
            <a:ext cx="459494" cy="1629955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endCxn id="552" idx="0"/>
          </p:cNvCxnSpPr>
          <p:nvPr/>
        </p:nvCxnSpPr>
        <p:spPr>
          <a:xfrm rot="16200000" flipH="1">
            <a:off x="3888818" y="4776595"/>
            <a:ext cx="490250" cy="8324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3164032" y="1390757"/>
            <a:ext cx="3881004" cy="1773275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330017" y="2245490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4473234" y="2266272"/>
            <a:ext cx="425677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21a</a:t>
            </a:r>
          </a:p>
        </p:txBody>
      </p:sp>
      <p:sp>
        <p:nvSpPr>
          <p:cNvPr id="80" name="Oval 79"/>
          <p:cNvSpPr/>
          <p:nvPr/>
        </p:nvSpPr>
        <p:spPr>
          <a:xfrm>
            <a:off x="3249396" y="2235255"/>
            <a:ext cx="546468" cy="31732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394019" y="2245641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12</a:t>
            </a:r>
          </a:p>
        </p:txBody>
      </p:sp>
      <p:cxnSp>
        <p:nvCxnSpPr>
          <p:cNvPr id="94" name="Straight Connector 93"/>
          <p:cNvCxnSpPr>
            <a:stCxn id="65" idx="4"/>
            <a:endCxn id="95" idx="0"/>
          </p:cNvCxnSpPr>
          <p:nvPr/>
        </p:nvCxnSpPr>
        <p:spPr>
          <a:xfrm rot="5400000">
            <a:off x="4203567" y="2356894"/>
            <a:ext cx="193762" cy="605607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3724410" y="2756578"/>
            <a:ext cx="546467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9" name="Straight Connector 98"/>
          <p:cNvCxnSpPr>
            <a:stCxn id="80" idx="4"/>
            <a:endCxn id="95" idx="0"/>
          </p:cNvCxnSpPr>
          <p:nvPr/>
        </p:nvCxnSpPr>
        <p:spPr>
          <a:xfrm rot="16200000" flipH="1">
            <a:off x="3658139" y="2417073"/>
            <a:ext cx="203996" cy="475014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884618" y="2782556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31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856759" y="2516331"/>
            <a:ext cx="3079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940685" y="1484469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29</a:t>
            </a:r>
          </a:p>
        </p:txBody>
      </p:sp>
      <p:sp>
        <p:nvSpPr>
          <p:cNvPr id="126" name="Oval 125"/>
          <p:cNvSpPr/>
          <p:nvPr/>
        </p:nvSpPr>
        <p:spPr>
          <a:xfrm>
            <a:off x="5598527" y="2256023"/>
            <a:ext cx="546468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5665724" y="2256023"/>
            <a:ext cx="432249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21b</a:t>
            </a:r>
          </a:p>
        </p:txBody>
      </p:sp>
      <p:sp>
        <p:nvSpPr>
          <p:cNvPr id="128" name="Oval 127"/>
          <p:cNvSpPr/>
          <p:nvPr/>
        </p:nvSpPr>
        <p:spPr>
          <a:xfrm>
            <a:off x="6420822" y="2240508"/>
            <a:ext cx="546468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6529076" y="2240508"/>
            <a:ext cx="350133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30</a:t>
            </a:r>
          </a:p>
        </p:txBody>
      </p:sp>
      <p:sp>
        <p:nvSpPr>
          <p:cNvPr id="69" name="Right Arrow 68"/>
          <p:cNvSpPr/>
          <p:nvPr/>
        </p:nvSpPr>
        <p:spPr>
          <a:xfrm>
            <a:off x="3132859" y="4088821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227260" y="5611652"/>
            <a:ext cx="3751386" cy="878762"/>
            <a:chOff x="7664027" y="5167666"/>
            <a:chExt cx="3751386" cy="878762"/>
          </a:xfrm>
        </p:grpSpPr>
        <p:grpSp>
          <p:nvGrpSpPr>
            <p:cNvPr id="59" name="Group 179"/>
            <p:cNvGrpSpPr/>
            <p:nvPr/>
          </p:nvGrpSpPr>
          <p:grpSpPr>
            <a:xfrm>
              <a:off x="7664027" y="5167666"/>
              <a:ext cx="702796" cy="276999"/>
              <a:chOff x="7664027" y="5167666"/>
              <a:chExt cx="702796" cy="276999"/>
            </a:xfrm>
          </p:grpSpPr>
          <p:sp>
            <p:nvSpPr>
              <p:cNvPr id="67" name="Right Arrow 66"/>
              <p:cNvSpPr/>
              <p:nvPr/>
            </p:nvSpPr>
            <p:spPr>
              <a:xfrm>
                <a:off x="7664027" y="5239796"/>
                <a:ext cx="181841" cy="129887"/>
              </a:xfrm>
              <a:prstGeom prst="rightArrow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7931767" y="5167666"/>
                <a:ext cx="43505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Yes</a:t>
                </a:r>
                <a:endParaRPr lang="en-US" sz="1200" dirty="0"/>
              </a:p>
            </p:txBody>
          </p:sp>
        </p:grpSp>
        <p:grpSp>
          <p:nvGrpSpPr>
            <p:cNvPr id="60" name="Group 180"/>
            <p:cNvGrpSpPr/>
            <p:nvPr/>
          </p:nvGrpSpPr>
          <p:grpSpPr>
            <a:xfrm>
              <a:off x="7664027" y="5468548"/>
              <a:ext cx="2348759" cy="276999"/>
              <a:chOff x="7664027" y="5167666"/>
              <a:chExt cx="2348759" cy="276999"/>
            </a:xfrm>
          </p:grpSpPr>
          <p:sp>
            <p:nvSpPr>
              <p:cNvPr id="64" name="Right Arrow 63"/>
              <p:cNvSpPr/>
              <p:nvPr/>
            </p:nvSpPr>
            <p:spPr>
              <a:xfrm>
                <a:off x="7664027" y="5239796"/>
                <a:ext cx="181841" cy="129887"/>
              </a:xfrm>
              <a:prstGeom prst="rightArrow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7931767" y="5167666"/>
                <a:ext cx="20810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Maybe (Speak to Instructor)</a:t>
                </a:r>
                <a:endParaRPr lang="en-US" sz="1200" dirty="0"/>
              </a:p>
            </p:txBody>
          </p:sp>
        </p:grpSp>
        <p:grpSp>
          <p:nvGrpSpPr>
            <p:cNvPr id="61" name="Group 183"/>
            <p:cNvGrpSpPr/>
            <p:nvPr/>
          </p:nvGrpSpPr>
          <p:grpSpPr>
            <a:xfrm>
              <a:off x="7664027" y="5769429"/>
              <a:ext cx="3751386" cy="276999"/>
              <a:chOff x="7664027" y="5167666"/>
              <a:chExt cx="3751386" cy="276999"/>
            </a:xfrm>
          </p:grpSpPr>
          <p:sp>
            <p:nvSpPr>
              <p:cNvPr id="62" name="Right Arrow 61"/>
              <p:cNvSpPr/>
              <p:nvPr/>
            </p:nvSpPr>
            <p:spPr>
              <a:xfrm>
                <a:off x="7664027" y="5239796"/>
                <a:ext cx="181841" cy="129887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7931767" y="5167666"/>
                <a:ext cx="34836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No unless took equivalent prerequisite as </a:t>
                </a:r>
                <a:r>
                  <a:rPr lang="en-US" sz="1200" dirty="0" err="1" smtClean="0"/>
                  <a:t>UGrad</a:t>
                </a:r>
                <a:endParaRPr lang="en-US" sz="1200" dirty="0"/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3295792" y="4535633"/>
            <a:ext cx="2190750" cy="1648821"/>
            <a:chOff x="3295792" y="4535633"/>
            <a:chExt cx="2190750" cy="1648821"/>
          </a:xfrm>
        </p:grpSpPr>
        <p:grpSp>
          <p:nvGrpSpPr>
            <p:cNvPr id="73" name="Group 132"/>
            <p:cNvGrpSpPr/>
            <p:nvPr/>
          </p:nvGrpSpPr>
          <p:grpSpPr>
            <a:xfrm>
              <a:off x="3295792" y="4535633"/>
              <a:ext cx="2190750" cy="1630040"/>
              <a:chOff x="1560511" y="3605646"/>
              <a:chExt cx="2190750" cy="1630040"/>
            </a:xfrm>
          </p:grpSpPr>
          <p:grpSp>
            <p:nvGrpSpPr>
              <p:cNvPr id="75" name="Group 615"/>
              <p:cNvGrpSpPr>
                <a:grpSpLocks/>
              </p:cNvGrpSpPr>
              <p:nvPr/>
            </p:nvGrpSpPr>
            <p:grpSpPr bwMode="auto">
              <a:xfrm>
                <a:off x="1560511" y="3980010"/>
                <a:ext cx="2190750" cy="1255676"/>
                <a:chOff x="6276355" y="4222066"/>
                <a:chExt cx="2191313" cy="1256343"/>
              </a:xfrm>
            </p:grpSpPr>
            <p:grpSp>
              <p:nvGrpSpPr>
                <p:cNvPr id="77" name="Group 556"/>
                <p:cNvGrpSpPr>
                  <a:grpSpLocks/>
                </p:cNvGrpSpPr>
                <p:nvPr/>
              </p:nvGrpSpPr>
              <p:grpSpPr bwMode="auto">
                <a:xfrm>
                  <a:off x="6276355" y="4222066"/>
                  <a:ext cx="2191313" cy="1256343"/>
                  <a:chOff x="3635957" y="5726228"/>
                  <a:chExt cx="2191313" cy="1256343"/>
                </a:xfrm>
              </p:grpSpPr>
              <p:grpSp>
                <p:nvGrpSpPr>
                  <p:cNvPr id="86" name="Group 461"/>
                  <p:cNvGrpSpPr>
                    <a:grpSpLocks/>
                  </p:cNvGrpSpPr>
                  <p:nvPr/>
                </p:nvGrpSpPr>
                <p:grpSpPr bwMode="auto">
                  <a:xfrm>
                    <a:off x="5253314" y="5841677"/>
                    <a:ext cx="533537" cy="305462"/>
                    <a:chOff x="2086904" y="1524001"/>
                    <a:chExt cx="533537" cy="305462"/>
                  </a:xfrm>
                </p:grpSpPr>
                <p:sp>
                  <p:nvSpPr>
                    <p:cNvPr id="101" name="Oval 100"/>
                    <p:cNvSpPr/>
                    <p:nvPr/>
                  </p:nvSpPr>
                  <p:spPr>
                    <a:xfrm>
                      <a:off x="2086904" y="1524501"/>
                      <a:ext cx="533537" cy="304962"/>
                    </a:xfrm>
                    <a:prstGeom prst="ellipse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solidFill>
                        <a:schemeClr val="accent3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3" name="TextBox 4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53632" y="1524001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177</a:t>
                      </a:r>
                    </a:p>
                  </p:txBody>
                </p:sp>
              </p:grpSp>
              <p:sp>
                <p:nvSpPr>
                  <p:cNvPr id="87" name="Rounded Rectangle 86"/>
                  <p:cNvSpPr/>
                  <p:nvPr/>
                </p:nvSpPr>
                <p:spPr>
                  <a:xfrm>
                    <a:off x="3635957" y="5726228"/>
                    <a:ext cx="2191313" cy="1256343"/>
                  </a:xfrm>
                  <a:prstGeom prst="roundRect">
                    <a:avLst/>
                  </a:prstGeom>
                  <a:noFill/>
                  <a:ln>
                    <a:solidFill>
                      <a:schemeClr val="accent3">
                        <a:lumMod val="7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88" name="Oval 87"/>
                  <p:cNvSpPr/>
                  <p:nvPr/>
                </p:nvSpPr>
                <p:spPr>
                  <a:xfrm>
                    <a:off x="3763134" y="5842178"/>
                    <a:ext cx="533537" cy="30496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89" name="TextBox 5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29147" y="5847087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152</a:t>
                    </a:r>
                  </a:p>
                </p:txBody>
              </p:sp>
              <p:sp>
                <p:nvSpPr>
                  <p:cNvPr id="90" name="Oval 89"/>
                  <p:cNvSpPr/>
                  <p:nvPr/>
                </p:nvSpPr>
                <p:spPr>
                  <a:xfrm>
                    <a:off x="4212512" y="5842178"/>
                    <a:ext cx="531949" cy="304962"/>
                  </a:xfrm>
                  <a:prstGeom prst="ellipse">
                    <a:avLst/>
                  </a:prstGeom>
                  <a:noFill/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91" name="TextBox 5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78216" y="5836266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153</a:t>
                    </a:r>
                  </a:p>
                </p:txBody>
              </p:sp>
              <p:sp>
                <p:nvSpPr>
                  <p:cNvPr id="92" name="Oval 91"/>
                  <p:cNvSpPr/>
                  <p:nvPr/>
                </p:nvSpPr>
                <p:spPr>
                  <a:xfrm>
                    <a:off x="4682533" y="5842178"/>
                    <a:ext cx="533537" cy="304962"/>
                  </a:xfrm>
                  <a:prstGeom prst="ellipse">
                    <a:avLst/>
                  </a:prstGeom>
                  <a:noFill/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93" name="TextBox 5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48932" y="5836266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154</a:t>
                    </a:r>
                  </a:p>
                </p:txBody>
              </p:sp>
            </p:grpSp>
            <p:grpSp>
              <p:nvGrpSpPr>
                <p:cNvPr id="78" name="Group 598"/>
                <p:cNvGrpSpPr>
                  <a:grpSpLocks/>
                </p:cNvGrpSpPr>
                <p:nvPr/>
              </p:nvGrpSpPr>
              <p:grpSpPr bwMode="auto">
                <a:xfrm>
                  <a:off x="6797189" y="4719219"/>
                  <a:ext cx="454142" cy="546390"/>
                  <a:chOff x="6110036" y="5000573"/>
                  <a:chExt cx="454142" cy="546390"/>
                </a:xfrm>
              </p:grpSpPr>
              <p:sp>
                <p:nvSpPr>
                  <p:cNvPr id="82" name="Rectangle 81"/>
                  <p:cNvSpPr/>
                  <p:nvPr/>
                </p:nvSpPr>
                <p:spPr>
                  <a:xfrm>
                    <a:off x="6110036" y="5000573"/>
                    <a:ext cx="454142" cy="54639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pic>
                <p:nvPicPr>
                  <p:cNvPr id="85" name="Picture 19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6128099" y="5019580"/>
                    <a:ext cx="418631" cy="510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sp>
            <p:nvSpPr>
              <p:cNvPr id="76" name="Right Brace 75"/>
              <p:cNvSpPr/>
              <p:nvPr/>
            </p:nvSpPr>
            <p:spPr>
              <a:xfrm rot="16200000">
                <a:off x="2156187" y="3361965"/>
                <a:ext cx="493713" cy="981075"/>
              </a:xfrm>
              <a:prstGeom prst="rightBrace">
                <a:avLst>
                  <a:gd name="adj1" fmla="val 34641"/>
                  <a:gd name="adj2" fmla="val 49129"/>
                </a:avLst>
              </a:prstGeom>
              <a:ln w="12700">
                <a:solidFill>
                  <a:schemeClr val="accent5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3756880" y="5930538"/>
              <a:ext cx="59022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Hickey</a:t>
              </a:r>
              <a:endParaRPr lang="en-US" sz="1050" dirty="0"/>
            </a:p>
          </p:txBody>
        </p:sp>
      </p:grpSp>
      <p:sp>
        <p:nvSpPr>
          <p:cNvPr id="68" name="Right Arrow 67"/>
          <p:cNvSpPr/>
          <p:nvPr/>
        </p:nvSpPr>
        <p:spPr>
          <a:xfrm rot="10800000">
            <a:off x="5474278" y="5105397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0" name="Straight Connector 619"/>
          <p:cNvCxnSpPr>
            <a:stCxn id="65" idx="4"/>
            <a:endCxn id="259" idx="1"/>
          </p:cNvCxnSpPr>
          <p:nvPr/>
        </p:nvCxnSpPr>
        <p:spPr>
          <a:xfrm rot="5400000">
            <a:off x="3380107" y="3312488"/>
            <a:ext cx="1972817" cy="473472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Straight Connector 636"/>
          <p:cNvCxnSpPr>
            <a:stCxn id="80" idx="4"/>
            <a:endCxn id="259" idx="1"/>
          </p:cNvCxnSpPr>
          <p:nvPr/>
        </p:nvCxnSpPr>
        <p:spPr>
          <a:xfrm rot="16200000" flipH="1">
            <a:off x="2834679" y="3240532"/>
            <a:ext cx="1983051" cy="607149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stCxn id="65" idx="4"/>
            <a:endCxn id="326" idx="0"/>
          </p:cNvCxnSpPr>
          <p:nvPr/>
        </p:nvCxnSpPr>
        <p:spPr>
          <a:xfrm rot="5400000">
            <a:off x="3377725" y="2781100"/>
            <a:ext cx="1443810" cy="1007243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>
            <a:stCxn id="80" idx="4"/>
            <a:endCxn id="326" idx="0"/>
          </p:cNvCxnSpPr>
          <p:nvPr/>
        </p:nvCxnSpPr>
        <p:spPr>
          <a:xfrm rot="16200000" flipH="1">
            <a:off x="2832297" y="3242915"/>
            <a:ext cx="1454044" cy="73378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>
            <a:stCxn id="95" idx="6"/>
            <a:endCxn id="334" idx="0"/>
          </p:cNvCxnSpPr>
          <p:nvPr/>
        </p:nvCxnSpPr>
        <p:spPr>
          <a:xfrm>
            <a:off x="4270877" y="2915241"/>
            <a:ext cx="1067886" cy="1073570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108" idx="4"/>
            <a:endCxn id="334" idx="0"/>
          </p:cNvCxnSpPr>
          <p:nvPr/>
        </p:nvCxnSpPr>
        <p:spPr>
          <a:xfrm rot="16200000" flipH="1">
            <a:off x="4097534" y="2747581"/>
            <a:ext cx="2207797" cy="274662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323"/>
          <p:cNvGrpSpPr/>
          <p:nvPr/>
        </p:nvGrpSpPr>
        <p:grpSpPr>
          <a:xfrm>
            <a:off x="3319463" y="4006626"/>
            <a:ext cx="533400" cy="304800"/>
            <a:chOff x="533400" y="1524000"/>
            <a:chExt cx="533400" cy="304800"/>
          </a:xfrm>
          <a:noFill/>
        </p:grpSpPr>
        <p:sp>
          <p:nvSpPr>
            <p:cNvPr id="325" name="Oval 324"/>
            <p:cNvSpPr/>
            <p:nvPr/>
          </p:nvSpPr>
          <p:spPr>
            <a:xfrm>
              <a:off x="533400" y="1524000"/>
              <a:ext cx="533400" cy="3048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599791" y="1524000"/>
              <a:ext cx="42030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latin typeface="+mn-lt"/>
                  <a:cs typeface="+mn-cs"/>
                </a:rPr>
                <a:t>157</a:t>
              </a:r>
            </a:p>
          </p:txBody>
        </p:sp>
      </p:grpSp>
      <p:grpSp>
        <p:nvGrpSpPr>
          <p:cNvPr id="8" name="Group 332"/>
          <p:cNvGrpSpPr>
            <a:grpSpLocks/>
          </p:cNvGrpSpPr>
          <p:nvPr/>
        </p:nvGrpSpPr>
        <p:grpSpPr bwMode="auto">
          <a:xfrm>
            <a:off x="5072063" y="3988811"/>
            <a:ext cx="533400" cy="304800"/>
            <a:chOff x="533400" y="1524000"/>
            <a:chExt cx="533400" cy="304800"/>
          </a:xfrm>
        </p:grpSpPr>
        <p:sp>
          <p:nvSpPr>
            <p:cNvPr id="334" name="Oval 333"/>
            <p:cNvSpPr/>
            <p:nvPr/>
          </p:nvSpPr>
          <p:spPr>
            <a:xfrm>
              <a:off x="533400" y="1524000"/>
              <a:ext cx="5334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18" name="TextBox 334"/>
            <p:cNvSpPr txBox="1">
              <a:spLocks noChangeArrowheads="1"/>
            </p:cNvSpPr>
            <p:nvPr/>
          </p:nvSpPr>
          <p:spPr bwMode="auto">
            <a:xfrm>
              <a:off x="599791" y="1524000"/>
              <a:ext cx="4203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160</a:t>
              </a:r>
            </a:p>
          </p:txBody>
        </p:sp>
      </p:grpSp>
      <p:sp>
        <p:nvSpPr>
          <p:cNvPr id="83" name="Title 8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Group C</a:t>
            </a:r>
            <a:r>
              <a:rPr lang="en-US" dirty="0" smtClean="0"/>
              <a:t>:  1</a:t>
            </a:r>
            <a:r>
              <a:rPr lang="en-US" baseline="30000" dirty="0" smtClean="0"/>
              <a:t>st</a:t>
            </a:r>
            <a:r>
              <a:rPr lang="en-US" dirty="0" smtClean="0"/>
              <a:t> Year </a:t>
            </a:r>
            <a:r>
              <a:rPr lang="en-US" dirty="0" smtClean="0">
                <a:solidFill>
                  <a:srgbClr val="C00000"/>
                </a:solidFill>
              </a:rPr>
              <a:t>Post-</a:t>
            </a:r>
            <a:r>
              <a:rPr lang="en-US" dirty="0" err="1" smtClean="0">
                <a:solidFill>
                  <a:srgbClr val="C00000"/>
                </a:solidFill>
              </a:rPr>
              <a:t>Bac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4120230" y="1453451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4228484" y="1453451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11</a:t>
            </a:r>
          </a:p>
        </p:txBody>
      </p:sp>
      <p:cxnSp>
        <p:nvCxnSpPr>
          <p:cNvPr id="96" name="Straight Connector 95"/>
          <p:cNvCxnSpPr>
            <a:stCxn id="118" idx="4"/>
            <a:endCxn id="80" idx="0"/>
          </p:cNvCxnSpPr>
          <p:nvPr/>
        </p:nvCxnSpPr>
        <p:spPr>
          <a:xfrm rot="5400000">
            <a:off x="3725808" y="1567599"/>
            <a:ext cx="464478" cy="870834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18" idx="4"/>
            <a:endCxn id="126" idx="0"/>
          </p:cNvCxnSpPr>
          <p:nvPr/>
        </p:nvCxnSpPr>
        <p:spPr>
          <a:xfrm rot="16200000" flipH="1">
            <a:off x="4889989" y="1274251"/>
            <a:ext cx="485246" cy="147829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18" idx="4"/>
            <a:endCxn id="65" idx="0"/>
          </p:cNvCxnSpPr>
          <p:nvPr/>
        </p:nvCxnSpPr>
        <p:spPr>
          <a:xfrm rot="16200000" flipH="1">
            <a:off x="4261001" y="1903239"/>
            <a:ext cx="474713" cy="20978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4790867" y="1463688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2" name="Straight Connector 101"/>
          <p:cNvCxnSpPr>
            <a:stCxn id="108" idx="4"/>
            <a:endCxn id="128" idx="0"/>
          </p:cNvCxnSpPr>
          <p:nvPr/>
        </p:nvCxnSpPr>
        <p:spPr>
          <a:xfrm rot="16200000" flipH="1">
            <a:off x="5649331" y="1195783"/>
            <a:ext cx="459494" cy="1629955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endCxn id="552" idx="0"/>
          </p:cNvCxnSpPr>
          <p:nvPr/>
        </p:nvCxnSpPr>
        <p:spPr>
          <a:xfrm rot="16200000" flipH="1">
            <a:off x="3888818" y="4776595"/>
            <a:ext cx="490250" cy="8324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3164032" y="1390757"/>
            <a:ext cx="3881004" cy="1773275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330017" y="2245490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4473234" y="2266272"/>
            <a:ext cx="425677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21a</a:t>
            </a:r>
          </a:p>
        </p:txBody>
      </p:sp>
      <p:sp>
        <p:nvSpPr>
          <p:cNvPr id="80" name="Oval 79"/>
          <p:cNvSpPr/>
          <p:nvPr/>
        </p:nvSpPr>
        <p:spPr>
          <a:xfrm>
            <a:off x="3249396" y="2235255"/>
            <a:ext cx="546468" cy="31732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394019" y="2245641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12</a:t>
            </a:r>
          </a:p>
        </p:txBody>
      </p:sp>
      <p:cxnSp>
        <p:nvCxnSpPr>
          <p:cNvPr id="94" name="Straight Connector 93"/>
          <p:cNvCxnSpPr>
            <a:stCxn id="65" idx="4"/>
            <a:endCxn id="95" idx="0"/>
          </p:cNvCxnSpPr>
          <p:nvPr/>
        </p:nvCxnSpPr>
        <p:spPr>
          <a:xfrm rot="5400000">
            <a:off x="4203567" y="2356894"/>
            <a:ext cx="193762" cy="605607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3724410" y="2756578"/>
            <a:ext cx="546467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9" name="Straight Connector 98"/>
          <p:cNvCxnSpPr>
            <a:stCxn id="80" idx="4"/>
            <a:endCxn id="95" idx="0"/>
          </p:cNvCxnSpPr>
          <p:nvPr/>
        </p:nvCxnSpPr>
        <p:spPr>
          <a:xfrm rot="16200000" flipH="1">
            <a:off x="3658139" y="2417073"/>
            <a:ext cx="203996" cy="475014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884618" y="2782556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31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856759" y="2516331"/>
            <a:ext cx="3079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940685" y="1484469"/>
            <a:ext cx="350132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29</a:t>
            </a:r>
          </a:p>
        </p:txBody>
      </p:sp>
      <p:sp>
        <p:nvSpPr>
          <p:cNvPr id="126" name="Oval 125"/>
          <p:cNvSpPr/>
          <p:nvPr/>
        </p:nvSpPr>
        <p:spPr>
          <a:xfrm>
            <a:off x="5598527" y="2256023"/>
            <a:ext cx="546468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5665724" y="2256023"/>
            <a:ext cx="432249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21b</a:t>
            </a:r>
          </a:p>
        </p:txBody>
      </p:sp>
      <p:sp>
        <p:nvSpPr>
          <p:cNvPr id="128" name="Oval 127"/>
          <p:cNvSpPr/>
          <p:nvPr/>
        </p:nvSpPr>
        <p:spPr>
          <a:xfrm>
            <a:off x="6420822" y="2240508"/>
            <a:ext cx="546468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6529076" y="2240508"/>
            <a:ext cx="350133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30</a:t>
            </a:r>
          </a:p>
        </p:txBody>
      </p:sp>
      <p:sp>
        <p:nvSpPr>
          <p:cNvPr id="69" name="Right Arrow 68"/>
          <p:cNvSpPr/>
          <p:nvPr/>
        </p:nvSpPr>
        <p:spPr>
          <a:xfrm>
            <a:off x="3132859" y="4088821"/>
            <a:ext cx="181841" cy="12988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227260" y="5611652"/>
            <a:ext cx="3751386" cy="878762"/>
            <a:chOff x="7664027" y="5167666"/>
            <a:chExt cx="3751386" cy="878762"/>
          </a:xfrm>
        </p:grpSpPr>
        <p:grpSp>
          <p:nvGrpSpPr>
            <p:cNvPr id="59" name="Group 179"/>
            <p:cNvGrpSpPr/>
            <p:nvPr/>
          </p:nvGrpSpPr>
          <p:grpSpPr>
            <a:xfrm>
              <a:off x="7664027" y="5167666"/>
              <a:ext cx="702796" cy="276999"/>
              <a:chOff x="7664027" y="5167666"/>
              <a:chExt cx="702796" cy="276999"/>
            </a:xfrm>
          </p:grpSpPr>
          <p:sp>
            <p:nvSpPr>
              <p:cNvPr id="67" name="Right Arrow 66"/>
              <p:cNvSpPr/>
              <p:nvPr/>
            </p:nvSpPr>
            <p:spPr>
              <a:xfrm>
                <a:off x="7664027" y="5239796"/>
                <a:ext cx="181841" cy="129887"/>
              </a:xfrm>
              <a:prstGeom prst="rightArrow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7931767" y="5167666"/>
                <a:ext cx="43505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Yes</a:t>
                </a:r>
                <a:endParaRPr lang="en-US" sz="1200" dirty="0"/>
              </a:p>
            </p:txBody>
          </p:sp>
        </p:grpSp>
        <p:grpSp>
          <p:nvGrpSpPr>
            <p:cNvPr id="60" name="Group 180"/>
            <p:cNvGrpSpPr/>
            <p:nvPr/>
          </p:nvGrpSpPr>
          <p:grpSpPr>
            <a:xfrm>
              <a:off x="7664027" y="5468548"/>
              <a:ext cx="2348759" cy="276999"/>
              <a:chOff x="7664027" y="5167666"/>
              <a:chExt cx="2348759" cy="276999"/>
            </a:xfrm>
          </p:grpSpPr>
          <p:sp>
            <p:nvSpPr>
              <p:cNvPr id="64" name="Right Arrow 63"/>
              <p:cNvSpPr/>
              <p:nvPr/>
            </p:nvSpPr>
            <p:spPr>
              <a:xfrm>
                <a:off x="7664027" y="5239796"/>
                <a:ext cx="181841" cy="129887"/>
              </a:xfrm>
              <a:prstGeom prst="rightArrow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7931767" y="5167666"/>
                <a:ext cx="20810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Maybe (Speak to Instructor)</a:t>
                </a:r>
                <a:endParaRPr lang="en-US" sz="1200" dirty="0"/>
              </a:p>
            </p:txBody>
          </p:sp>
        </p:grpSp>
        <p:grpSp>
          <p:nvGrpSpPr>
            <p:cNvPr id="61" name="Group 183"/>
            <p:cNvGrpSpPr/>
            <p:nvPr/>
          </p:nvGrpSpPr>
          <p:grpSpPr>
            <a:xfrm>
              <a:off x="7664027" y="5769429"/>
              <a:ext cx="3751386" cy="276999"/>
              <a:chOff x="7664027" y="5167666"/>
              <a:chExt cx="3751386" cy="276999"/>
            </a:xfrm>
          </p:grpSpPr>
          <p:sp>
            <p:nvSpPr>
              <p:cNvPr id="62" name="Right Arrow 61"/>
              <p:cNvSpPr/>
              <p:nvPr/>
            </p:nvSpPr>
            <p:spPr>
              <a:xfrm>
                <a:off x="7664027" y="5239796"/>
                <a:ext cx="181841" cy="129887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7931767" y="5167666"/>
                <a:ext cx="34836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No unless took equivalent prerequisite as </a:t>
                </a:r>
                <a:r>
                  <a:rPr lang="en-US" sz="1200" dirty="0" err="1" smtClean="0"/>
                  <a:t>UGrad</a:t>
                </a:r>
                <a:endParaRPr lang="en-US" sz="1200" dirty="0"/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3295792" y="4535633"/>
            <a:ext cx="2190750" cy="1648821"/>
            <a:chOff x="3295792" y="4535633"/>
            <a:chExt cx="2190750" cy="1648821"/>
          </a:xfrm>
        </p:grpSpPr>
        <p:grpSp>
          <p:nvGrpSpPr>
            <p:cNvPr id="73" name="Group 132"/>
            <p:cNvGrpSpPr/>
            <p:nvPr/>
          </p:nvGrpSpPr>
          <p:grpSpPr>
            <a:xfrm>
              <a:off x="3295792" y="4535633"/>
              <a:ext cx="2190750" cy="1630040"/>
              <a:chOff x="1560511" y="3605646"/>
              <a:chExt cx="2190750" cy="1630040"/>
            </a:xfrm>
          </p:grpSpPr>
          <p:grpSp>
            <p:nvGrpSpPr>
              <p:cNvPr id="75" name="Group 615"/>
              <p:cNvGrpSpPr>
                <a:grpSpLocks/>
              </p:cNvGrpSpPr>
              <p:nvPr/>
            </p:nvGrpSpPr>
            <p:grpSpPr bwMode="auto">
              <a:xfrm>
                <a:off x="1560511" y="3980010"/>
                <a:ext cx="2190750" cy="1255676"/>
                <a:chOff x="6276355" y="4222066"/>
                <a:chExt cx="2191313" cy="1256343"/>
              </a:xfrm>
            </p:grpSpPr>
            <p:grpSp>
              <p:nvGrpSpPr>
                <p:cNvPr id="77" name="Group 556"/>
                <p:cNvGrpSpPr>
                  <a:grpSpLocks/>
                </p:cNvGrpSpPr>
                <p:nvPr/>
              </p:nvGrpSpPr>
              <p:grpSpPr bwMode="auto">
                <a:xfrm>
                  <a:off x="6276355" y="4222066"/>
                  <a:ext cx="2191313" cy="1256343"/>
                  <a:chOff x="3635957" y="5726228"/>
                  <a:chExt cx="2191313" cy="1256343"/>
                </a:xfrm>
              </p:grpSpPr>
              <p:grpSp>
                <p:nvGrpSpPr>
                  <p:cNvPr id="86" name="Group 461"/>
                  <p:cNvGrpSpPr>
                    <a:grpSpLocks/>
                  </p:cNvGrpSpPr>
                  <p:nvPr/>
                </p:nvGrpSpPr>
                <p:grpSpPr bwMode="auto">
                  <a:xfrm>
                    <a:off x="5253314" y="5841677"/>
                    <a:ext cx="533537" cy="305462"/>
                    <a:chOff x="2086904" y="1524001"/>
                    <a:chExt cx="533537" cy="305462"/>
                  </a:xfrm>
                </p:grpSpPr>
                <p:sp>
                  <p:nvSpPr>
                    <p:cNvPr id="101" name="Oval 100"/>
                    <p:cNvSpPr/>
                    <p:nvPr/>
                  </p:nvSpPr>
                  <p:spPr>
                    <a:xfrm>
                      <a:off x="2086904" y="1524501"/>
                      <a:ext cx="533537" cy="304962"/>
                    </a:xfrm>
                    <a:prstGeom prst="ellipse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solidFill>
                        <a:schemeClr val="accent3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3" name="TextBox 4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53632" y="1524001"/>
                      <a:ext cx="420308" cy="27699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1200">
                          <a:latin typeface="Calibri" pitchFamily="34" charset="0"/>
                        </a:rPr>
                        <a:t>177</a:t>
                      </a:r>
                    </a:p>
                  </p:txBody>
                </p:sp>
              </p:grpSp>
              <p:sp>
                <p:nvSpPr>
                  <p:cNvPr id="87" name="Rounded Rectangle 86"/>
                  <p:cNvSpPr/>
                  <p:nvPr/>
                </p:nvSpPr>
                <p:spPr>
                  <a:xfrm>
                    <a:off x="3635957" y="5726228"/>
                    <a:ext cx="2191313" cy="1256343"/>
                  </a:xfrm>
                  <a:prstGeom prst="roundRect">
                    <a:avLst/>
                  </a:prstGeom>
                  <a:noFill/>
                  <a:ln>
                    <a:solidFill>
                      <a:schemeClr val="accent3">
                        <a:lumMod val="7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88" name="Oval 87"/>
                  <p:cNvSpPr/>
                  <p:nvPr/>
                </p:nvSpPr>
                <p:spPr>
                  <a:xfrm>
                    <a:off x="3763134" y="5842178"/>
                    <a:ext cx="533537" cy="30496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89" name="TextBox 5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29147" y="5847087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152</a:t>
                    </a:r>
                  </a:p>
                </p:txBody>
              </p:sp>
              <p:sp>
                <p:nvSpPr>
                  <p:cNvPr id="90" name="Oval 89"/>
                  <p:cNvSpPr/>
                  <p:nvPr/>
                </p:nvSpPr>
                <p:spPr>
                  <a:xfrm>
                    <a:off x="4212512" y="5842178"/>
                    <a:ext cx="531949" cy="304962"/>
                  </a:xfrm>
                  <a:prstGeom prst="ellipse">
                    <a:avLst/>
                  </a:prstGeom>
                  <a:noFill/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91" name="TextBox 5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78216" y="5836266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153</a:t>
                    </a:r>
                  </a:p>
                </p:txBody>
              </p:sp>
              <p:sp>
                <p:nvSpPr>
                  <p:cNvPr id="92" name="Oval 91"/>
                  <p:cNvSpPr/>
                  <p:nvPr/>
                </p:nvSpPr>
                <p:spPr>
                  <a:xfrm>
                    <a:off x="4682533" y="5842178"/>
                    <a:ext cx="533537" cy="304962"/>
                  </a:xfrm>
                  <a:prstGeom prst="ellipse">
                    <a:avLst/>
                  </a:prstGeom>
                  <a:noFill/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93" name="TextBox 5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48932" y="5836266"/>
                    <a:ext cx="420308" cy="27699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>
                        <a:latin typeface="Calibri" pitchFamily="34" charset="0"/>
                      </a:rPr>
                      <a:t>154</a:t>
                    </a:r>
                  </a:p>
                </p:txBody>
              </p:sp>
            </p:grpSp>
            <p:grpSp>
              <p:nvGrpSpPr>
                <p:cNvPr id="78" name="Group 598"/>
                <p:cNvGrpSpPr>
                  <a:grpSpLocks/>
                </p:cNvGrpSpPr>
                <p:nvPr/>
              </p:nvGrpSpPr>
              <p:grpSpPr bwMode="auto">
                <a:xfrm>
                  <a:off x="6797189" y="4719219"/>
                  <a:ext cx="454142" cy="546390"/>
                  <a:chOff x="6110036" y="5000573"/>
                  <a:chExt cx="454142" cy="546390"/>
                </a:xfrm>
              </p:grpSpPr>
              <p:sp>
                <p:nvSpPr>
                  <p:cNvPr id="82" name="Rectangle 81"/>
                  <p:cNvSpPr/>
                  <p:nvPr/>
                </p:nvSpPr>
                <p:spPr>
                  <a:xfrm>
                    <a:off x="6110036" y="5000573"/>
                    <a:ext cx="454142" cy="54639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pic>
                <p:nvPicPr>
                  <p:cNvPr id="85" name="Picture 19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6128099" y="5019580"/>
                    <a:ext cx="418631" cy="510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sp>
            <p:nvSpPr>
              <p:cNvPr id="76" name="Right Brace 75"/>
              <p:cNvSpPr/>
              <p:nvPr/>
            </p:nvSpPr>
            <p:spPr>
              <a:xfrm rot="16200000">
                <a:off x="2156187" y="3361965"/>
                <a:ext cx="493713" cy="981075"/>
              </a:xfrm>
              <a:prstGeom prst="rightBrace">
                <a:avLst>
                  <a:gd name="adj1" fmla="val 34641"/>
                  <a:gd name="adj2" fmla="val 49129"/>
                </a:avLst>
              </a:prstGeom>
              <a:ln w="12700">
                <a:solidFill>
                  <a:schemeClr val="accent5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3756880" y="5930538"/>
              <a:ext cx="59022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Hickey</a:t>
              </a:r>
              <a:endParaRPr lang="en-US" sz="1050" dirty="0"/>
            </a:p>
          </p:txBody>
        </p:sp>
      </p:grpSp>
      <p:sp>
        <p:nvSpPr>
          <p:cNvPr id="104" name="Right Arrow 103"/>
          <p:cNvSpPr/>
          <p:nvPr/>
        </p:nvSpPr>
        <p:spPr>
          <a:xfrm rot="10800000">
            <a:off x="5474278" y="5105397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ight Arrow 104"/>
          <p:cNvSpPr/>
          <p:nvPr/>
        </p:nvSpPr>
        <p:spPr>
          <a:xfrm>
            <a:off x="5390219" y="2338971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ight Arrow 105"/>
          <p:cNvSpPr/>
          <p:nvPr/>
        </p:nvSpPr>
        <p:spPr>
          <a:xfrm>
            <a:off x="6226242" y="2333747"/>
            <a:ext cx="181841" cy="129887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MA-COSI in 3 Semesters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818"/>
            <a:ext cx="8172450" cy="4862022"/>
          </a:xfrm>
        </p:spPr>
        <p:txBody>
          <a:bodyPr/>
          <a:lstStyle/>
          <a:p>
            <a:pPr>
              <a:tabLst>
                <a:tab pos="1371600" algn="l"/>
              </a:tabLst>
            </a:pPr>
            <a:r>
              <a:rPr lang="en-US" dirty="0" smtClean="0"/>
              <a:t>Semester 1: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3 Electives (Choices: </a:t>
            </a:r>
            <a:r>
              <a:rPr lang="en-US" sz="2000" dirty="0" smtClean="0">
                <a:solidFill>
                  <a:schemeClr val="accent6"/>
                </a:solidFill>
              </a:rPr>
              <a:t>111?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chemeClr val="accent6"/>
                </a:solidFill>
              </a:rPr>
              <a:t> 112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accent6"/>
                </a:solidFill>
              </a:rPr>
              <a:t>235</a:t>
            </a:r>
            <a:r>
              <a:rPr lang="en-US" sz="2000" dirty="0" smtClean="0">
                <a:solidFill>
                  <a:schemeClr val="accent6"/>
                </a:solidFill>
              </a:rPr>
              <a:t>, </a:t>
            </a:r>
            <a:r>
              <a:rPr lang="en-US" sz="2000" dirty="0" smtClean="0">
                <a:solidFill>
                  <a:schemeClr val="accent4"/>
                </a:solidFill>
              </a:rPr>
              <a:t>190</a:t>
            </a:r>
            <a:r>
              <a:rPr lang="en-US" sz="2000" dirty="0" smtClean="0">
                <a:solidFill>
                  <a:schemeClr val="accent4"/>
                </a:solidFill>
              </a:rPr>
              <a:t>, 128?</a:t>
            </a:r>
            <a:r>
              <a:rPr lang="en-US" sz="2000" dirty="0" smtClean="0"/>
              <a:t>, 157)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1371600" algn="l"/>
              </a:tabLst>
            </a:pPr>
            <a:r>
              <a:rPr lang="en-US" dirty="0" smtClean="0"/>
              <a:t>Semester 2: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3 Electives (Choices:  </a:t>
            </a:r>
            <a:r>
              <a:rPr lang="en-US" sz="2000" dirty="0" smtClean="0">
                <a:solidFill>
                  <a:schemeClr val="accent6"/>
                </a:solidFill>
              </a:rPr>
              <a:t>101, 114, 118?, 178?, 236?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accent4"/>
                </a:solidFill>
              </a:rPr>
              <a:t>175</a:t>
            </a:r>
            <a:r>
              <a:rPr lang="en-US" sz="2000" dirty="0" smtClean="0"/>
              <a:t>, 177)</a:t>
            </a:r>
          </a:p>
          <a:p>
            <a:pPr>
              <a:tabLst>
                <a:tab pos="1371600" algn="l"/>
              </a:tabLst>
            </a:pPr>
            <a:r>
              <a:rPr lang="en-US" dirty="0" smtClean="0"/>
              <a:t>Semester 3: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2 Electives (</a:t>
            </a:r>
            <a:r>
              <a:rPr lang="en-US" sz="2000" dirty="0" smtClean="0">
                <a:solidFill>
                  <a:schemeClr val="accent6"/>
                </a:solidFill>
              </a:rPr>
              <a:t>A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accent4"/>
                </a:solidFill>
              </a:rPr>
              <a:t>B</a:t>
            </a:r>
            <a:r>
              <a:rPr lang="en-US" sz="2000" dirty="0" smtClean="0"/>
              <a:t>, other) 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1 Elective or Masters Project</a:t>
            </a:r>
          </a:p>
          <a:p>
            <a:pPr lvl="1">
              <a:buNone/>
              <a:tabLst>
                <a:tab pos="1371600" algn="l"/>
              </a:tabLst>
            </a:pPr>
            <a:endParaRPr lang="en-US" sz="2000" dirty="0" smtClean="0"/>
          </a:p>
          <a:p>
            <a:pPr>
              <a:tabLst>
                <a:tab pos="1371600" algn="l"/>
              </a:tabLst>
            </a:pPr>
            <a:endParaRPr lang="en-US" sz="2000" dirty="0" smtClean="0">
              <a:solidFill>
                <a:schemeClr val="accent4"/>
              </a:solidFill>
            </a:endParaRPr>
          </a:p>
          <a:p>
            <a:pPr>
              <a:buNone/>
              <a:tabLst>
                <a:tab pos="1371600" algn="l"/>
              </a:tabLst>
            </a:pPr>
            <a:endParaRPr lang="en-US" sz="2400" dirty="0" smtClean="0">
              <a:solidFill>
                <a:schemeClr val="accent4"/>
              </a:solidFill>
            </a:endParaRPr>
          </a:p>
          <a:p>
            <a:pPr lvl="1">
              <a:tabLst>
                <a:tab pos="1371600" algn="l"/>
              </a:tabLst>
            </a:pPr>
            <a:endParaRPr lang="en-US" sz="20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Post-</a:t>
            </a:r>
            <a:r>
              <a:rPr lang="en-US" dirty="0" err="1" smtClean="0"/>
              <a:t>Bac</a:t>
            </a:r>
            <a:r>
              <a:rPr lang="en-US" dirty="0" smtClean="0"/>
              <a:t> in 3 Semesters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818"/>
            <a:ext cx="8229600" cy="4862022"/>
          </a:xfrm>
        </p:spPr>
        <p:txBody>
          <a:bodyPr/>
          <a:lstStyle/>
          <a:p>
            <a:pPr>
              <a:tabLst>
                <a:tab pos="1371600" algn="l"/>
              </a:tabLst>
            </a:pPr>
            <a:r>
              <a:rPr lang="en-US" dirty="0" smtClean="0"/>
              <a:t>Semester 1: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21a: 	Data Structures and Fundamentals of Computing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29:   	Discrete Structures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1 Elective (Choices:  </a:t>
            </a:r>
            <a:r>
              <a:rPr lang="en-US" sz="2000" dirty="0" smtClean="0">
                <a:solidFill>
                  <a:schemeClr val="accent6"/>
                </a:solidFill>
              </a:rPr>
              <a:t>111</a:t>
            </a:r>
            <a:r>
              <a:rPr lang="en-US" sz="2000" dirty="0" smtClean="0">
                <a:solidFill>
                  <a:schemeClr val="accent6"/>
                </a:solidFill>
              </a:rPr>
              <a:t>?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accent6"/>
                </a:solidFill>
              </a:rPr>
              <a:t>235</a:t>
            </a:r>
            <a:r>
              <a:rPr lang="en-US" sz="2000" dirty="0" smtClean="0"/>
              <a:t>, 21b</a:t>
            </a:r>
            <a:r>
              <a:rPr lang="en-US" sz="2000" dirty="0" smtClean="0"/>
              <a:t>)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1371600" algn="l"/>
              </a:tabLst>
            </a:pPr>
            <a:r>
              <a:rPr lang="en-US" dirty="0" smtClean="0"/>
              <a:t>Semester 2: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12:  	Advanced Programming Techniques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31:  	Computer Structures and Organization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1 Elective (Choices:  </a:t>
            </a:r>
            <a:r>
              <a:rPr lang="en-US" sz="2000" dirty="0" smtClean="0">
                <a:solidFill>
                  <a:schemeClr val="accent6"/>
                </a:solidFill>
              </a:rPr>
              <a:t>101, 114?, 118?, 178, 236?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accent4"/>
                </a:solidFill>
              </a:rPr>
              <a:t>175?</a:t>
            </a:r>
            <a:r>
              <a:rPr lang="en-US" sz="2000" dirty="0" smtClean="0"/>
              <a:t>, 30a)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1371600" algn="l"/>
              </a:tabLst>
            </a:pPr>
            <a:r>
              <a:rPr lang="en-US" dirty="0" smtClean="0"/>
              <a:t>Semester 3: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2 Electives (</a:t>
            </a:r>
            <a:r>
              <a:rPr lang="en-US" sz="2000" dirty="0" smtClean="0">
                <a:solidFill>
                  <a:schemeClr val="accent6"/>
                </a:solidFill>
              </a:rPr>
              <a:t>A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accent4"/>
                </a:solidFill>
              </a:rPr>
              <a:t>B</a:t>
            </a:r>
            <a:r>
              <a:rPr lang="en-US" sz="2000" dirty="0" smtClean="0"/>
              <a:t>, other)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Post-</a:t>
            </a:r>
            <a:r>
              <a:rPr lang="en-US" dirty="0" err="1" smtClean="0"/>
              <a:t>Bac</a:t>
            </a:r>
            <a:r>
              <a:rPr lang="en-US" dirty="0" smtClean="0"/>
              <a:t> in 2 Semesters?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818"/>
            <a:ext cx="8229600" cy="4862022"/>
          </a:xfrm>
        </p:spPr>
        <p:txBody>
          <a:bodyPr/>
          <a:lstStyle/>
          <a:p>
            <a:pPr>
              <a:tabLst>
                <a:tab pos="1371600" algn="l"/>
              </a:tabLst>
            </a:pPr>
            <a:r>
              <a:rPr lang="en-US" dirty="0" smtClean="0"/>
              <a:t>Semester 1: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21a: 	Data Structures and Fundamentals of Computing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29:   	Discrete Structures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>
                <a:solidFill>
                  <a:schemeClr val="accent6"/>
                </a:solidFill>
              </a:rPr>
              <a:t>Group A</a:t>
            </a:r>
            <a:r>
              <a:rPr lang="en-US" sz="2000" dirty="0" smtClean="0"/>
              <a:t> Elective:  </a:t>
            </a:r>
            <a:r>
              <a:rPr lang="en-US" sz="2000" dirty="0" smtClean="0">
                <a:solidFill>
                  <a:schemeClr val="accent6"/>
                </a:solidFill>
              </a:rPr>
              <a:t>111?</a:t>
            </a:r>
            <a:r>
              <a:rPr lang="en-US" sz="2000" dirty="0" smtClean="0"/>
              <a:t> or </a:t>
            </a:r>
            <a:r>
              <a:rPr lang="en-US" sz="2000" dirty="0" smtClean="0">
                <a:solidFill>
                  <a:schemeClr val="accent6"/>
                </a:solidFill>
              </a:rPr>
              <a:t>235</a:t>
            </a:r>
            <a:endParaRPr lang="en-US" sz="2000" dirty="0" smtClean="0">
              <a:solidFill>
                <a:schemeClr val="accent6"/>
              </a:solidFill>
            </a:endParaRP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Other Elective:  21b</a:t>
            </a:r>
            <a:br>
              <a:rPr lang="en-US" sz="2000" dirty="0" smtClean="0"/>
            </a:br>
            <a:endParaRPr lang="en-US" sz="1050" dirty="0" smtClean="0"/>
          </a:p>
          <a:p>
            <a:pPr>
              <a:tabLst>
                <a:tab pos="1371600" algn="l"/>
              </a:tabLst>
            </a:pPr>
            <a:r>
              <a:rPr lang="en-US" dirty="0" smtClean="0"/>
              <a:t>Semester 2: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12:  	Advanced Programming Techniques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31:  	Computer Structures and Organization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Group B</a:t>
            </a:r>
            <a:r>
              <a:rPr lang="en-US" sz="2000" dirty="0" smtClean="0"/>
              <a:t> Elective:  </a:t>
            </a:r>
            <a:r>
              <a:rPr lang="en-US" sz="2000" dirty="0" smtClean="0">
                <a:solidFill>
                  <a:schemeClr val="accent4"/>
                </a:solidFill>
              </a:rPr>
              <a:t>175?</a:t>
            </a:r>
          </a:p>
          <a:p>
            <a:pPr lvl="1">
              <a:tabLst>
                <a:tab pos="1371600" algn="l"/>
              </a:tabLst>
            </a:pPr>
            <a:r>
              <a:rPr lang="en-US" sz="2000" dirty="0" smtClean="0"/>
              <a:t>Other Elective:  </a:t>
            </a:r>
            <a:r>
              <a:rPr lang="en-US" sz="2000" dirty="0" smtClean="0">
                <a:solidFill>
                  <a:schemeClr val="accent6"/>
                </a:solidFill>
              </a:rPr>
              <a:t>101, 114?, 118?, 178, 236?</a:t>
            </a:r>
            <a:r>
              <a:rPr lang="en-US" sz="2000" dirty="0" smtClean="0"/>
              <a:t>, 30a</a:t>
            </a:r>
            <a:endParaRPr lang="en-US" sz="2000" dirty="0" smtClean="0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1230" y="6207470"/>
            <a:ext cx="559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*Possible, but intense workload -- not recommended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01644"/>
            <a:ext cx="8530937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MA-COSI</a:t>
            </a:r>
            <a:endParaRPr lang="en-US" dirty="0" smtClean="0"/>
          </a:p>
          <a:p>
            <a:pPr lvl="1"/>
            <a:r>
              <a:rPr lang="en-US" sz="2000" dirty="0" smtClean="0"/>
              <a:t>9 graduate electives (100 or 200-level)</a:t>
            </a:r>
            <a:endParaRPr lang="en-US" dirty="0" smtClean="0"/>
          </a:p>
          <a:p>
            <a:pPr lvl="2"/>
            <a:r>
              <a:rPr lang="en-US" sz="1600" dirty="0" smtClean="0"/>
              <a:t>3 from </a:t>
            </a:r>
            <a:r>
              <a:rPr lang="en-US" sz="1600" dirty="0" smtClean="0">
                <a:solidFill>
                  <a:schemeClr val="accent6"/>
                </a:solidFill>
              </a:rPr>
              <a:t>Group A</a:t>
            </a:r>
            <a:endParaRPr lang="en-US" sz="1600" dirty="0" smtClean="0"/>
          </a:p>
          <a:p>
            <a:pPr lvl="2"/>
            <a:r>
              <a:rPr lang="en-US" sz="1600" dirty="0" smtClean="0"/>
              <a:t>3 from </a:t>
            </a:r>
            <a:r>
              <a:rPr lang="en-US" sz="1600" dirty="0" smtClean="0">
                <a:solidFill>
                  <a:schemeClr val="accent4"/>
                </a:solidFill>
              </a:rPr>
              <a:t>Group B</a:t>
            </a:r>
            <a:endParaRPr lang="en-US" sz="1600" dirty="0"/>
          </a:p>
          <a:p>
            <a:pPr lvl="2"/>
            <a:r>
              <a:rPr lang="en-US" sz="1600" dirty="0" smtClean="0"/>
              <a:t>3 other electives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sz="2000" dirty="0" smtClean="0"/>
              <a:t>Timeframe:  3-4 semesters (3 minimum)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Post-</a:t>
            </a:r>
            <a:r>
              <a:rPr lang="en-US" dirty="0" err="1" smtClean="0">
                <a:solidFill>
                  <a:srgbClr val="C00000"/>
                </a:solidFill>
              </a:rPr>
              <a:t>Bac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sz="2000" dirty="0" smtClean="0"/>
              <a:t>4 required courses (12b, 21a, 29a, 31a)</a:t>
            </a:r>
          </a:p>
          <a:p>
            <a:pPr lvl="1"/>
            <a:r>
              <a:rPr lang="en-US" sz="2000" dirty="0" smtClean="0"/>
              <a:t>4 electives</a:t>
            </a:r>
            <a:r>
              <a:rPr lang="en-US" dirty="0" smtClean="0"/>
              <a:t> </a:t>
            </a:r>
          </a:p>
          <a:p>
            <a:pPr lvl="2"/>
            <a:r>
              <a:rPr lang="en-US" sz="1600" dirty="0" smtClean="0"/>
              <a:t>1 from </a:t>
            </a:r>
            <a:r>
              <a:rPr lang="en-US" sz="1600" dirty="0" smtClean="0">
                <a:solidFill>
                  <a:schemeClr val="accent6"/>
                </a:solidFill>
              </a:rPr>
              <a:t>Group A</a:t>
            </a:r>
            <a:endParaRPr lang="en-US" sz="1600" dirty="0" smtClean="0"/>
          </a:p>
          <a:p>
            <a:pPr lvl="2"/>
            <a:r>
              <a:rPr lang="en-US" sz="1600" dirty="0" smtClean="0"/>
              <a:t>1 from </a:t>
            </a:r>
            <a:r>
              <a:rPr lang="en-US" sz="1600" dirty="0" smtClean="0">
                <a:solidFill>
                  <a:schemeClr val="accent4"/>
                </a:solidFill>
              </a:rPr>
              <a:t>Group B</a:t>
            </a:r>
            <a:endParaRPr lang="en-US" sz="1600" dirty="0" smtClean="0"/>
          </a:p>
          <a:p>
            <a:pPr lvl="2"/>
            <a:r>
              <a:rPr lang="en-US" sz="1600" dirty="0" smtClean="0"/>
              <a:t>2 other electives </a:t>
            </a:r>
          </a:p>
          <a:p>
            <a:pPr lvl="1"/>
            <a:r>
              <a:rPr lang="en-US" sz="2000" dirty="0" smtClean="0"/>
              <a:t>Timeframe:  2-3 semesters (3 recommended)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Course Planning 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07" y="1534160"/>
            <a:ext cx="8793915" cy="4678680"/>
          </a:xfrm>
        </p:spPr>
        <p:txBody>
          <a:bodyPr/>
          <a:lstStyle/>
          <a:p>
            <a:r>
              <a:rPr lang="en-US" dirty="0" smtClean="0"/>
              <a:t>Leave flexibility for future (unknown) semester(s)</a:t>
            </a:r>
          </a:p>
          <a:p>
            <a:endParaRPr lang="en-US" sz="1100" dirty="0" smtClean="0"/>
          </a:p>
          <a:p>
            <a:pPr marL="1371600" lvl="2" indent="-457200">
              <a:buAutoNum type="arabicPeriod"/>
            </a:pPr>
            <a:r>
              <a:rPr lang="en-US" dirty="0" smtClean="0"/>
              <a:t>complete Group </a:t>
            </a:r>
            <a:r>
              <a:rPr lang="en-US" dirty="0" smtClean="0">
                <a:solidFill>
                  <a:schemeClr val="accent6"/>
                </a:solidFill>
              </a:rPr>
              <a:t>A</a:t>
            </a:r>
            <a:r>
              <a:rPr lang="en-US" dirty="0" smtClean="0"/>
              <a:t>/</a:t>
            </a:r>
            <a:r>
              <a:rPr lang="en-US" dirty="0" smtClean="0">
                <a:solidFill>
                  <a:schemeClr val="accent4"/>
                </a:solidFill>
              </a:rPr>
              <a:t>B</a:t>
            </a:r>
            <a:r>
              <a:rPr lang="en-US" dirty="0" smtClean="0"/>
              <a:t> requirements early when possible</a:t>
            </a:r>
            <a:endParaRPr lang="en-US" sz="1400" dirty="0" smtClean="0"/>
          </a:p>
          <a:p>
            <a:pPr marL="1371600" lvl="2" indent="-457200">
              <a:buFont typeface="Arial" charset="0"/>
              <a:buAutoNum type="arabicPeriod"/>
            </a:pPr>
            <a:r>
              <a:rPr lang="en-US" dirty="0" smtClean="0"/>
              <a:t>take “gateway” courses early when possible</a:t>
            </a:r>
          </a:p>
          <a:p>
            <a:pPr marL="1828800" lvl="3" indent="-457200"/>
            <a:r>
              <a:rPr lang="en-US" dirty="0" smtClean="0"/>
              <a:t>“gateway” course is a prerequisite for other courses</a:t>
            </a:r>
            <a:endParaRPr lang="en-US" sz="1400" dirty="0" smtClean="0"/>
          </a:p>
          <a:p>
            <a:pPr marL="1371600" lvl="2" indent="-457200">
              <a:buFont typeface="Arial" charset="0"/>
              <a:buAutoNum type="arabicPeriod"/>
            </a:pPr>
            <a:r>
              <a:rPr lang="en-US" dirty="0" smtClean="0"/>
              <a:t>“shop around”</a:t>
            </a:r>
          </a:p>
          <a:p>
            <a:pPr marL="1828800" lvl="3" indent="-457200"/>
            <a:r>
              <a:rPr lang="en-US" dirty="0" smtClean="0"/>
              <a:t>drop deadline for grad students = 10 weeks after 1</a:t>
            </a:r>
            <a:r>
              <a:rPr lang="en-US" baseline="30000" dirty="0" smtClean="0"/>
              <a:t>st</a:t>
            </a:r>
            <a:r>
              <a:rPr lang="en-US" dirty="0" smtClean="0"/>
              <a:t> class</a:t>
            </a:r>
            <a:br>
              <a:rPr lang="en-US" dirty="0" smtClean="0"/>
            </a:br>
            <a:r>
              <a:rPr lang="en-US" dirty="0" smtClean="0"/>
              <a:t>(11/10 in Fall, 4/5 in Spring)</a:t>
            </a:r>
            <a:endParaRPr lang="en-US" sz="1400" dirty="0" smtClean="0"/>
          </a:p>
          <a:p>
            <a:pPr marL="1371600" lvl="2" indent="-457200">
              <a:buFont typeface="Arial" charset="0"/>
              <a:buAutoNum type="arabicPeriod"/>
            </a:pPr>
            <a:r>
              <a:rPr lang="en-US" dirty="0" smtClean="0"/>
              <a:t>be open-minded when considering courses to take</a:t>
            </a:r>
            <a:endParaRPr lang="en-US" sz="1400" dirty="0" smtClean="0"/>
          </a:p>
          <a:p>
            <a:pPr marL="1371600" lvl="2" indent="-457200">
              <a:buFont typeface="Arial" charset="0"/>
              <a:buAutoNum type="arabicPeriod"/>
            </a:pPr>
            <a:r>
              <a:rPr lang="en-US" dirty="0" smtClean="0"/>
              <a:t>know who might be on sabbatical next year</a:t>
            </a:r>
          </a:p>
          <a:p>
            <a:pPr marL="1371600" lvl="2" indent="-457200">
              <a:buFont typeface="Arial" charset="0"/>
              <a:buAutoNum type="arabicPeriod"/>
            </a:pPr>
            <a:endParaRPr lang="en-US" dirty="0" smtClean="0"/>
          </a:p>
          <a:p>
            <a:pPr marL="1371600" lvl="2" indent="-457200">
              <a:buFont typeface="Arial" charset="0"/>
              <a:buAutoNum type="arabicPeriod"/>
            </a:pPr>
            <a:endParaRPr lang="en-US" dirty="0" smtClean="0"/>
          </a:p>
          <a:p>
            <a:pPr marL="1371600" lvl="2" indent="-457200">
              <a:buAutoNum type="arabicPeriod"/>
            </a:pPr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1201782" y="2398344"/>
            <a:ext cx="344863" cy="271704"/>
            <a:chOff x="250806" y="2852931"/>
            <a:chExt cx="344863" cy="271704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224681" y="3020132"/>
              <a:ext cx="130628" cy="7837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329188" y="2852931"/>
              <a:ext cx="266481" cy="261256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176527" y="2827676"/>
            <a:ext cx="344863" cy="271704"/>
            <a:chOff x="250806" y="2852931"/>
            <a:chExt cx="344863" cy="271704"/>
          </a:xfrm>
        </p:grpSpPr>
        <p:cxnSp>
          <p:nvCxnSpPr>
            <p:cNvPr id="11" name="Straight Connector 10"/>
            <p:cNvCxnSpPr/>
            <p:nvPr/>
          </p:nvCxnSpPr>
          <p:spPr>
            <a:xfrm rot="16200000" flipH="1">
              <a:off x="224681" y="3020132"/>
              <a:ext cx="130628" cy="7837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29188" y="2852931"/>
              <a:ext cx="266481" cy="261256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1180881" y="3621027"/>
            <a:ext cx="344863" cy="271704"/>
            <a:chOff x="250806" y="2852931"/>
            <a:chExt cx="344863" cy="271704"/>
          </a:xfrm>
        </p:grpSpPr>
        <p:cxnSp>
          <p:nvCxnSpPr>
            <p:cNvPr id="14" name="Straight Connector 13"/>
            <p:cNvCxnSpPr/>
            <p:nvPr/>
          </p:nvCxnSpPr>
          <p:spPr>
            <a:xfrm rot="16200000" flipH="1">
              <a:off x="224681" y="3020132"/>
              <a:ext cx="130628" cy="7837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329188" y="2852931"/>
              <a:ext cx="266481" cy="261256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170431" y="4739207"/>
            <a:ext cx="344863" cy="271704"/>
            <a:chOff x="250806" y="2852931"/>
            <a:chExt cx="344863" cy="271704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224681" y="3020132"/>
              <a:ext cx="130628" cy="7837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29188" y="2852931"/>
              <a:ext cx="266481" cy="261256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Sabbaticals Next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818"/>
            <a:ext cx="8172450" cy="4862022"/>
          </a:xfrm>
        </p:spPr>
        <p:txBody>
          <a:bodyPr/>
          <a:lstStyle/>
          <a:p>
            <a:pPr>
              <a:tabLst>
                <a:tab pos="1371600" algn="l"/>
                <a:tab pos="2057400" algn="l"/>
              </a:tabLst>
            </a:pPr>
            <a:r>
              <a:rPr lang="en-US" dirty="0" smtClean="0"/>
              <a:t>Fall:  		</a:t>
            </a:r>
            <a:r>
              <a:rPr lang="en-US" dirty="0" smtClean="0">
                <a:solidFill>
                  <a:schemeClr val="accent6"/>
                </a:solidFill>
              </a:rPr>
              <a:t>Hong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6"/>
                </a:solidFill>
              </a:rPr>
              <a:t>Pustejovsky</a:t>
            </a:r>
            <a:r>
              <a:rPr lang="en-US" dirty="0" smtClean="0"/>
              <a:t>, Hickey, </a:t>
            </a:r>
            <a:r>
              <a:rPr lang="en-US" dirty="0" smtClean="0">
                <a:solidFill>
                  <a:schemeClr val="accent6"/>
                </a:solidFill>
              </a:rPr>
              <a:t>Pollack</a:t>
            </a:r>
          </a:p>
          <a:p>
            <a:pPr>
              <a:tabLst>
                <a:tab pos="1371600" algn="l"/>
                <a:tab pos="2057400" algn="l"/>
              </a:tabLst>
            </a:pPr>
            <a:r>
              <a:rPr lang="en-US" dirty="0" smtClean="0"/>
              <a:t>Spring:</a:t>
            </a:r>
            <a:r>
              <a:rPr lang="en-US" dirty="0" smtClean="0">
                <a:solidFill>
                  <a:schemeClr val="accent6"/>
                </a:solidFill>
              </a:rPr>
              <a:t>	Pollack, </a:t>
            </a:r>
            <a:r>
              <a:rPr lang="en-US" dirty="0" err="1" smtClean="0">
                <a:solidFill>
                  <a:schemeClr val="accent4"/>
                </a:solidFill>
              </a:rPr>
              <a:t>Papaemmanouil</a:t>
            </a:r>
            <a:endParaRPr lang="en-US" dirty="0" smtClean="0">
              <a:solidFill>
                <a:schemeClr val="accent4"/>
              </a:solidFill>
            </a:endParaRPr>
          </a:p>
          <a:p>
            <a:pPr>
              <a:tabLst>
                <a:tab pos="1371600" algn="l"/>
                <a:tab pos="2057400" algn="l"/>
              </a:tabLst>
            </a:pPr>
            <a:endParaRPr lang="en-US" dirty="0" smtClean="0">
              <a:solidFill>
                <a:schemeClr val="accent4"/>
              </a:solidFill>
            </a:endParaRPr>
          </a:p>
          <a:p>
            <a:pPr>
              <a:tabLst>
                <a:tab pos="1371600" algn="l"/>
                <a:tab pos="2057400" algn="l"/>
              </a:tabLst>
            </a:pPr>
            <a:r>
              <a:rPr lang="en-US" dirty="0" smtClean="0"/>
              <a:t>A Possible Strategy:</a:t>
            </a:r>
          </a:p>
          <a:p>
            <a:pPr lvl="1">
              <a:tabLst>
                <a:tab pos="1371600" algn="l"/>
                <a:tab pos="2057400" algn="l"/>
              </a:tabLst>
            </a:pPr>
            <a:r>
              <a:rPr lang="en-US" dirty="0" smtClean="0"/>
              <a:t>Complete </a:t>
            </a:r>
            <a:r>
              <a:rPr lang="en-US" dirty="0" smtClean="0">
                <a:solidFill>
                  <a:schemeClr val="accent6"/>
                </a:solidFill>
              </a:rPr>
              <a:t>Group A</a:t>
            </a:r>
            <a:r>
              <a:rPr lang="en-US" dirty="0" smtClean="0"/>
              <a:t> requirements this year</a:t>
            </a:r>
          </a:p>
          <a:p>
            <a:pPr lvl="1">
              <a:tabLst>
                <a:tab pos="1371600" algn="l"/>
                <a:tab pos="2057400" algn="l"/>
              </a:tabLst>
            </a:pPr>
            <a:r>
              <a:rPr lang="en-US" dirty="0" smtClean="0"/>
              <a:t>Complete </a:t>
            </a:r>
            <a:r>
              <a:rPr lang="en-US" dirty="0" smtClean="0">
                <a:solidFill>
                  <a:schemeClr val="accent4"/>
                </a:solidFill>
              </a:rPr>
              <a:t>Group B</a:t>
            </a:r>
            <a:r>
              <a:rPr lang="en-US" dirty="0" smtClean="0"/>
              <a:t> requirements next year</a:t>
            </a:r>
          </a:p>
          <a:p>
            <a:pPr>
              <a:buNone/>
              <a:tabLst>
                <a:tab pos="1371600" algn="l"/>
              </a:tabLst>
            </a:pPr>
            <a:endParaRPr lang="en-US" sz="2400" dirty="0" smtClean="0">
              <a:solidFill>
                <a:schemeClr val="accent4"/>
              </a:solidFill>
            </a:endParaRPr>
          </a:p>
          <a:p>
            <a:pPr lvl="1">
              <a:tabLst>
                <a:tab pos="1371600" algn="l"/>
              </a:tabLst>
            </a:pPr>
            <a:endParaRPr lang="en-US" sz="20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Still not sure what to do?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4898390"/>
          </a:xfrm>
        </p:spPr>
        <p:txBody>
          <a:bodyPr/>
          <a:lstStyle/>
          <a:p>
            <a:r>
              <a:rPr lang="en-US" smtClean="0"/>
              <a:t>I will be available tomorrow (8/25), 1:00-5:00</a:t>
            </a:r>
          </a:p>
          <a:p>
            <a:pPr lvl="1"/>
            <a:r>
              <a:rPr lang="en-US" smtClean="0"/>
              <a:t>16 x 15-minute slots</a:t>
            </a:r>
          </a:p>
          <a:p>
            <a:pPr lvl="1"/>
            <a:r>
              <a:rPr lang="en-US" smtClean="0"/>
              <a:t>sign-up for slot on my door (Volen 259)</a:t>
            </a:r>
          </a:p>
          <a:p>
            <a:pPr lvl="1"/>
            <a:r>
              <a:rPr lang="en-US" smtClean="0"/>
              <a:t>if none available, email me (mfc@brandeis.edu)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9067" y="2981524"/>
            <a:ext cx="5499463" cy="1015710"/>
          </a:xfrm>
        </p:spPr>
        <p:txBody>
          <a:bodyPr/>
          <a:lstStyle/>
          <a:p>
            <a:pPr>
              <a:buNone/>
            </a:pPr>
            <a:r>
              <a:rPr lang="en-US" sz="4800" dirty="0" smtClean="0"/>
              <a:t>Have a Great Year!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Graduate Electives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649" y="1267305"/>
            <a:ext cx="8530937" cy="4525963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6"/>
                </a:solidFill>
              </a:rPr>
              <a:t>Group A</a:t>
            </a:r>
            <a:r>
              <a:rPr lang="en-US" sz="2800" dirty="0" smtClean="0"/>
              <a:t> </a:t>
            </a:r>
            <a:r>
              <a:rPr lang="en-US" sz="2800" dirty="0" err="1" smtClean="0"/>
              <a:t>vs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4"/>
                </a:solidFill>
              </a:rPr>
              <a:t>Group B</a:t>
            </a:r>
            <a:r>
              <a:rPr lang="en-US" sz="2800" dirty="0" smtClean="0"/>
              <a:t>:  my characterization*</a:t>
            </a:r>
          </a:p>
          <a:p>
            <a:endParaRPr lang="en-US" sz="1000" dirty="0" smtClean="0"/>
          </a:p>
          <a:p>
            <a:pPr lvl="1">
              <a:tabLst>
                <a:tab pos="1828800" algn="l"/>
              </a:tabLst>
            </a:pPr>
            <a:r>
              <a:rPr lang="en-US" sz="2000" dirty="0" smtClean="0">
                <a:solidFill>
                  <a:schemeClr val="accent6"/>
                </a:solidFill>
              </a:rPr>
              <a:t>Group A</a:t>
            </a:r>
            <a:r>
              <a:rPr lang="en-US" sz="2000" dirty="0" smtClean="0"/>
              <a:t>:	Artificial Intelligence and its Applications</a:t>
            </a:r>
          </a:p>
          <a:p>
            <a:pPr lvl="2">
              <a:tabLst>
                <a:tab pos="1828800" algn="l"/>
              </a:tabLst>
            </a:pPr>
            <a:r>
              <a:rPr lang="en-US" sz="1600" dirty="0" smtClean="0"/>
              <a:t>Artificial Intelligence, </a:t>
            </a:r>
          </a:p>
          <a:p>
            <a:pPr lvl="2">
              <a:tabLst>
                <a:tab pos="1828800" algn="l"/>
              </a:tabLst>
            </a:pPr>
            <a:r>
              <a:rPr lang="en-US" sz="1600" dirty="0" smtClean="0"/>
              <a:t>Human-Computer Interaction</a:t>
            </a:r>
          </a:p>
          <a:p>
            <a:pPr lvl="2">
              <a:tabLst>
                <a:tab pos="1828800" algn="l"/>
              </a:tabLst>
            </a:pPr>
            <a:r>
              <a:rPr lang="en-US" sz="1600" dirty="0" smtClean="0"/>
              <a:t>Interdisciplinary:  Computational Linguistics, Computational Biology ...</a:t>
            </a:r>
            <a:br>
              <a:rPr lang="en-US" sz="1600" dirty="0" smtClean="0"/>
            </a:br>
            <a:endParaRPr lang="en-US" sz="600" dirty="0" smtClean="0"/>
          </a:p>
          <a:p>
            <a:pPr lvl="1">
              <a:tabLst>
                <a:tab pos="1828800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Group B</a:t>
            </a:r>
            <a:r>
              <a:rPr lang="en-US" sz="2000" dirty="0" smtClean="0"/>
              <a:t>:	“Traditional” COSI Areas</a:t>
            </a:r>
          </a:p>
          <a:p>
            <a:pPr lvl="2">
              <a:tabLst>
                <a:tab pos="1828800" algn="l"/>
              </a:tabLst>
            </a:pPr>
            <a:r>
              <a:rPr lang="en-US" sz="1600" dirty="0" smtClean="0"/>
              <a:t>Systems (Operating Systems, Distributed Systems, Databases)</a:t>
            </a:r>
          </a:p>
          <a:p>
            <a:pPr lvl="2">
              <a:tabLst>
                <a:tab pos="1828800" algn="l"/>
              </a:tabLst>
            </a:pPr>
            <a:r>
              <a:rPr lang="en-US" sz="1600" dirty="0" smtClean="0"/>
              <a:t>Programming Language Theory</a:t>
            </a:r>
          </a:p>
          <a:p>
            <a:pPr lvl="2">
              <a:tabLst>
                <a:tab pos="1828800" algn="l"/>
              </a:tabLst>
            </a:pPr>
            <a:r>
              <a:rPr lang="en-US" sz="1600" dirty="0" smtClean="0"/>
              <a:t>Algorithms/Theory</a:t>
            </a:r>
          </a:p>
          <a:p>
            <a:pPr lvl="2">
              <a:tabLst>
                <a:tab pos="1828800" algn="l"/>
              </a:tabLst>
            </a:pPr>
            <a:r>
              <a:rPr lang="en-US" sz="1600" dirty="0" smtClean="0"/>
              <a:t>Computer Graphics</a:t>
            </a:r>
            <a:endParaRPr lang="en-US" sz="1000" dirty="0" smtClean="0"/>
          </a:p>
          <a:p>
            <a:r>
              <a:rPr lang="en-US" dirty="0" smtClean="0"/>
              <a:t>100 </a:t>
            </a:r>
            <a:r>
              <a:rPr lang="en-US" dirty="0" err="1" smtClean="0"/>
              <a:t>vs</a:t>
            </a:r>
            <a:r>
              <a:rPr lang="en-US" dirty="0" smtClean="0"/>
              <a:t> 200-levels</a:t>
            </a:r>
          </a:p>
          <a:p>
            <a:pPr lvl="1"/>
            <a:r>
              <a:rPr lang="en-US" sz="2000" dirty="0" smtClean="0"/>
              <a:t>100-level:  undergraduate and graduate (often lecture-based)</a:t>
            </a:r>
          </a:p>
          <a:p>
            <a:pPr lvl="1"/>
            <a:r>
              <a:rPr lang="en-US" sz="2000" dirty="0" smtClean="0"/>
              <a:t>200-level:  graduate (often seminars)</a:t>
            </a:r>
            <a:br>
              <a:rPr lang="en-US" sz="2000" dirty="0" smtClean="0"/>
            </a:br>
            <a:endParaRPr lang="en-US" sz="105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732750" y="6364225"/>
            <a:ext cx="396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*note:  others may disagree with this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Course Planning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2181"/>
            <a:ext cx="8504959" cy="363350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 No “typical” grad student schedule</a:t>
            </a:r>
          </a:p>
          <a:p>
            <a:pPr lvl="1"/>
            <a:r>
              <a:rPr lang="en-US" dirty="0" smtClean="0"/>
              <a:t>every semester = different mix of electives</a:t>
            </a:r>
          </a:p>
          <a:p>
            <a:pPr lvl="1"/>
            <a:r>
              <a:rPr lang="en-US" dirty="0" smtClean="0"/>
              <a:t>why?</a:t>
            </a:r>
            <a:endParaRPr lang="en-US" sz="1600" dirty="0" smtClean="0"/>
          </a:p>
          <a:p>
            <a:pPr lvl="2"/>
            <a:r>
              <a:rPr lang="en-US" dirty="0" smtClean="0"/>
              <a:t>every faculty member teaches ~1 grad elective / year, but </a:t>
            </a:r>
          </a:p>
          <a:p>
            <a:pPr lvl="3"/>
            <a:r>
              <a:rPr lang="en-US" dirty="0" smtClean="0"/>
              <a:t>not always the same elective (2-4 possibilities each)</a:t>
            </a:r>
          </a:p>
          <a:p>
            <a:pPr lvl="3"/>
            <a:r>
              <a:rPr lang="en-US" dirty="0" smtClean="0"/>
              <a:t>not same faculty here each year (~1/7</a:t>
            </a:r>
            <a:r>
              <a:rPr lang="en-US" baseline="30000" dirty="0" smtClean="0"/>
              <a:t>th</a:t>
            </a:r>
            <a:r>
              <a:rPr lang="en-US" dirty="0" smtClean="0"/>
              <a:t> on sabbatical)</a:t>
            </a:r>
            <a:br>
              <a:rPr lang="en-US" dirty="0" smtClean="0"/>
            </a:br>
            <a:endParaRPr lang="en-US" sz="1200" dirty="0" smtClean="0"/>
          </a:p>
          <a:p>
            <a:pPr>
              <a:buNone/>
            </a:pPr>
            <a:r>
              <a:rPr lang="en-US" dirty="0" smtClean="0"/>
              <a:t>2.  Course schedules only known for current year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1961" y="5167668"/>
            <a:ext cx="680667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How then to plan so that degree requirements will be met?</a:t>
            </a:r>
          </a:p>
          <a:p>
            <a:endParaRPr lang="en-US" sz="2000" i="1" dirty="0" smtClean="0"/>
          </a:p>
          <a:p>
            <a:r>
              <a:rPr lang="en-US" sz="2000" i="1" dirty="0" smtClean="0"/>
              <a:t>A:  Will suggest some strategies here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Course Planning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07" y="1534160"/>
            <a:ext cx="8793915" cy="4678680"/>
          </a:xfrm>
        </p:spPr>
        <p:txBody>
          <a:bodyPr/>
          <a:lstStyle/>
          <a:p>
            <a:r>
              <a:rPr lang="en-US" dirty="0" smtClean="0"/>
              <a:t>Leave flexibility for future (unknown) semester(s)</a:t>
            </a:r>
          </a:p>
          <a:p>
            <a:endParaRPr lang="en-US" sz="1100" dirty="0" smtClean="0"/>
          </a:p>
          <a:p>
            <a:pPr marL="1371600" lvl="2" indent="-457200">
              <a:buAutoNum type="arabicPeriod"/>
            </a:pPr>
            <a:r>
              <a:rPr lang="en-US" dirty="0" smtClean="0"/>
              <a:t>complete Group </a:t>
            </a:r>
            <a:r>
              <a:rPr lang="en-US" dirty="0" smtClean="0">
                <a:solidFill>
                  <a:schemeClr val="accent6"/>
                </a:solidFill>
              </a:rPr>
              <a:t>A</a:t>
            </a:r>
            <a:r>
              <a:rPr lang="en-US" dirty="0" smtClean="0"/>
              <a:t>/</a:t>
            </a:r>
            <a:r>
              <a:rPr lang="en-US" dirty="0" smtClean="0">
                <a:solidFill>
                  <a:schemeClr val="accent4"/>
                </a:solidFill>
              </a:rPr>
              <a:t>B</a:t>
            </a:r>
            <a:r>
              <a:rPr lang="en-US" dirty="0" smtClean="0"/>
              <a:t> requirements early when possible</a:t>
            </a:r>
            <a:endParaRPr lang="en-US" sz="1400" dirty="0" smtClean="0"/>
          </a:p>
          <a:p>
            <a:pPr marL="1371600" lvl="2" indent="-457200">
              <a:buFont typeface="Arial" charset="0"/>
              <a:buAutoNum type="arabicPeriod"/>
            </a:pPr>
            <a:r>
              <a:rPr lang="en-US" dirty="0" smtClean="0"/>
              <a:t>take “gateway” courses early when possible</a:t>
            </a:r>
          </a:p>
          <a:p>
            <a:pPr marL="1828800" lvl="3" indent="-457200"/>
            <a:r>
              <a:rPr lang="en-US" dirty="0" smtClean="0"/>
              <a:t>“gateway” course = prerequisite for other courses</a:t>
            </a:r>
            <a:endParaRPr lang="en-US" sz="1400" dirty="0" smtClean="0"/>
          </a:p>
          <a:p>
            <a:pPr marL="1371600" lvl="2" indent="-457200">
              <a:buFont typeface="Arial" charset="0"/>
              <a:buAutoNum type="arabicPeriod"/>
            </a:pPr>
            <a:r>
              <a:rPr lang="en-US" dirty="0" smtClean="0"/>
              <a:t>“shop around”</a:t>
            </a:r>
          </a:p>
          <a:p>
            <a:pPr marL="1828800" lvl="3" indent="-457200"/>
            <a:r>
              <a:rPr lang="en-US" dirty="0" smtClean="0"/>
              <a:t>drop deadline for grad students = 10 weeks after 1</a:t>
            </a:r>
            <a:r>
              <a:rPr lang="en-US" baseline="30000" dirty="0" smtClean="0"/>
              <a:t>st</a:t>
            </a:r>
            <a:r>
              <a:rPr lang="en-US" dirty="0" smtClean="0"/>
              <a:t> class</a:t>
            </a:r>
            <a:br>
              <a:rPr lang="en-US" dirty="0" smtClean="0"/>
            </a:br>
            <a:r>
              <a:rPr lang="en-US" dirty="0" smtClean="0"/>
              <a:t>(11/10 in Fall, 4/5 in Spring)</a:t>
            </a:r>
            <a:endParaRPr lang="en-US" sz="1400" dirty="0" smtClean="0"/>
          </a:p>
          <a:p>
            <a:pPr marL="1371600" lvl="2" indent="-457200">
              <a:buFont typeface="Arial" charset="0"/>
              <a:buAutoNum type="arabicPeriod"/>
            </a:pPr>
            <a:r>
              <a:rPr lang="en-US" dirty="0" smtClean="0"/>
              <a:t>be open-minded when considering courses to take</a:t>
            </a:r>
            <a:endParaRPr lang="en-US" sz="1400" dirty="0" smtClean="0"/>
          </a:p>
          <a:p>
            <a:pPr marL="1371600" lvl="2" indent="-457200">
              <a:buFont typeface="Arial" charset="0"/>
              <a:buAutoNum type="arabicPeriod"/>
            </a:pPr>
            <a:r>
              <a:rPr lang="en-US" dirty="0" smtClean="0"/>
              <a:t>know who might be on sabbatical next year</a:t>
            </a:r>
          </a:p>
          <a:p>
            <a:pPr marL="1371600" lvl="2" indent="-457200">
              <a:buFont typeface="Arial" charset="0"/>
              <a:buAutoNum type="arabicPeriod"/>
            </a:pPr>
            <a:endParaRPr lang="en-US" dirty="0" smtClean="0"/>
          </a:p>
          <a:p>
            <a:pPr marL="1371600" lvl="2" indent="-457200">
              <a:buFont typeface="Arial" charset="0"/>
              <a:buAutoNum type="arabicPeriod"/>
            </a:pPr>
            <a:endParaRPr lang="en-US" dirty="0" smtClean="0"/>
          </a:p>
          <a:p>
            <a:pPr marL="1371600" lvl="2" indent="-45720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76645" y="274638"/>
            <a:ext cx="8832273" cy="1143000"/>
          </a:xfrm>
        </p:spPr>
        <p:txBody>
          <a:bodyPr/>
          <a:lstStyle/>
          <a:p>
            <a:r>
              <a:rPr lang="en-US" dirty="0" smtClean="0"/>
              <a:t>Graduate Elective Courses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4428" y="1357390"/>
          <a:ext cx="227711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1865630"/>
              </a:tblGrid>
              <a:tr h="138661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COSI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Prerequisites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101a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21a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111a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FF0000"/>
                          </a:solidFill>
                        </a:rPr>
                        <a:t>101a or </a:t>
                      </a:r>
                      <a:r>
                        <a:rPr lang="en-US" sz="800" dirty="0" smtClean="0">
                          <a:solidFill>
                            <a:srgbClr val="FF0000"/>
                          </a:solidFill>
                        </a:rPr>
                        <a:t>125a or Permission of Instructor</a:t>
                      </a:r>
                      <a:endParaRPr 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112a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21b</a:t>
                      </a:r>
                      <a:r>
                        <a:rPr lang="en-US" sz="800" baseline="0" smtClean="0">
                          <a:solidFill>
                            <a:srgbClr val="FF0000"/>
                          </a:solidFill>
                        </a:rPr>
                        <a:t> or </a:t>
                      </a:r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29a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113b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114b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21b</a:t>
                      </a:r>
                      <a:r>
                        <a:rPr lang="en-US" sz="800" baseline="0" smtClean="0">
                          <a:solidFill>
                            <a:srgbClr val="FF0000"/>
                          </a:solidFill>
                        </a:rPr>
                        <a:t> or </a:t>
                      </a:r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29a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118a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125a or Permission of Instructor</a:t>
                      </a:r>
                      <a:endParaRPr lang="en-US" sz="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125a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Sophomore</a:t>
                      </a:r>
                      <a:r>
                        <a:rPr lang="en-US" sz="800" baseline="0" smtClean="0"/>
                        <a:t> standing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133b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mtClean="0"/>
                        <a:t>Sophomore</a:t>
                      </a:r>
                      <a:r>
                        <a:rPr lang="en-US" sz="800" baseline="0" smtClean="0"/>
                        <a:t> standing</a:t>
                      </a:r>
                      <a:endParaRPr lang="en-US" sz="80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134a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101a or 114b (corequisite)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135b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mtClean="0"/>
                        <a:t>Sophomore</a:t>
                      </a:r>
                      <a:r>
                        <a:rPr lang="en-US" sz="800" baseline="0" smtClean="0"/>
                        <a:t> standing</a:t>
                      </a:r>
                      <a:endParaRPr lang="en-US" sz="80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178a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-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215a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-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216a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101a</a:t>
                      </a:r>
                      <a:r>
                        <a:rPr lang="en-US" sz="800" baseline="0" smtClean="0">
                          <a:solidFill>
                            <a:srgbClr val="FF0000"/>
                          </a:solidFill>
                        </a:rPr>
                        <a:t> or 112a or 114a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217a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101a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217b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101a or 112a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230a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-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235a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-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236b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235a</a:t>
                      </a:r>
                      <a:r>
                        <a:rPr lang="en-US" sz="800" baseline="0" dirty="0" smtClean="0"/>
                        <a:t> or Permission of Instructor</a:t>
                      </a:r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3507" y="5358124"/>
            <a:ext cx="1876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Grad Electives:  </a:t>
            </a:r>
            <a:r>
              <a:rPr lang="en-US" sz="1200" smtClean="0">
                <a:solidFill>
                  <a:schemeClr val="accent6"/>
                </a:solidFill>
              </a:rPr>
              <a:t>Group A</a:t>
            </a:r>
            <a:endParaRPr lang="en-US" sz="1200">
              <a:solidFill>
                <a:schemeClr val="accent6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79348" y="1357390"/>
          <a:ext cx="2540635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2129155"/>
              </a:tblGrid>
              <a:tr h="21211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COSI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Prerequisites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120a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21a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123a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29a or</a:t>
                      </a:r>
                      <a:r>
                        <a:rPr lang="en-US" sz="800" baseline="0" smtClean="0">
                          <a:solidFill>
                            <a:srgbClr val="FF0000"/>
                          </a:solidFill>
                        </a:rPr>
                        <a:t> Math 8a or Math 10a or Math 15a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127b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21a</a:t>
                      </a:r>
                      <a:r>
                        <a:rPr lang="en-US" sz="800" baseline="0" smtClean="0"/>
                        <a:t> and 29a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128a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>
                          <a:solidFill>
                            <a:srgbClr val="FF0000"/>
                          </a:solidFill>
                        </a:rPr>
                        <a:t>127b or </a:t>
                      </a:r>
                      <a:r>
                        <a:rPr lang="en-US" sz="800" baseline="0" smtClean="0">
                          <a:solidFill>
                            <a:srgbClr val="FF0000"/>
                          </a:solidFill>
                        </a:rPr>
                        <a:t>Permission of Instructor</a:t>
                      </a:r>
                      <a:endParaRPr lang="en-US" sz="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146a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31a</a:t>
                      </a:r>
                      <a:r>
                        <a:rPr lang="en-US" sz="800" baseline="0" smtClean="0"/>
                        <a:t> and Math 10a (Math 10b recommended)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147a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31a and Facility with C/C++/Unix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155b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11a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160a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29a and 31a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175a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21a</a:t>
                      </a:r>
                      <a:r>
                        <a:rPr lang="en-US" sz="800" baseline="0" smtClean="0"/>
                        <a:t> and</a:t>
                      </a:r>
                      <a:r>
                        <a:rPr lang="en-US" sz="800" smtClean="0"/>
                        <a:t> 29a</a:t>
                      </a:r>
                      <a:r>
                        <a:rPr lang="en-US" sz="800" baseline="0" smtClean="0"/>
                        <a:t> and 31a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180a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21a</a:t>
                      </a:r>
                      <a:r>
                        <a:rPr lang="en-US" sz="800" baseline="0" smtClean="0"/>
                        <a:t> and</a:t>
                      </a:r>
                      <a:r>
                        <a:rPr lang="en-US" sz="800" smtClean="0"/>
                        <a:t> 21b and 29a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190a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FF0000"/>
                          </a:solidFill>
                        </a:rPr>
                        <a:t>21b or</a:t>
                      </a:r>
                      <a:r>
                        <a:rPr lang="en-US" sz="800" baseline="0" dirty="0" smtClean="0">
                          <a:solidFill>
                            <a:srgbClr val="FF0000"/>
                          </a:solidFill>
                        </a:rPr>
                        <a:t> Familiarity with  FPL’s, Set Theory, Logic</a:t>
                      </a:r>
                      <a:endParaRPr 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220a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31a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227b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127b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228a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-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240b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aseline="0" smtClean="0"/>
                        <a:t>Familiarity with  FPL’s, Set Theory, Logic</a:t>
                      </a:r>
                      <a:endParaRPr lang="en-US" sz="8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2681" y="4723144"/>
            <a:ext cx="19287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Grad Electives :  </a:t>
            </a:r>
            <a:r>
              <a:rPr lang="en-US" sz="1200" smtClean="0">
                <a:solidFill>
                  <a:schemeClr val="accent4"/>
                </a:solidFill>
              </a:rPr>
              <a:t>Group B</a:t>
            </a:r>
            <a:endParaRPr lang="en-US" sz="1200">
              <a:solidFill>
                <a:schemeClr val="accent4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507402" y="1370783"/>
          <a:ext cx="234219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"/>
                <a:gridCol w="1911668"/>
              </a:tblGrid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COSI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Prerequisites</a:t>
                      </a:r>
                      <a:endParaRPr lang="en-US" sz="800"/>
                    </a:p>
                  </a:txBody>
                  <a:tcPr/>
                </a:tc>
              </a:tr>
              <a:tr h="119966">
                <a:tc>
                  <a:txBody>
                    <a:bodyPr/>
                    <a:lstStyle/>
                    <a:p>
                      <a:r>
                        <a:rPr lang="en-US" sz="800" smtClean="0"/>
                        <a:t>152aj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11a and 12b and 21a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153aj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mtClean="0"/>
                        <a:t>11a and 12b and 21a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154aj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mtClean="0"/>
                        <a:t>11a and 12b and 21a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157a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11a and 12b and 21a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160a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29a and 31a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177a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-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320a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235a and</a:t>
                      </a:r>
                      <a:r>
                        <a:rPr lang="en-US" sz="800" baseline="0" smtClean="0"/>
                        <a:t> 236b and Permission of Advisor</a:t>
                      </a:r>
                      <a:endParaRPr lang="en-US" sz="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800" smtClean="0"/>
                        <a:t>320b</a:t>
                      </a:r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smtClean="0"/>
                        <a:t>320a</a:t>
                      </a:r>
                      <a:endParaRPr lang="en-US" sz="8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11577" y="3238976"/>
            <a:ext cx="19287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Grad Electives :  </a:t>
            </a:r>
            <a:r>
              <a:rPr lang="en-US" sz="1200" smtClean="0">
                <a:solidFill>
                  <a:schemeClr val="accent3">
                    <a:lumMod val="75000"/>
                  </a:schemeClr>
                </a:solidFill>
              </a:rPr>
              <a:t>Group C</a:t>
            </a:r>
            <a:endParaRPr lang="en-US" sz="12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2421" y="5967112"/>
            <a:ext cx="824680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Prerequisites shown in </a:t>
            </a:r>
            <a:r>
              <a:rPr lang="en-US" i="1" dirty="0" smtClean="0">
                <a:solidFill>
                  <a:srgbClr val="FF0000"/>
                </a:solidFill>
              </a:rPr>
              <a:t>red</a:t>
            </a:r>
            <a:r>
              <a:rPr lang="en-US" i="1" dirty="0" smtClean="0"/>
              <a:t> differ from what is said in Online Handbook currently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35131" y="274638"/>
            <a:ext cx="8736439" cy="1143000"/>
          </a:xfrm>
        </p:spPr>
        <p:txBody>
          <a:bodyPr/>
          <a:lstStyle/>
          <a:p>
            <a:r>
              <a:rPr lang="en-US" dirty="0" smtClean="0"/>
              <a:t>Prerequisite </a:t>
            </a:r>
            <a:r>
              <a:rPr lang="en-US" dirty="0" err="1" smtClean="0"/>
              <a:t>UGrad</a:t>
            </a:r>
            <a:r>
              <a:rPr lang="en-US" dirty="0" smtClean="0"/>
              <a:t> Courses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29713" y="1273729"/>
          <a:ext cx="773155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133"/>
                <a:gridCol w="2672080"/>
                <a:gridCol w="4391343"/>
              </a:tblGrid>
              <a:tr h="138661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COSI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Course</a:t>
                      </a:r>
                      <a:r>
                        <a:rPr lang="en-US" sz="900" baseline="0" dirty="0" smtClean="0"/>
                        <a:t> Title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Notes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11a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smtClean="0"/>
                        <a:t>Programming in Java and C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Introductory programming course (AP-exemption)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smtClean="0"/>
                        <a:t>12b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smtClean="0"/>
                        <a:t>Advanced</a:t>
                      </a:r>
                      <a:r>
                        <a:rPr lang="en-US" sz="900" b="1" baseline="0" smtClean="0"/>
                        <a:t> Programming Techniques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Introductory</a:t>
                      </a:r>
                      <a:r>
                        <a:rPr lang="en-US" sz="900" baseline="0" dirty="0" smtClean="0"/>
                        <a:t> Software Engineering Course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smtClean="0"/>
                        <a:t>21a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smtClean="0"/>
                        <a:t>Data</a:t>
                      </a:r>
                      <a:r>
                        <a:rPr lang="en-US" sz="900" b="1" baseline="0" smtClean="0"/>
                        <a:t> Structures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Data Structures and</a:t>
                      </a:r>
                      <a:r>
                        <a:rPr lang="en-US" sz="900" baseline="0" dirty="0" smtClean="0"/>
                        <a:t> Algorithms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21b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smtClean="0"/>
                        <a:t>Structure and Interpretation of Computer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Introductory Programming Languages Course</a:t>
                      </a:r>
                      <a:r>
                        <a:rPr lang="en-US" sz="900" baseline="0" dirty="0" smtClean="0"/>
                        <a:t>:  PL semantics, compilation, …</a:t>
                      </a:r>
                      <a:endParaRPr lang="en-US" sz="9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smtClean="0"/>
                        <a:t>29a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Discrete Structures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Math</a:t>
                      </a:r>
                      <a:r>
                        <a:rPr lang="en-US" sz="900" baseline="0" dirty="0" smtClean="0"/>
                        <a:t> for Computer Scientists:  Logic and Proofs, </a:t>
                      </a:r>
                      <a:r>
                        <a:rPr lang="en-US" sz="900" baseline="0" dirty="0" err="1" smtClean="0"/>
                        <a:t>Combinatorics</a:t>
                      </a:r>
                      <a:r>
                        <a:rPr lang="en-US" sz="900" baseline="0" dirty="0" smtClean="0"/>
                        <a:t>, Probability, Graph Theory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smtClean="0"/>
                        <a:t>30a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baseline="0" dirty="0" smtClean="0"/>
                        <a:t>Introduction to Theory of Computation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Introductory Theory Course:  Computability Theory, Grammars,</a:t>
                      </a:r>
                      <a:r>
                        <a:rPr lang="en-US" sz="900" baseline="0" dirty="0" smtClean="0"/>
                        <a:t> Regular Expressions …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31a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smtClean="0">
                          <a:solidFill>
                            <a:schemeClr val="tx1"/>
                          </a:solidFill>
                        </a:rPr>
                        <a:t>Computer System</a:t>
                      </a:r>
                      <a:r>
                        <a:rPr lang="en-US" sz="900" b="1" baseline="0" smtClean="0">
                          <a:solidFill>
                            <a:schemeClr val="tx1"/>
                          </a:solidFill>
                        </a:rPr>
                        <a:t> Structures and Organization</a:t>
                      </a:r>
                      <a:endParaRPr lang="en-US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Introductory Systems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Course: 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Operating Systems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and some Distributed Systems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3425286" y="3799540"/>
            <a:ext cx="546467" cy="3173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00857" y="3799540"/>
            <a:ext cx="4154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11a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554452" y="4581341"/>
            <a:ext cx="546468" cy="3173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stCxn id="12" idx="4"/>
            <a:endCxn id="16" idx="0"/>
          </p:cNvCxnSpPr>
          <p:nvPr/>
        </p:nvCxnSpPr>
        <p:spPr>
          <a:xfrm rot="5400000">
            <a:off x="3030866" y="3913686"/>
            <a:ext cx="464475" cy="870834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4"/>
            <a:endCxn id="30" idx="0"/>
          </p:cNvCxnSpPr>
          <p:nvPr/>
        </p:nvCxnSpPr>
        <p:spPr>
          <a:xfrm rot="16200000" flipH="1">
            <a:off x="4195045" y="3620340"/>
            <a:ext cx="485247" cy="147829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4"/>
            <a:endCxn id="25" idx="0"/>
          </p:cNvCxnSpPr>
          <p:nvPr/>
        </p:nvCxnSpPr>
        <p:spPr>
          <a:xfrm rot="16200000" flipH="1">
            <a:off x="3566056" y="4249329"/>
            <a:ext cx="474714" cy="20978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095923" y="3809777"/>
            <a:ext cx="546467" cy="3173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Connector 21"/>
          <p:cNvCxnSpPr>
            <a:stCxn id="21" idx="4"/>
            <a:endCxn id="32" idx="0"/>
          </p:cNvCxnSpPr>
          <p:nvPr/>
        </p:nvCxnSpPr>
        <p:spPr>
          <a:xfrm rot="16200000" flipH="1">
            <a:off x="4954387" y="3541872"/>
            <a:ext cx="459495" cy="1629955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469088" y="3736847"/>
            <a:ext cx="3881004" cy="1773275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635073" y="4591580"/>
            <a:ext cx="546467" cy="3173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6" name="Straight Connector 25"/>
          <p:cNvCxnSpPr>
            <a:stCxn id="25" idx="4"/>
            <a:endCxn id="27" idx="0"/>
          </p:cNvCxnSpPr>
          <p:nvPr/>
        </p:nvCxnSpPr>
        <p:spPr>
          <a:xfrm rot="5400000">
            <a:off x="3508623" y="4702984"/>
            <a:ext cx="193762" cy="605607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029466" y="5102668"/>
            <a:ext cx="546467" cy="3173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" name="Straight Connector 27"/>
          <p:cNvCxnSpPr>
            <a:stCxn id="16" idx="4"/>
            <a:endCxn id="27" idx="0"/>
          </p:cNvCxnSpPr>
          <p:nvPr/>
        </p:nvCxnSpPr>
        <p:spPr>
          <a:xfrm rot="16200000" flipH="1">
            <a:off x="2963193" y="4763160"/>
            <a:ext cx="204001" cy="475014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61815" y="4862421"/>
            <a:ext cx="3079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903583" y="4602113"/>
            <a:ext cx="546468" cy="3173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970780" y="4602113"/>
            <a:ext cx="432249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21b</a:t>
            </a:r>
          </a:p>
        </p:txBody>
      </p:sp>
      <p:sp>
        <p:nvSpPr>
          <p:cNvPr id="32" name="Oval 31"/>
          <p:cNvSpPr/>
          <p:nvPr/>
        </p:nvSpPr>
        <p:spPr>
          <a:xfrm>
            <a:off x="5725878" y="4586598"/>
            <a:ext cx="546468" cy="3173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801449" y="4586598"/>
            <a:ext cx="4154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30a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63186" y="4591731"/>
            <a:ext cx="42191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12b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13058" y="3830559"/>
            <a:ext cx="4154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29a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78290" y="4612362"/>
            <a:ext cx="425677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56991" y="5128646"/>
            <a:ext cx="4154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31a</a:t>
            </a:r>
            <a:endParaRPr lang="en-US" sz="1200" dirty="0">
              <a:latin typeface="+mn-lt"/>
              <a:cs typeface="+mn-cs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564712" y="5729710"/>
            <a:ext cx="889498" cy="199862"/>
            <a:chOff x="5231821" y="4170218"/>
            <a:chExt cx="889498" cy="199862"/>
          </a:xfrm>
        </p:grpSpPr>
        <p:cxnSp>
          <p:nvCxnSpPr>
            <p:cNvPr id="39" name="Straight Connector 38"/>
            <p:cNvCxnSpPr>
              <a:stCxn id="40" idx="6"/>
              <a:endCxn id="41" idx="2"/>
            </p:cNvCxnSpPr>
            <p:nvPr/>
          </p:nvCxnSpPr>
          <p:spPr bwMode="auto">
            <a:xfrm>
              <a:off x="5511718" y="4270149"/>
              <a:ext cx="329704" cy="0"/>
            </a:xfrm>
            <a:prstGeom prst="line">
              <a:avLst/>
            </a:prstGeom>
            <a:ln w="12700">
              <a:solidFill>
                <a:schemeClr val="accent5">
                  <a:lumMod val="50000"/>
                </a:schemeClr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5231821" y="4170218"/>
              <a:ext cx="279897" cy="19986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smtClean="0">
                  <a:solidFill>
                    <a:schemeClr val="tx1"/>
                  </a:solidFill>
                </a:rPr>
                <a:t>A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5841422" y="4170218"/>
              <a:ext cx="279897" cy="19986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smtClean="0">
                  <a:solidFill>
                    <a:schemeClr val="tx1"/>
                  </a:solidFill>
                </a:rPr>
                <a:t>B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583023" y="5644975"/>
            <a:ext cx="3249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is a (hard) prerequisite for B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2556053" y="6131492"/>
            <a:ext cx="889498" cy="199862"/>
            <a:chOff x="5231821" y="4170218"/>
            <a:chExt cx="889498" cy="199862"/>
          </a:xfrm>
        </p:grpSpPr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5511718" y="4270149"/>
              <a:ext cx="329704" cy="0"/>
            </a:xfrm>
            <a:prstGeom prst="line">
              <a:avLst/>
            </a:prstGeom>
            <a:ln w="12700">
              <a:solidFill>
                <a:schemeClr val="accent5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5231821" y="4170218"/>
              <a:ext cx="279897" cy="19986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smtClean="0">
                  <a:solidFill>
                    <a:schemeClr val="tx1"/>
                  </a:solidFill>
                </a:rPr>
                <a:t>A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5841422" y="4170218"/>
              <a:ext cx="279897" cy="19986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smtClean="0">
                  <a:solidFill>
                    <a:schemeClr val="tx1"/>
                  </a:solidFill>
                </a:rPr>
                <a:t>B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574364" y="6046757"/>
            <a:ext cx="526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is a (soft) prerequisite for B (speak to instructor)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137084" y="3286615"/>
            <a:ext cx="4690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Undergraduate Course Prerequisite “Graph”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6" grpId="0" animBg="1"/>
      <p:bldP spid="21" grpId="0" animBg="1"/>
      <p:bldP spid="24" grpId="0" animBg="1"/>
      <p:bldP spid="25" grpId="0" animBg="1"/>
      <p:bldP spid="27" grpId="0" animBg="1"/>
      <p:bldP spid="29" grpId="0"/>
      <p:bldP spid="30" grpId="0" animBg="1"/>
      <p:bldP spid="31" grpId="0"/>
      <p:bldP spid="32" grpId="0" animBg="1"/>
      <p:bldP spid="33" grpId="0"/>
      <p:bldP spid="34" grpId="0"/>
      <p:bldP spid="35" grpId="0"/>
      <p:bldP spid="36" grpId="0"/>
      <p:bldP spid="37" grpId="0"/>
      <p:bldP spid="42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35131" y="274638"/>
            <a:ext cx="8736439" cy="1143000"/>
          </a:xfrm>
        </p:spPr>
        <p:txBody>
          <a:bodyPr/>
          <a:lstStyle/>
          <a:p>
            <a:r>
              <a:rPr lang="en-US" dirty="0" smtClean="0"/>
              <a:t>Prerequisite </a:t>
            </a:r>
            <a:r>
              <a:rPr lang="en-US" dirty="0" err="1" smtClean="0"/>
              <a:t>UGrad</a:t>
            </a:r>
            <a:r>
              <a:rPr lang="en-US" dirty="0" smtClean="0"/>
              <a:t> Courses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29713" y="1273729"/>
          <a:ext cx="773155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133"/>
                <a:gridCol w="2672080"/>
                <a:gridCol w="4391343"/>
              </a:tblGrid>
              <a:tr h="138661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COSI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Course</a:t>
                      </a:r>
                      <a:r>
                        <a:rPr lang="en-US" sz="900" baseline="0" dirty="0" smtClean="0"/>
                        <a:t> Title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Notes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11a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smtClean="0"/>
                        <a:t>Programming in Java and C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Introductory programming course (AP-exemption)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smtClean="0"/>
                        <a:t>12b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smtClean="0"/>
                        <a:t>Advanced</a:t>
                      </a:r>
                      <a:r>
                        <a:rPr lang="en-US" sz="900" b="1" baseline="0" smtClean="0"/>
                        <a:t> Programming Techniques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Introductory</a:t>
                      </a:r>
                      <a:r>
                        <a:rPr lang="en-US" sz="900" baseline="0" dirty="0" smtClean="0"/>
                        <a:t> Software Engineering Course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smtClean="0"/>
                        <a:t>21a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smtClean="0"/>
                        <a:t>Data</a:t>
                      </a:r>
                      <a:r>
                        <a:rPr lang="en-US" sz="900" b="1" baseline="0" smtClean="0"/>
                        <a:t> Structures</a:t>
                      </a:r>
                      <a:endParaRPr 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Data Structures and</a:t>
                      </a:r>
                      <a:r>
                        <a:rPr lang="en-US" sz="900" baseline="0" dirty="0" smtClean="0"/>
                        <a:t> Algorithms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21b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smtClean="0"/>
                        <a:t>Structure and Interpretation of Computer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Introductory Programming Languages Course</a:t>
                      </a:r>
                      <a:r>
                        <a:rPr lang="en-US" sz="900" baseline="0" dirty="0" smtClean="0"/>
                        <a:t>:  PL semantics, compilation, …</a:t>
                      </a:r>
                      <a:endParaRPr lang="en-US" sz="9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smtClean="0"/>
                        <a:t>29a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Discrete Structures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Math</a:t>
                      </a:r>
                      <a:r>
                        <a:rPr lang="en-US" sz="900" baseline="0" dirty="0" smtClean="0"/>
                        <a:t> for Computer Scientists:  Logic and Proofs, </a:t>
                      </a:r>
                      <a:r>
                        <a:rPr lang="en-US" sz="900" baseline="0" dirty="0" err="1" smtClean="0"/>
                        <a:t>Combinatorics</a:t>
                      </a:r>
                      <a:r>
                        <a:rPr lang="en-US" sz="900" baseline="0" dirty="0" smtClean="0"/>
                        <a:t>, Probability, Graph Theory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smtClean="0"/>
                        <a:t>30a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baseline="0" dirty="0" smtClean="0"/>
                        <a:t>Introduction to Theory of Computation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Introductory Theory Course:  Computability Theory, Grammars,</a:t>
                      </a:r>
                      <a:r>
                        <a:rPr lang="en-US" sz="900" baseline="0" dirty="0" smtClean="0"/>
                        <a:t> Regular Expressions …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31a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smtClean="0">
                          <a:solidFill>
                            <a:schemeClr val="tx1"/>
                          </a:solidFill>
                        </a:rPr>
                        <a:t>Computer System</a:t>
                      </a:r>
                      <a:r>
                        <a:rPr lang="en-US" sz="900" b="1" baseline="0" smtClean="0">
                          <a:solidFill>
                            <a:schemeClr val="tx1"/>
                          </a:solidFill>
                        </a:rPr>
                        <a:t> Structures and Organization</a:t>
                      </a:r>
                      <a:endParaRPr lang="en-US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Introductory Systems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Course: 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Operating Systems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and some Distributed Systems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3425286" y="3799540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00857" y="3799540"/>
            <a:ext cx="4154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11a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554452" y="4581341"/>
            <a:ext cx="546468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stCxn id="12" idx="4"/>
            <a:endCxn id="16" idx="0"/>
          </p:cNvCxnSpPr>
          <p:nvPr/>
        </p:nvCxnSpPr>
        <p:spPr>
          <a:xfrm rot="5400000">
            <a:off x="3030866" y="3913686"/>
            <a:ext cx="464475" cy="870834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4"/>
            <a:endCxn id="30" idx="0"/>
          </p:cNvCxnSpPr>
          <p:nvPr/>
        </p:nvCxnSpPr>
        <p:spPr>
          <a:xfrm rot="16200000" flipH="1">
            <a:off x="4195045" y="3620340"/>
            <a:ext cx="485247" cy="147829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4"/>
            <a:endCxn id="25" idx="0"/>
          </p:cNvCxnSpPr>
          <p:nvPr/>
        </p:nvCxnSpPr>
        <p:spPr>
          <a:xfrm rot="16200000" flipH="1">
            <a:off x="3566056" y="4249329"/>
            <a:ext cx="474714" cy="209787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095923" y="3809777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Connector 21"/>
          <p:cNvCxnSpPr>
            <a:stCxn id="21" idx="4"/>
            <a:endCxn id="32" idx="0"/>
          </p:cNvCxnSpPr>
          <p:nvPr/>
        </p:nvCxnSpPr>
        <p:spPr>
          <a:xfrm rot="16200000" flipH="1">
            <a:off x="4954387" y="3541872"/>
            <a:ext cx="459495" cy="1629955"/>
          </a:xfrm>
          <a:prstGeom prst="line">
            <a:avLst/>
          </a:prstGeom>
          <a:noFill/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469088" y="3736847"/>
            <a:ext cx="3881004" cy="1773275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635073" y="4591580"/>
            <a:ext cx="546467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6" name="Straight Connector 25"/>
          <p:cNvCxnSpPr>
            <a:stCxn id="25" idx="4"/>
            <a:endCxn id="27" idx="0"/>
          </p:cNvCxnSpPr>
          <p:nvPr/>
        </p:nvCxnSpPr>
        <p:spPr>
          <a:xfrm rot="5400000">
            <a:off x="3508623" y="4702984"/>
            <a:ext cx="193762" cy="605607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029466" y="5102668"/>
            <a:ext cx="546467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" name="Straight Connector 27"/>
          <p:cNvCxnSpPr>
            <a:stCxn id="16" idx="4"/>
            <a:endCxn id="27" idx="0"/>
          </p:cNvCxnSpPr>
          <p:nvPr/>
        </p:nvCxnSpPr>
        <p:spPr>
          <a:xfrm rot="16200000" flipH="1">
            <a:off x="2963193" y="4763160"/>
            <a:ext cx="204001" cy="475014"/>
          </a:xfrm>
          <a:prstGeom prst="line">
            <a:avLst/>
          </a:prstGeom>
          <a:noFill/>
          <a:ln>
            <a:solidFill>
              <a:schemeClr val="tx2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61815" y="4862421"/>
            <a:ext cx="3079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latin typeface="+mn-lt"/>
                <a:cs typeface="+mn-cs"/>
              </a:rPr>
              <a:t>or</a:t>
            </a:r>
            <a:endParaRPr lang="en-US" sz="1400">
              <a:latin typeface="+mn-lt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903583" y="4602113"/>
            <a:ext cx="546468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970780" y="4602113"/>
            <a:ext cx="432249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21b</a:t>
            </a:r>
          </a:p>
        </p:txBody>
      </p:sp>
      <p:sp>
        <p:nvSpPr>
          <p:cNvPr id="32" name="Oval 31"/>
          <p:cNvSpPr/>
          <p:nvPr/>
        </p:nvSpPr>
        <p:spPr>
          <a:xfrm>
            <a:off x="5725878" y="4586598"/>
            <a:ext cx="546468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801449" y="4586598"/>
            <a:ext cx="4154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30a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63186" y="4591731"/>
            <a:ext cx="42191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12b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13058" y="3830559"/>
            <a:ext cx="4154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29a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78290" y="4612362"/>
            <a:ext cx="425677" cy="2883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  <a:cs typeface="+mn-cs"/>
              </a:rPr>
              <a:t>21a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56991" y="5128646"/>
            <a:ext cx="41549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+mn-cs"/>
              </a:rPr>
              <a:t>31a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37084" y="3286615"/>
            <a:ext cx="4690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Undergraduate Course Prerequisite “Graph”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113352" y="5726011"/>
            <a:ext cx="546468" cy="3173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113352" y="6119258"/>
            <a:ext cx="546468" cy="3173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802479" y="5700008"/>
            <a:ext cx="2074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Offered in Fall, 2010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802479" y="6093255"/>
            <a:ext cx="2353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Offered in Spring,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2219</Words>
  <Application>Microsoft Office PowerPoint</Application>
  <PresentationFormat>On-screen Show (4:3)</PresentationFormat>
  <Paragraphs>929</Paragraphs>
  <Slides>33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Course Selection at Brandeis: A Guide for New Graduate Students</vt:lpstr>
      <vt:lpstr>This Presentation</vt:lpstr>
      <vt:lpstr>Graduate Requirements</vt:lpstr>
      <vt:lpstr>Graduate Electives</vt:lpstr>
      <vt:lpstr>Why Course Planning is Hard</vt:lpstr>
      <vt:lpstr>My Course Planning Suggestions</vt:lpstr>
      <vt:lpstr>Graduate Elective Courses</vt:lpstr>
      <vt:lpstr>Prerequisite UGrad Courses</vt:lpstr>
      <vt:lpstr>Prerequisite UGrad Courses</vt:lpstr>
      <vt:lpstr>Aside:  Post-Bac Requirements</vt:lpstr>
      <vt:lpstr>Aside:  Post-Bac Electives</vt:lpstr>
      <vt:lpstr>Group A:  Courses</vt:lpstr>
      <vt:lpstr>Group A:  Prerequisite “Graph”</vt:lpstr>
      <vt:lpstr>Group A:  2010-2011 Schedule</vt:lpstr>
      <vt:lpstr>Group A:  1st Year MA-COSI</vt:lpstr>
      <vt:lpstr>Group A:  1st Year Post-Bac</vt:lpstr>
      <vt:lpstr>Group B:  Courses</vt:lpstr>
      <vt:lpstr>Group B:  Prerequisite “Graph”</vt:lpstr>
      <vt:lpstr>Group B:  2010-2011 Schedule</vt:lpstr>
      <vt:lpstr>Group B:  1st Year MA-COSI</vt:lpstr>
      <vt:lpstr>Group B:  1st Year Post-Bac</vt:lpstr>
      <vt:lpstr>Group C:  Courses</vt:lpstr>
      <vt:lpstr>Group C:  Prerequisite Graph</vt:lpstr>
      <vt:lpstr>Group C:  2010-2011 Schedule</vt:lpstr>
      <vt:lpstr>Group C:  1st Year MA-COSI</vt:lpstr>
      <vt:lpstr>Group C:  1st Year Post-Bac</vt:lpstr>
      <vt:lpstr>An MA-COSI in 3 Semesters</vt:lpstr>
      <vt:lpstr>A Post-Bac in 3 Semesters</vt:lpstr>
      <vt:lpstr>A Post-Bac in 2 Semesters?</vt:lpstr>
      <vt:lpstr>My Course Planning Suggestion</vt:lpstr>
      <vt:lpstr>Potential Sabbaticals Next Year</vt:lpstr>
      <vt:lpstr>Still not sure what to do?</vt:lpstr>
      <vt:lpstr>Slide 33</vt:lpstr>
    </vt:vector>
  </TitlesOfParts>
  <Company>Brandeis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Your MA</dc:title>
  <dc:creator>mfc</dc:creator>
  <cp:lastModifiedBy>mfc</cp:lastModifiedBy>
  <cp:revision>172</cp:revision>
  <dcterms:created xsi:type="dcterms:W3CDTF">2010-08-20T15:05:23Z</dcterms:created>
  <dcterms:modified xsi:type="dcterms:W3CDTF">2010-08-24T12:44:55Z</dcterms:modified>
</cp:coreProperties>
</file>