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31089600" cy="23774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clrMru>
    <a:srgbClr val="54A6E3"/>
    <a:srgbClr val="FF8A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2308" autoAdjust="0"/>
  </p:normalViewPr>
  <p:slideViewPr>
    <p:cSldViewPr>
      <p:cViewPr>
        <p:scale>
          <a:sx n="50" d="100"/>
          <a:sy n="50" d="100"/>
        </p:scale>
        <p:origin x="3184" y="-88"/>
      </p:cViewPr>
      <p:guideLst>
        <p:guide orient="horz" pos="7488"/>
        <p:guide pos="9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B036391-7764-4262-B1F4-A5F1854286A7}" type="datetimeFigureOut">
              <a:rPr lang="en-US"/>
              <a:pPr>
                <a:defRPr/>
              </a:pPr>
              <a:t>1/26/11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685800"/>
            <a:ext cx="4483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6AAB9CF-3AA4-4E3B-BAB5-5534E7562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E910A5-15D0-4B56-A7B3-2862BDA0E07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038" y="7385050"/>
            <a:ext cx="26425525" cy="5095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4075" y="13471525"/>
            <a:ext cx="21761450" cy="60769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A2481-0785-4C44-B7AC-B68CE6F9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F630A-1FB2-462C-9B84-6C077DEA2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51975" y="2111375"/>
            <a:ext cx="6605588" cy="19021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2038" y="2111375"/>
            <a:ext cx="19667537" cy="19021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B96F7-194D-4DFD-B57A-ED366AFEA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6692E-CD30-4DE1-A0F0-A35005E5D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3" y="15276513"/>
            <a:ext cx="26425525" cy="47228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3" y="10075863"/>
            <a:ext cx="26425525" cy="52006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BEB5E-7340-49FE-828E-A5C255F87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2038" y="6869113"/>
            <a:ext cx="13136562" cy="1426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0" y="6869113"/>
            <a:ext cx="13136563" cy="1426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3A11E-90BD-4907-A871-983ED84E5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163" y="952500"/>
            <a:ext cx="27981275" cy="3962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163" y="5321300"/>
            <a:ext cx="13736637" cy="22177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163" y="7539038"/>
            <a:ext cx="13736637" cy="136985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2450" y="5321300"/>
            <a:ext cx="13742988" cy="22177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2450" y="7539038"/>
            <a:ext cx="13742988" cy="136985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B323B-0AAC-4D0B-AFAB-4C86A3C69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3C5DC-E5A0-4A71-A8BD-33B498840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76357-2F17-44C9-84E3-72655E76E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163" y="946150"/>
            <a:ext cx="10228262" cy="4029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5488" y="946150"/>
            <a:ext cx="17379950" cy="20291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163" y="4975225"/>
            <a:ext cx="10228262" cy="16262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214DA-9C7A-49C6-88A0-E17BD589E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3" y="16641763"/>
            <a:ext cx="18653125" cy="19653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4413" y="2124075"/>
            <a:ext cx="18653125" cy="14265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13" y="18607088"/>
            <a:ext cx="18653125" cy="2789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126FB-AA17-4560-8BDE-08D7076F2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2038" y="2111375"/>
            <a:ext cx="264255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2608" tIns="146304" rIns="292608" bIns="1463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2038" y="6869113"/>
            <a:ext cx="26425525" cy="142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2608" tIns="146304" rIns="292608" bIns="146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32038" y="21663025"/>
            <a:ext cx="6477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2608" tIns="146304" rIns="292608" bIns="146304" numCol="1" anchor="t" anchorCtr="0" compatLnSpc="1">
            <a:prstTxWarp prst="textNoShape">
              <a:avLst/>
            </a:prstTxWarp>
          </a:bodyPr>
          <a:lstStyle>
            <a:lvl1pPr>
              <a:defRPr sz="45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21963" y="21663025"/>
            <a:ext cx="98456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2608" tIns="146304" rIns="292608" bIns="146304" numCol="1" anchor="t" anchorCtr="0" compatLnSpc="1">
            <a:prstTxWarp prst="textNoShape">
              <a:avLst/>
            </a:prstTxWarp>
          </a:bodyPr>
          <a:lstStyle>
            <a:lvl1pPr algn="ctr">
              <a:defRPr sz="45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280563" y="21663025"/>
            <a:ext cx="6477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2608" tIns="146304" rIns="292608" bIns="146304" numCol="1" anchor="t" anchorCtr="0" compatLnSpc="1">
            <a:prstTxWarp prst="textNoShape">
              <a:avLst/>
            </a:prstTxWarp>
          </a:bodyPr>
          <a:lstStyle>
            <a:lvl1pPr algn="r">
              <a:defRPr sz="4500" smtClean="0"/>
            </a:lvl1pPr>
          </a:lstStyle>
          <a:p>
            <a:pPr>
              <a:defRPr/>
            </a:pPr>
            <a:fld id="{6E484F45-CD4B-49A0-B476-F418CD86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25763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25763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2925763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2925763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2925763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2925763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2925763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2925763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2925763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096963" indent="-1096963" algn="l" defTabSz="2925763" rtl="0" eaLnBrk="0" fontAlgn="base" hangingPunct="0">
        <a:spcBef>
          <a:spcPct val="20000"/>
        </a:spcBef>
        <a:spcAft>
          <a:spcPct val="0"/>
        </a:spcAft>
        <a:buChar char="•"/>
        <a:defRPr sz="10200">
          <a:solidFill>
            <a:schemeClr val="tx1"/>
          </a:solidFill>
          <a:latin typeface="+mn-lt"/>
          <a:ea typeface="+mn-ea"/>
          <a:cs typeface="+mn-cs"/>
        </a:defRPr>
      </a:lvl1pPr>
      <a:lvl2pPr marL="2378075" indent="-914400" algn="l" defTabSz="2925763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  <a:ea typeface="+mn-ea"/>
        </a:defRPr>
      </a:lvl2pPr>
      <a:lvl3pPr marL="3657600" indent="-731838" algn="l" defTabSz="2925763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ea typeface="+mn-ea"/>
        </a:defRPr>
      </a:lvl3pPr>
      <a:lvl4pPr marL="5121275" indent="-731838" algn="l" defTabSz="2925763" rtl="0" eaLnBrk="0" fontAlgn="base" hangingPunct="0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  <a:ea typeface="+mn-ea"/>
        </a:defRPr>
      </a:lvl4pPr>
      <a:lvl5pPr marL="6583363" indent="-731838" algn="l" defTabSz="2925763" rtl="0" eaLnBrk="0" fontAlgn="base" hangingPunct="0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ea typeface="+mn-ea"/>
        </a:defRPr>
      </a:lvl5pPr>
      <a:lvl6pPr marL="7040563" indent="-731838" algn="l" defTabSz="2925763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ea typeface="+mn-ea"/>
        </a:defRPr>
      </a:lvl6pPr>
      <a:lvl7pPr marL="7497763" indent="-731838" algn="l" defTabSz="2925763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ea typeface="+mn-ea"/>
        </a:defRPr>
      </a:lvl7pPr>
      <a:lvl8pPr marL="7954963" indent="-731838" algn="l" defTabSz="2925763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ea typeface="+mn-ea"/>
        </a:defRPr>
      </a:lvl8pPr>
      <a:lvl9pPr marL="8412163" indent="-731838" algn="l" defTabSz="2925763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Picture 218" descr="mem-cost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8903" y="8121774"/>
            <a:ext cx="5840697" cy="4375026"/>
          </a:xfrm>
          <a:prstGeom prst="rect">
            <a:avLst/>
          </a:prstGeom>
        </p:spPr>
      </p:pic>
      <p:sp>
        <p:nvSpPr>
          <p:cNvPr id="206" name="Rounded Rectangle 205"/>
          <p:cNvSpPr/>
          <p:nvPr/>
        </p:nvSpPr>
        <p:spPr bwMode="auto">
          <a:xfrm>
            <a:off x="20421600" y="2362200"/>
            <a:ext cx="5105400" cy="27432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0" name="Rounded Rectangle 199"/>
          <p:cNvSpPr/>
          <p:nvPr/>
        </p:nvSpPr>
        <p:spPr bwMode="auto">
          <a:xfrm>
            <a:off x="10363200" y="11125200"/>
            <a:ext cx="9677400" cy="2590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228600" y="20802600"/>
            <a:ext cx="9601200" cy="2590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8" name="Rounded Rectangle 187"/>
          <p:cNvSpPr/>
          <p:nvPr/>
        </p:nvSpPr>
        <p:spPr bwMode="auto">
          <a:xfrm>
            <a:off x="355600" y="22148800"/>
            <a:ext cx="9220200" cy="990600"/>
          </a:xfrm>
          <a:prstGeom prst="roundRect">
            <a:avLst/>
          </a:prstGeom>
          <a:solidFill>
            <a:srgbClr val="54A6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8" name="Snip Diagonal Corner Rectangle 177"/>
          <p:cNvSpPr/>
          <p:nvPr/>
        </p:nvSpPr>
        <p:spPr bwMode="auto">
          <a:xfrm>
            <a:off x="381000" y="6502400"/>
            <a:ext cx="9372600" cy="228600"/>
          </a:xfrm>
          <a:prstGeom prst="snip2DiagRect">
            <a:avLst/>
          </a:prstGeom>
          <a:gradFill flip="none" rotWithShape="1">
            <a:gsLst>
              <a:gs pos="0">
                <a:srgbClr val="54A6E3"/>
              </a:gs>
              <a:gs pos="100000">
                <a:srgbClr val="FFFFFF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7" name="Snip Diagonal Corner Rectangle 176"/>
          <p:cNvSpPr/>
          <p:nvPr/>
        </p:nvSpPr>
        <p:spPr bwMode="auto">
          <a:xfrm>
            <a:off x="381000" y="3149600"/>
            <a:ext cx="9372600" cy="228600"/>
          </a:xfrm>
          <a:prstGeom prst="snip2DiagRect">
            <a:avLst/>
          </a:prstGeom>
          <a:gradFill flip="none" rotWithShape="1">
            <a:gsLst>
              <a:gs pos="0">
                <a:srgbClr val="54A6E3"/>
              </a:gs>
              <a:gs pos="100000">
                <a:srgbClr val="FFFFFF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1" name="Snip Diagonal Corner Rectangle 120"/>
          <p:cNvSpPr/>
          <p:nvPr/>
        </p:nvSpPr>
        <p:spPr bwMode="auto">
          <a:xfrm>
            <a:off x="304800" y="990600"/>
            <a:ext cx="19659600" cy="304800"/>
          </a:xfrm>
          <a:prstGeom prst="snip2DiagRect">
            <a:avLst/>
          </a:prstGeom>
          <a:gradFill flip="none" rotWithShape="1">
            <a:gsLst>
              <a:gs pos="0">
                <a:srgbClr val="54A6E3"/>
              </a:gs>
              <a:gs pos="100000">
                <a:srgbClr val="FFFFFF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098" name="Straight Connector 2"/>
          <p:cNvCxnSpPr>
            <a:cxnSpLocks noChangeShapeType="1"/>
          </p:cNvCxnSpPr>
          <p:nvPr/>
        </p:nvCxnSpPr>
        <p:spPr bwMode="auto">
          <a:xfrm rot="16200000" flipH="1">
            <a:off x="-1023871" y="12379372"/>
            <a:ext cx="22098002" cy="8245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9" name="Straight Connector 3"/>
          <p:cNvCxnSpPr>
            <a:cxnSpLocks noChangeShapeType="1"/>
          </p:cNvCxnSpPr>
          <p:nvPr/>
        </p:nvCxnSpPr>
        <p:spPr bwMode="auto">
          <a:xfrm rot="16200000" flipH="1">
            <a:off x="8766892" y="11802658"/>
            <a:ext cx="23164800" cy="1690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" name="TextBox 5"/>
          <p:cNvSpPr txBox="1"/>
          <p:nvPr/>
        </p:nvSpPr>
        <p:spPr>
          <a:xfrm>
            <a:off x="228600" y="304800"/>
            <a:ext cx="1981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Time Travel Databases for the Web Programmer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20421600" y="2362200"/>
            <a:ext cx="5181600" cy="2895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curr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filter(</a:t>
            </a:r>
            <a:r>
              <a:rPr lang="en-US" dirty="0" err="1" smtClean="0">
                <a:cs typeface="ＭＳ Ｐゴシック" charset="-128"/>
              </a:rPr>
              <a:t>status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__equals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=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form['s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'])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cs typeface="ＭＳ Ｐゴシック" charset="-128"/>
              </a:rPr>
              <a:t>mid = </a:t>
            </a:r>
            <a:r>
              <a:rPr lang="en-US" dirty="0" err="1" smtClean="0">
                <a:cs typeface="ＭＳ Ｐゴシック" charset="-128"/>
              </a:rPr>
              <a:t>filter(status__equals</a:t>
            </a:r>
            <a:r>
              <a:rPr lang="en-US" dirty="0" smtClean="0">
                <a:cs typeface="ＭＳ Ｐゴシック" charset="-128"/>
              </a:rPr>
              <a:t>=</a:t>
            </a:r>
            <a:r>
              <a:rPr lang="en-US" dirty="0" err="1" smtClean="0">
                <a:cs typeface="ＭＳ Ｐゴシック" charset="-128"/>
              </a:rPr>
              <a:t>form['s</a:t>
            </a:r>
            <a:r>
              <a:rPr lang="en-US" dirty="0" smtClean="0">
                <a:cs typeface="ＭＳ Ｐゴシック" charset="-128"/>
              </a:rPr>
              <a:t>'])</a:t>
            </a:r>
            <a:br>
              <a:rPr lang="en-US" dirty="0" smtClean="0">
                <a:cs typeface="ＭＳ Ｐゴシック" charset="-128"/>
              </a:rPr>
            </a:br>
            <a:r>
              <a:rPr lang="en-US" dirty="0" smtClean="0">
                <a:cs typeface="ＭＳ Ｐゴシック" charset="-128"/>
              </a:rPr>
              <a:t>	.</a:t>
            </a:r>
            <a:r>
              <a:rPr lang="en-US" dirty="0" err="1" smtClean="0">
                <a:cs typeface="ＭＳ Ｐゴシック" charset="-128"/>
              </a:rPr>
              <a:t>as_of(one</a:t>
            </a:r>
            <a:r>
              <a:rPr lang="en-US" dirty="0" smtClean="0">
                <a:cs typeface="ＭＳ Ｐゴシック" charset="-128"/>
              </a:rPr>
              <a:t> week ago)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cs typeface="ＭＳ Ｐゴシック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old=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filter(</a:t>
            </a:r>
            <a:r>
              <a:rPr lang="en-US" dirty="0" err="1" smtClean="0">
                <a:cs typeface="ＭＳ Ｐゴシック" charset="-128"/>
              </a:rPr>
              <a:t>status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__equals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=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form['</a:t>
            </a:r>
            <a:r>
              <a:rPr lang="en-US" dirty="0" err="1" smtClean="0">
                <a:cs typeface="ＭＳ Ｐゴシック" charset="-128"/>
              </a:rPr>
              <a:t>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'])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	.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as_of(two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weeks ago)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0363200" y="5791200"/>
            <a:ext cx="9448800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b="1" dirty="0" smtClean="0"/>
              <a:t>Database access in </a:t>
            </a:r>
            <a:r>
              <a:rPr lang="en-US" sz="2800" b="1" dirty="0" err="1" smtClean="0"/>
              <a:t>Django</a:t>
            </a:r>
            <a:endParaRPr lang="en-US" sz="2800" b="1" dirty="0" smtClean="0"/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err="1" smtClean="0"/>
              <a:t>Django</a:t>
            </a:r>
            <a:r>
              <a:rPr lang="en-US" sz="2800" dirty="0" smtClean="0"/>
              <a:t> uses object-relational mapping (ORM); developers write </a:t>
            </a:r>
            <a:r>
              <a:rPr lang="en-US" sz="2800" i="1" dirty="0" smtClean="0"/>
              <a:t>models</a:t>
            </a:r>
            <a:r>
              <a:rPr lang="en-US" sz="2800" dirty="0" smtClean="0"/>
              <a:t> for their database tables, from which Python objects that can perform database queries and updates are generated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Back-end adapters generate database-specific code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Query results are represented by </a:t>
            </a:r>
            <a:r>
              <a:rPr lang="en-US" sz="2800" i="1" dirty="0" smtClean="0"/>
              <a:t>result sets</a:t>
            </a:r>
            <a:r>
              <a:rPr lang="en-US" sz="2800" dirty="0" smtClean="0"/>
              <a:t>, which are evaluated lazily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998091" y="7860268"/>
            <a:ext cx="358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Entire </a:t>
            </a:r>
            <a:r>
              <a:rPr lang="en-US" sz="1800" dirty="0" smtClean="0"/>
              <a:t>snapshot</a:t>
            </a:r>
            <a:r>
              <a:rPr lang="en-US" sz="1800" dirty="0" smtClean="0"/>
              <a:t> on snapshot disk</a:t>
            </a:r>
            <a:endParaRPr lang="en-US" sz="1800" dirty="0"/>
          </a:p>
        </p:txBody>
      </p:sp>
      <p:sp>
        <p:nvSpPr>
          <p:cNvPr id="44" name="TextBox 43"/>
          <p:cNvSpPr txBox="1"/>
          <p:nvPr/>
        </p:nvSpPr>
        <p:spPr>
          <a:xfrm>
            <a:off x="20370800" y="8001000"/>
            <a:ext cx="48514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/>
              <a:t>Overhead in Hot Cache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Searches a small table and sums filtered rows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Overhead imposed by Retro from indirect access to snapshot pages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Costs less when snapshot shares pages with current state</a:t>
            </a:r>
          </a:p>
        </p:txBody>
      </p:sp>
      <p:grpSp>
        <p:nvGrpSpPr>
          <p:cNvPr id="181" name="Group 180"/>
          <p:cNvGrpSpPr/>
          <p:nvPr/>
        </p:nvGrpSpPr>
        <p:grpSpPr>
          <a:xfrm>
            <a:off x="457200" y="14478000"/>
            <a:ext cx="8991600" cy="6096000"/>
            <a:chOff x="457200" y="13465016"/>
            <a:chExt cx="8991600" cy="609600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533400" y="13465016"/>
              <a:ext cx="3505200" cy="762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rPr>
                <a:t>Access methods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533400" y="14455616"/>
              <a:ext cx="3505200" cy="2667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rPr>
                <a:t>Storage manager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838201" y="14684216"/>
              <a:ext cx="2971799" cy="762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rPr>
                <a:t>Retro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38201" y="15674816"/>
              <a:ext cx="2971799" cy="762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cs typeface="ＭＳ Ｐゴシック" charset="-128"/>
                </a:rPr>
                <a:t>Page cache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4" name="Can 73"/>
            <p:cNvSpPr/>
            <p:nvPr/>
          </p:nvSpPr>
          <p:spPr bwMode="auto">
            <a:xfrm>
              <a:off x="457200" y="17579816"/>
              <a:ext cx="1676400" cy="1981200"/>
            </a:xfrm>
            <a:prstGeom prst="ca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rPr>
                <a:t>Current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rPr>
                <a:t> state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343400" y="13487400"/>
              <a:ext cx="5105400" cy="5986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spcAft>
                  <a:spcPts val="3000"/>
                </a:spcAft>
                <a:buFont typeface="Arial"/>
                <a:buChar char="•"/>
              </a:pPr>
              <a:r>
                <a:rPr lang="en-US" sz="2800" dirty="0" smtClean="0"/>
                <a:t>Retro operates at the storage manager level</a:t>
              </a:r>
            </a:p>
            <a:p>
              <a:pPr marL="457200" indent="-457200">
                <a:spcAft>
                  <a:spcPts val="3000"/>
                </a:spcAft>
                <a:buFont typeface="Arial"/>
                <a:buChar char="•"/>
              </a:pPr>
              <a:r>
                <a:rPr lang="en-US" sz="2800" dirty="0" smtClean="0"/>
                <a:t>Reads marked "as of" a snapshot are </a:t>
              </a:r>
              <a:r>
                <a:rPr lang="en-US" sz="2800" dirty="0" err="1" smtClean="0"/>
                <a:t>indirected</a:t>
              </a:r>
              <a:r>
                <a:rPr lang="en-US" sz="2800" dirty="0" smtClean="0"/>
                <a:t> to old versions of pages</a:t>
              </a:r>
            </a:p>
            <a:p>
              <a:pPr marL="457200" indent="-457200">
                <a:spcAft>
                  <a:spcPts val="3000"/>
                </a:spcAft>
                <a:buFont typeface="Arial"/>
                <a:buChar char="•"/>
              </a:pPr>
              <a:r>
                <a:rPr lang="en-US" sz="2800" dirty="0" smtClean="0"/>
                <a:t>Writes are captured transparently and saved (if needed) for snapshots</a:t>
              </a:r>
            </a:p>
            <a:p>
              <a:pPr marL="457200" indent="-457200">
                <a:spcAft>
                  <a:spcPts val="3000"/>
                </a:spcAft>
                <a:buFont typeface="Arial"/>
                <a:buChar char="•"/>
              </a:pPr>
              <a:r>
                <a:rPr lang="en-US" sz="2800" dirty="0" smtClean="0"/>
                <a:t>MVCC and existing recovery are leveraged for good performance</a:t>
              </a:r>
              <a:endParaRPr lang="en-US" sz="2800" dirty="0"/>
            </a:p>
          </p:txBody>
        </p:sp>
        <p:sp>
          <p:nvSpPr>
            <p:cNvPr id="46" name="Can 45"/>
            <p:cNvSpPr/>
            <p:nvPr/>
          </p:nvSpPr>
          <p:spPr bwMode="auto">
            <a:xfrm>
              <a:off x="2362200" y="17579816"/>
              <a:ext cx="1676400" cy="1981200"/>
            </a:xfrm>
            <a:prstGeom prst="ca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cs typeface="ＭＳ Ｐゴシック" charset="-128"/>
                </a:rPr>
                <a:t>Snapshots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40" name="Left Brace 39"/>
          <p:cNvSpPr/>
          <p:nvPr/>
        </p:nvSpPr>
        <p:spPr bwMode="auto">
          <a:xfrm rot="5400000">
            <a:off x="27006550" y="7118350"/>
            <a:ext cx="622300" cy="2667000"/>
          </a:xfrm>
          <a:prstGeom prst="leftBrace">
            <a:avLst/>
          </a:prstGeom>
          <a:noFill/>
          <a:ln w="53975" cap="flat" cmpd="sng" algn="ctr">
            <a:solidFill>
              <a:schemeClr val="accent4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421600" y="12710785"/>
            <a:ext cx="4648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/>
              <a:t>Overhead breakdown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Modifications to </a:t>
            </a:r>
            <a:r>
              <a:rPr lang="en-US" sz="2800" dirty="0" err="1" smtClean="0"/>
              <a:t>Django</a:t>
            </a:r>
            <a:r>
              <a:rPr lang="en-US" sz="2800" dirty="0" smtClean="0"/>
              <a:t> itself have negligible overhead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Retro overhead in the database is due to added indirection and searching snapshot metadata in the database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25755600" y="2362200"/>
            <a:ext cx="5105400" cy="4953000"/>
            <a:chOff x="25603200" y="2590800"/>
            <a:chExt cx="5257800" cy="4953000"/>
          </a:xfrm>
        </p:grpSpPr>
        <p:sp>
          <p:nvSpPr>
            <p:cNvPr id="55" name="Rectangle 54"/>
            <p:cNvSpPr/>
            <p:nvPr/>
          </p:nvSpPr>
          <p:spPr bwMode="auto">
            <a:xfrm>
              <a:off x="25603200" y="2590800"/>
              <a:ext cx="5257800" cy="4191000"/>
            </a:xfrm>
            <a:prstGeom prst="re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5723932" y="2743200"/>
              <a:ext cx="4984668" cy="387469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/>
            <a:srcRect l="1611" t="18797"/>
            <a:stretch>
              <a:fillRect/>
            </a:stretch>
          </p:blipFill>
          <p:spPr bwMode="auto">
            <a:xfrm>
              <a:off x="26060400" y="2779803"/>
              <a:ext cx="4267200" cy="3773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" name="Trapezoid 55"/>
            <p:cNvSpPr/>
            <p:nvPr/>
          </p:nvSpPr>
          <p:spPr bwMode="auto">
            <a:xfrm>
              <a:off x="26136600" y="6858000"/>
              <a:ext cx="4343400" cy="685800"/>
            </a:xfrm>
            <a:prstGeom prst="trapezoid">
              <a:avLst>
                <a:gd name="adj" fmla="val 55000"/>
              </a:avLst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25603200" y="16764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Results rendered to web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20345400" y="1676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Code fragment with three queries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20421600" y="5334000"/>
            <a:ext cx="518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developer can use the result sets </a:t>
            </a:r>
            <a:r>
              <a:rPr lang="en-US" sz="2800" dirty="0" err="1" smtClean="0"/>
              <a:t>curr</a:t>
            </a:r>
            <a:r>
              <a:rPr lang="en-US" sz="2800" dirty="0" smtClean="0"/>
              <a:t>, mid, and old in the standard </a:t>
            </a:r>
            <a:r>
              <a:rPr lang="en-US" sz="2800" dirty="0" err="1" smtClean="0"/>
              <a:t>Django</a:t>
            </a:r>
            <a:r>
              <a:rPr lang="en-US" sz="2800" dirty="0" smtClean="0"/>
              <a:t> way to render results to a web page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10363200" y="12725400"/>
            <a:ext cx="9753600" cy="76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cs typeface="ＭＳ Ｐゴシック" charset="-128"/>
              </a:rPr>
              <a:t>results = </a:t>
            </a:r>
            <a:r>
              <a:rPr lang="en-US" sz="3600" dirty="0" err="1" smtClean="0">
                <a:solidFill>
                  <a:schemeClr val="bg1">
                    <a:lumMod val="50000"/>
                  </a:schemeClr>
                </a:solidFill>
                <a:cs typeface="ＭＳ Ｐゴシック" charset="-128"/>
              </a:rPr>
              <a:t>MyModel.filter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cs typeface="ＭＳ Ｐゴシック" charset="-128"/>
              </a:rPr>
              <a:t>(…)</a:t>
            </a:r>
            <a:r>
              <a:rPr lang="en-US" sz="3600" dirty="0" smtClean="0">
                <a:cs typeface="ＭＳ Ｐゴシック" charset="-128"/>
              </a:rPr>
              <a:t>.</a:t>
            </a:r>
            <a:r>
              <a:rPr lang="en-US" sz="3600" dirty="0" err="1" smtClean="0">
                <a:cs typeface="ＭＳ Ｐゴシック" charset="-128"/>
              </a:rPr>
              <a:t>as_of(snapshot_id</a:t>
            </a:r>
            <a:r>
              <a:rPr lang="en-US" sz="3600" dirty="0" smtClean="0">
                <a:cs typeface="ＭＳ Ｐゴシック" charset="-128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5400000">
            <a:off x="12801600" y="9677400"/>
            <a:ext cx="762000" cy="5334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723850" y="11506200"/>
            <a:ext cx="3058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</a:t>
            </a:r>
            <a:r>
              <a:rPr lang="en-US" dirty="0" err="1" smtClean="0"/>
              <a:t>Django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61" name="Left Brace 60"/>
          <p:cNvSpPr/>
          <p:nvPr/>
        </p:nvSpPr>
        <p:spPr bwMode="auto">
          <a:xfrm rot="5400000">
            <a:off x="17564100" y="10477500"/>
            <a:ext cx="762000" cy="37338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6764000" y="11506200"/>
            <a:ext cx="2340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Retro extension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10287000" y="13868400"/>
            <a:ext cx="960120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Developers use existing </a:t>
            </a:r>
            <a:r>
              <a:rPr lang="en-US" sz="2800" dirty="0" err="1" smtClean="0"/>
              <a:t>Django</a:t>
            </a:r>
            <a:r>
              <a:rPr lang="en-US" sz="2800" dirty="0" smtClean="0"/>
              <a:t> ORM language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"As of" result set transparently queries a snapshot</a:t>
            </a:r>
          </a:p>
        </p:txBody>
      </p:sp>
      <p:grpSp>
        <p:nvGrpSpPr>
          <p:cNvPr id="203" name="Group 202"/>
          <p:cNvGrpSpPr/>
          <p:nvPr/>
        </p:nvGrpSpPr>
        <p:grpSpPr>
          <a:xfrm>
            <a:off x="10854524" y="15968047"/>
            <a:ext cx="8957476" cy="5181600"/>
            <a:chOff x="10287000" y="17297400"/>
            <a:chExt cx="8957476" cy="5181600"/>
          </a:xfrm>
        </p:grpSpPr>
        <p:sp>
          <p:nvSpPr>
            <p:cNvPr id="101" name="Rectangle 100"/>
            <p:cNvSpPr/>
            <p:nvPr/>
          </p:nvSpPr>
          <p:spPr bwMode="auto">
            <a:xfrm>
              <a:off x="10287000" y="17297400"/>
              <a:ext cx="6019800" cy="25908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rPr>
                <a:t>Django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0287000" y="20878800"/>
              <a:ext cx="6019800" cy="1600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3600" dirty="0" smtClean="0">
                  <a:cs typeface="ＭＳ Ｐゴシック" charset="-128"/>
                </a:rPr>
                <a:t>Database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2591926" y="21717000"/>
              <a:ext cx="3505200" cy="609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rPr>
                <a:t>Retro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12591926" y="17449800"/>
              <a:ext cx="3505200" cy="6858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rPr>
                <a:t>View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12591926" y="18288000"/>
              <a:ext cx="3505200" cy="14478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rPr>
                <a:t>Model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12820526" y="18973800"/>
              <a:ext cx="1447800" cy="609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3600" dirty="0" smtClean="0">
                  <a:cs typeface="ＭＳ Ｐゴシック" charset="-128"/>
                </a:rPr>
                <a:t>ORM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14496926" y="18973800"/>
              <a:ext cx="1447800" cy="609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3600" dirty="0" smtClean="0">
                  <a:cs typeface="ＭＳ Ｐゴシック" charset="-128"/>
                </a:rPr>
                <a:t>Retro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5544800" y="20040600"/>
              <a:ext cx="36996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Retro commands</a:t>
              </a:r>
              <a:endParaRPr lang="en-US" sz="3600" dirty="0"/>
            </a:p>
          </p:txBody>
        </p:sp>
        <p:cxnSp>
          <p:nvCxnSpPr>
            <p:cNvPr id="109" name="Straight Arrow Connector 108"/>
            <p:cNvCxnSpPr/>
            <p:nvPr/>
          </p:nvCxnSpPr>
          <p:spPr bwMode="auto">
            <a:xfrm rot="5400000">
              <a:off x="12852156" y="20218644"/>
              <a:ext cx="1295400" cy="24912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11413527" y="20040600"/>
              <a:ext cx="180116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Queries</a:t>
              </a:r>
              <a:endParaRPr lang="en-US" sz="3600" dirty="0"/>
            </a:p>
          </p:txBody>
        </p:sp>
        <p:cxnSp>
          <p:nvCxnSpPr>
            <p:cNvPr id="111" name="Straight Arrow Connector 110"/>
            <p:cNvCxnSpPr>
              <a:stCxn id="107" idx="2"/>
            </p:cNvCxnSpPr>
            <p:nvPr/>
          </p:nvCxnSpPr>
          <p:spPr bwMode="auto">
            <a:xfrm rot="5400000">
              <a:off x="14134976" y="20631150"/>
              <a:ext cx="2133600" cy="38100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13" name="TextBox 112"/>
          <p:cNvSpPr txBox="1"/>
          <p:nvPr/>
        </p:nvSpPr>
        <p:spPr>
          <a:xfrm>
            <a:off x="10287000" y="21336000"/>
            <a:ext cx="9829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Small Retro module is added to </a:t>
            </a:r>
            <a:r>
              <a:rPr lang="en-US" sz="2800" dirty="0" err="1" smtClean="0"/>
              <a:t>Django</a:t>
            </a:r>
            <a:r>
              <a:rPr lang="en-US" sz="2800" dirty="0" smtClean="0"/>
              <a:t>, enabling result sets to issue Retro commands to the database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Query generator is unmodified because Retro allows snapshots to be queried "like the current state"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04800" y="1346537"/>
            <a:ext cx="952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99000" algn="ctr"/>
                <a:tab pos="9271000" algn="r"/>
              </a:tabLst>
            </a:pPr>
            <a:r>
              <a:rPr lang="en-US" dirty="0" err="1" smtClean="0"/>
              <a:t>Charu</a:t>
            </a:r>
            <a:r>
              <a:rPr lang="en-US" dirty="0" smtClean="0"/>
              <a:t> Jain	Ross </a:t>
            </a:r>
            <a:r>
              <a:rPr lang="en-US" dirty="0" err="1" smtClean="0"/>
              <a:t>Shaull</a:t>
            </a:r>
            <a:r>
              <a:rPr lang="en-US" dirty="0" smtClean="0"/>
              <a:t>	</a:t>
            </a:r>
            <a:r>
              <a:rPr lang="en-US" dirty="0" err="1" smtClean="0"/>
              <a:t>Liuba</a:t>
            </a:r>
            <a:r>
              <a:rPr lang="en-US" dirty="0" smtClean="0"/>
              <a:t> </a:t>
            </a:r>
            <a:r>
              <a:rPr lang="en-US" dirty="0" err="1" smtClean="0"/>
              <a:t>Shrira</a:t>
            </a:r>
            <a:endParaRPr lang="en-US" dirty="0" smtClean="0"/>
          </a:p>
          <a:p>
            <a:pPr>
              <a:tabLst>
                <a:tab pos="4699000" algn="ctr"/>
                <a:tab pos="9271000" algn="r"/>
              </a:tabLst>
            </a:pPr>
            <a:r>
              <a:rPr lang="en-US" sz="2000" dirty="0" smtClean="0"/>
              <a:t>Brandeis University	Brandeis University	Brandeis University</a:t>
            </a:r>
          </a:p>
          <a:p>
            <a:pPr>
              <a:tabLst>
                <a:tab pos="4699000" algn="ctr"/>
                <a:tab pos="9271000" algn="r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jain.charu30@gmail.com	rshaull@cs.brandeis.edu	</a:t>
            </a:r>
            <a:r>
              <a:rPr lang="en-US" sz="2000" dirty="0" err="1" smtClean="0">
                <a:solidFill>
                  <a:srgbClr val="000000"/>
                </a:solidFill>
              </a:rPr>
              <a:t>liuba@cs.brandeis.edu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6705600" y="6248400"/>
            <a:ext cx="3149138" cy="2209800"/>
            <a:chOff x="6629400" y="3581400"/>
            <a:chExt cx="3149138" cy="2209800"/>
          </a:xfrm>
        </p:grpSpPr>
        <p:grpSp>
          <p:nvGrpSpPr>
            <p:cNvPr id="128" name="Group 127"/>
            <p:cNvGrpSpPr/>
            <p:nvPr/>
          </p:nvGrpSpPr>
          <p:grpSpPr>
            <a:xfrm>
              <a:off x="6629400" y="3581400"/>
              <a:ext cx="3149138" cy="2209800"/>
              <a:chOff x="4724400" y="3124200"/>
              <a:chExt cx="5105400" cy="4191000"/>
            </a:xfrm>
          </p:grpSpPr>
          <p:sp>
            <p:nvSpPr>
              <p:cNvPr id="124" name="Rectangle 123"/>
              <p:cNvSpPr/>
              <p:nvPr/>
            </p:nvSpPr>
            <p:spPr bwMode="auto">
              <a:xfrm>
                <a:off x="4724400" y="3124200"/>
                <a:ext cx="5105400" cy="4191000"/>
              </a:xfrm>
              <a:prstGeom prst="rect">
                <a:avLst/>
              </a:prstGeom>
              <a:solidFill>
                <a:schemeClr val="accent4">
                  <a:lumMod val="50000"/>
                  <a:lumOff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 bwMode="auto">
              <a:xfrm>
                <a:off x="4841633" y="3276600"/>
                <a:ext cx="4840185" cy="387469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320800" algn="l"/>
                  </a:tabLst>
                </a:pPr>
                <a:endParaRPr lang="en-US" dirty="0" smtClean="0">
                  <a:cs typeface="ＭＳ Ｐゴシック" charset="-128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320800" algn="l"/>
                  </a:tabLst>
                </a:pPr>
                <a:endParaRPr lang="en-US" dirty="0" smtClean="0">
                  <a:cs typeface="ＭＳ Ｐゴシック" charset="-128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320800" algn="l"/>
                  </a:tabLst>
                </a:pPr>
                <a:r>
                  <a:rPr lang="en-US" dirty="0" smtClean="0">
                    <a:cs typeface="ＭＳ Ｐゴシック" charset="-128"/>
                  </a:rPr>
                  <a:t>Alice	50000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320800" algn="l"/>
                  </a:tabLst>
                </a:pPr>
                <a:r>
                  <a:rPr lang="en-US" dirty="0" smtClean="0">
                    <a:cs typeface="ＭＳ Ｐゴシック" charset="-128"/>
                  </a:rPr>
                  <a:t>Bob	20000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320800" algn="l"/>
                  </a:tabLst>
                </a:pPr>
                <a:r>
                  <a:rPr lang="en-US" dirty="0" smtClean="0">
                    <a:cs typeface="ＭＳ Ｐゴシック" charset="-128"/>
                  </a:rPr>
                  <a:t>Cathy	35000</a:t>
                </a: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6858000" y="3732212"/>
              <a:ext cx="2743200" cy="611188"/>
              <a:chOff x="533400" y="3352800"/>
              <a:chExt cx="2743200" cy="611188"/>
            </a:xfrm>
          </p:grpSpPr>
          <p:pic>
            <p:nvPicPr>
              <p:cNvPr id="133" name="Picture 13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3400" y="3352800"/>
                <a:ext cx="850900" cy="586828"/>
              </a:xfrm>
              <a:prstGeom prst="rect">
                <a:avLst/>
              </a:prstGeom>
            </p:spPr>
          </p:pic>
          <p:cxnSp>
            <p:nvCxnSpPr>
              <p:cNvPr id="130" name="Straight Connector 129"/>
              <p:cNvCxnSpPr/>
              <p:nvPr/>
            </p:nvCxnSpPr>
            <p:spPr bwMode="auto">
              <a:xfrm>
                <a:off x="533400" y="3962400"/>
                <a:ext cx="27432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4" name="TextBox 133"/>
              <p:cNvSpPr txBox="1"/>
              <p:nvPr/>
            </p:nvSpPr>
            <p:spPr>
              <a:xfrm>
                <a:off x="1066800" y="3429000"/>
                <a:ext cx="13307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/salaries</a:t>
                </a:r>
                <a:endParaRPr lang="en-US" dirty="0"/>
              </a:p>
            </p:txBody>
          </p:sp>
        </p:grpSp>
      </p:grpSp>
      <p:grpSp>
        <p:nvGrpSpPr>
          <p:cNvPr id="139" name="Group 138"/>
          <p:cNvGrpSpPr/>
          <p:nvPr/>
        </p:nvGrpSpPr>
        <p:grpSpPr>
          <a:xfrm>
            <a:off x="304800" y="8229600"/>
            <a:ext cx="3149138" cy="2209800"/>
            <a:chOff x="6629400" y="3581400"/>
            <a:chExt cx="3149138" cy="2209800"/>
          </a:xfrm>
        </p:grpSpPr>
        <p:grpSp>
          <p:nvGrpSpPr>
            <p:cNvPr id="140" name="Group 127"/>
            <p:cNvGrpSpPr/>
            <p:nvPr/>
          </p:nvGrpSpPr>
          <p:grpSpPr>
            <a:xfrm>
              <a:off x="6629400" y="3581400"/>
              <a:ext cx="3149138" cy="2209800"/>
              <a:chOff x="4724400" y="3124200"/>
              <a:chExt cx="5105400" cy="4191000"/>
            </a:xfrm>
          </p:grpSpPr>
          <p:sp>
            <p:nvSpPr>
              <p:cNvPr id="145" name="Rectangle 144"/>
              <p:cNvSpPr/>
              <p:nvPr/>
            </p:nvSpPr>
            <p:spPr bwMode="auto">
              <a:xfrm>
                <a:off x="4724400" y="3124200"/>
                <a:ext cx="5105400" cy="4191000"/>
              </a:xfrm>
              <a:prstGeom prst="rect">
                <a:avLst/>
              </a:prstGeom>
              <a:solidFill>
                <a:schemeClr val="accent4">
                  <a:lumMod val="50000"/>
                  <a:lumOff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 bwMode="auto">
              <a:xfrm>
                <a:off x="4841633" y="3276599"/>
                <a:ext cx="4840185" cy="387469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320800" algn="l"/>
                  </a:tabLst>
                </a:pPr>
                <a:endParaRPr lang="en-US" dirty="0" smtClean="0">
                  <a:cs typeface="ＭＳ Ｐゴシック" charset="-128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320800" algn="l"/>
                  </a:tabLst>
                </a:pPr>
                <a:endParaRPr lang="en-US" dirty="0" smtClean="0">
                  <a:cs typeface="ＭＳ Ｐゴシック" charset="-128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320800" algn="l"/>
                  </a:tabLst>
                </a:pPr>
                <a:r>
                  <a:rPr lang="en-US" dirty="0" smtClean="0">
                    <a:cs typeface="ＭＳ Ｐゴシック" charset="-128"/>
                  </a:rPr>
                  <a:t>Alice	45000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320800" algn="l"/>
                  </a:tabLst>
                </a:pPr>
                <a:r>
                  <a:rPr lang="en-US" dirty="0" smtClean="0">
                    <a:cs typeface="ＭＳ Ｐゴシック" charset="-128"/>
                  </a:rPr>
                  <a:t>Cathy	33000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320800" algn="l"/>
                  </a:tabLst>
                </a:pPr>
                <a:r>
                  <a:rPr lang="en-US" dirty="0" err="1" smtClean="0">
                    <a:cs typeface="ＭＳ Ｐゴシック" charset="-128"/>
                  </a:rPr>
                  <a:t>Zaphod</a:t>
                </a:r>
                <a:r>
                  <a:rPr lang="en-US" dirty="0" smtClean="0">
                    <a:cs typeface="ＭＳ Ｐゴシック" charset="-128"/>
                  </a:rPr>
                  <a:t>	60000</a:t>
                </a:r>
              </a:p>
            </p:txBody>
          </p:sp>
        </p:grpSp>
        <p:grpSp>
          <p:nvGrpSpPr>
            <p:cNvPr id="141" name="Group 134"/>
            <p:cNvGrpSpPr/>
            <p:nvPr/>
          </p:nvGrpSpPr>
          <p:grpSpPr>
            <a:xfrm>
              <a:off x="6858000" y="3732212"/>
              <a:ext cx="2743200" cy="611188"/>
              <a:chOff x="533400" y="3352800"/>
              <a:chExt cx="2743200" cy="611188"/>
            </a:xfrm>
          </p:grpSpPr>
          <p:pic>
            <p:nvPicPr>
              <p:cNvPr id="142" name="Picture 14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3400" y="3352800"/>
                <a:ext cx="850900" cy="586828"/>
              </a:xfrm>
              <a:prstGeom prst="rect">
                <a:avLst/>
              </a:prstGeom>
            </p:spPr>
          </p:pic>
          <p:cxnSp>
            <p:nvCxnSpPr>
              <p:cNvPr id="143" name="Straight Connector 142"/>
              <p:cNvCxnSpPr/>
              <p:nvPr/>
            </p:nvCxnSpPr>
            <p:spPr bwMode="auto">
              <a:xfrm>
                <a:off x="533400" y="3962400"/>
                <a:ext cx="27432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4" name="TextBox 143"/>
              <p:cNvSpPr txBox="1"/>
              <p:nvPr/>
            </p:nvSpPr>
            <p:spPr>
              <a:xfrm>
                <a:off x="1066800" y="3429000"/>
                <a:ext cx="21009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/salaries/2001</a:t>
                </a:r>
                <a:endParaRPr lang="en-US" dirty="0"/>
              </a:p>
            </p:txBody>
          </p:sp>
        </p:grpSp>
      </p:grpSp>
      <p:grpSp>
        <p:nvGrpSpPr>
          <p:cNvPr id="172" name="Group 171"/>
          <p:cNvGrpSpPr/>
          <p:nvPr/>
        </p:nvGrpSpPr>
        <p:grpSpPr>
          <a:xfrm>
            <a:off x="6705600" y="10058400"/>
            <a:ext cx="3149138" cy="2209800"/>
            <a:chOff x="9829800" y="3429000"/>
            <a:chExt cx="3149138" cy="22098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9829800" y="3429000"/>
              <a:ext cx="3149138" cy="2209800"/>
              <a:chOff x="6629400" y="3581400"/>
              <a:chExt cx="3149138" cy="2209800"/>
            </a:xfrm>
          </p:grpSpPr>
          <p:grpSp>
            <p:nvGrpSpPr>
              <p:cNvPr id="148" name="Group 127"/>
              <p:cNvGrpSpPr/>
              <p:nvPr/>
            </p:nvGrpSpPr>
            <p:grpSpPr>
              <a:xfrm>
                <a:off x="6629400" y="3581400"/>
                <a:ext cx="3149138" cy="2209800"/>
                <a:chOff x="4724400" y="3124200"/>
                <a:chExt cx="5105400" cy="4191000"/>
              </a:xfrm>
            </p:grpSpPr>
            <p:sp>
              <p:nvSpPr>
                <p:cNvPr id="153" name="Rectangle 152"/>
                <p:cNvSpPr/>
                <p:nvPr/>
              </p:nvSpPr>
              <p:spPr bwMode="auto">
                <a:xfrm>
                  <a:off x="4724400" y="3124200"/>
                  <a:ext cx="5105400" cy="4191000"/>
                </a:xfrm>
                <a:prstGeom prst="rect">
                  <a:avLst/>
                </a:prstGeom>
                <a:solidFill>
                  <a:schemeClr val="accent4">
                    <a:lumMod val="50000"/>
                    <a:lumOff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154" name="Rectangle 153"/>
                <p:cNvSpPr/>
                <p:nvPr/>
              </p:nvSpPr>
              <p:spPr bwMode="auto">
                <a:xfrm>
                  <a:off x="4841633" y="3276600"/>
                  <a:ext cx="4840185" cy="387469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320800" algn="l"/>
                    </a:tabLst>
                  </a:pPr>
                  <a:endParaRPr lang="en-US" dirty="0" smtClean="0">
                    <a:cs typeface="ＭＳ Ｐゴシック" charset="-128"/>
                  </a:endParaRP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1320800" algn="l"/>
                    </a:tabLst>
                  </a:pPr>
                  <a:endParaRPr lang="en-US" dirty="0" smtClean="0">
                    <a:cs typeface="ＭＳ Ｐゴシック" charset="-128"/>
                  </a:endParaRPr>
                </a:p>
              </p:txBody>
            </p:sp>
          </p:grpSp>
          <p:grpSp>
            <p:nvGrpSpPr>
              <p:cNvPr id="149" name="Group 134"/>
              <p:cNvGrpSpPr/>
              <p:nvPr/>
            </p:nvGrpSpPr>
            <p:grpSpPr>
              <a:xfrm>
                <a:off x="6858000" y="3732212"/>
                <a:ext cx="2805025" cy="611188"/>
                <a:chOff x="533400" y="3352800"/>
                <a:chExt cx="2805025" cy="611188"/>
              </a:xfrm>
            </p:grpSpPr>
            <p:pic>
              <p:nvPicPr>
                <p:cNvPr id="150" name="Picture 149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33400" y="3352800"/>
                  <a:ext cx="850900" cy="586828"/>
                </a:xfrm>
                <a:prstGeom prst="rect">
                  <a:avLst/>
                </a:prstGeom>
              </p:spPr>
            </p:pic>
            <p:cxnSp>
              <p:nvCxnSpPr>
                <p:cNvPr id="151" name="Straight Connector 150"/>
                <p:cNvCxnSpPr/>
                <p:nvPr/>
              </p:nvCxnSpPr>
              <p:spPr bwMode="auto">
                <a:xfrm>
                  <a:off x="533400" y="3962400"/>
                  <a:ext cx="2743200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2" name="TextBox 151"/>
                <p:cNvSpPr txBox="1"/>
                <p:nvPr/>
              </p:nvSpPr>
              <p:spPr>
                <a:xfrm>
                  <a:off x="1066800" y="3429000"/>
                  <a:ext cx="227162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/salaries/trends</a:t>
                  </a:r>
                  <a:endParaRPr lang="en-US" dirty="0"/>
                </a:p>
              </p:txBody>
            </p:sp>
          </p:grpSp>
        </p:grpSp>
        <p:cxnSp>
          <p:nvCxnSpPr>
            <p:cNvPr id="156" name="Straight Connector 155"/>
            <p:cNvCxnSpPr/>
            <p:nvPr/>
          </p:nvCxnSpPr>
          <p:spPr bwMode="auto">
            <a:xfrm rot="5400000">
              <a:off x="9791700" y="50673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/>
            <p:nvPr/>
          </p:nvCxnSpPr>
          <p:spPr bwMode="auto">
            <a:xfrm>
              <a:off x="10210800" y="5484812"/>
              <a:ext cx="2362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 flipV="1">
              <a:off x="10210800" y="4800600"/>
              <a:ext cx="533400" cy="304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/>
            <p:cNvCxnSpPr/>
            <p:nvPr/>
          </p:nvCxnSpPr>
          <p:spPr bwMode="auto">
            <a:xfrm rot="16200000" flipH="1">
              <a:off x="10744200" y="4800600"/>
              <a:ext cx="304800" cy="304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/>
            <p:cNvCxnSpPr/>
            <p:nvPr/>
          </p:nvCxnSpPr>
          <p:spPr bwMode="auto">
            <a:xfrm flipV="1">
              <a:off x="11049000" y="4648200"/>
              <a:ext cx="13716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69" name="TextBox 168"/>
          <p:cNvSpPr txBox="1"/>
          <p:nvPr/>
        </p:nvSpPr>
        <p:spPr>
          <a:xfrm>
            <a:off x="304799" y="2667001"/>
            <a:ext cx="944880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200" dirty="0" smtClean="0"/>
              <a:t>Time travel in data-driven applications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Past states of data hold valuable information that developers want to use in their applications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We have developed an architecture for a time traveling database, Retro, but how to bring Retro semantics to the data model in a web application?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304801" y="6002953"/>
            <a:ext cx="67055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sz="4200" dirty="0" smtClean="0"/>
              <a:t>Vision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04800" y="6858000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Developers produce data-driven web applications using web frameworks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3657600" y="8534400"/>
            <a:ext cx="609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same code that runs in the current state can be executed as of a snapshot without added complexity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304800" y="10820400"/>
            <a:ext cx="632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New code can combine results from multiple snapshots for anomaly detection, trend analysis, visualization</a:t>
            </a:r>
          </a:p>
        </p:txBody>
      </p:sp>
      <p:sp>
        <p:nvSpPr>
          <p:cNvPr id="179" name="Snip Diagonal Corner Rectangle 178"/>
          <p:cNvSpPr/>
          <p:nvPr/>
        </p:nvSpPr>
        <p:spPr bwMode="auto">
          <a:xfrm>
            <a:off x="381000" y="12954000"/>
            <a:ext cx="9372600" cy="228600"/>
          </a:xfrm>
          <a:prstGeom prst="snip2DiagRect">
            <a:avLst/>
          </a:prstGeom>
          <a:gradFill flip="none" rotWithShape="1">
            <a:gsLst>
              <a:gs pos="0">
                <a:srgbClr val="54A6E3"/>
              </a:gs>
              <a:gs pos="100000">
                <a:srgbClr val="FFFFFF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04801" y="12454553"/>
            <a:ext cx="9296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sz="4200" dirty="0" smtClean="0"/>
              <a:t>Time Travel with </a:t>
            </a:r>
            <a:r>
              <a:rPr lang="en-US" sz="4200" b="1" dirty="0" smtClean="0"/>
              <a:t>Retro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381000" y="13335000"/>
            <a:ext cx="944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Retro is a layering-based approach to adding efficient time travel over snapshots inside an existing database system</a:t>
            </a:r>
            <a:endParaRPr lang="en-US" sz="2800" dirty="0"/>
          </a:p>
        </p:txBody>
      </p:sp>
      <p:sp>
        <p:nvSpPr>
          <p:cNvPr id="185" name="TextBox 184"/>
          <p:cNvSpPr txBox="1"/>
          <p:nvPr/>
        </p:nvSpPr>
        <p:spPr>
          <a:xfrm>
            <a:off x="381000" y="20802600"/>
            <a:ext cx="9205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Applications using a Retro DB have two new commands: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457200" y="21475005"/>
            <a:ext cx="93726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2400" indent="-2692400">
              <a:spcAft>
                <a:spcPts val="1800"/>
              </a:spcAft>
              <a:tabLst>
                <a:tab pos="2692400" algn="l"/>
                <a:tab pos="3022600" algn="l"/>
              </a:tabLst>
            </a:pPr>
            <a:r>
              <a:rPr lang="en-US" sz="2800" b="1" dirty="0" err="1" smtClean="0"/>
              <a:t>snapshot_now</a:t>
            </a:r>
            <a:r>
              <a:rPr lang="en-US" sz="2800" dirty="0" smtClean="0"/>
              <a:t>	:	create a snapshot, return a </a:t>
            </a:r>
            <a:r>
              <a:rPr lang="en-US" sz="2800" dirty="0" err="1" smtClean="0"/>
              <a:t>snap_id</a:t>
            </a:r>
            <a:endParaRPr lang="en-US" sz="2800" dirty="0" smtClean="0"/>
          </a:p>
          <a:p>
            <a:pPr marL="3022600" indent="-3022600">
              <a:spcAft>
                <a:spcPts val="1800"/>
              </a:spcAft>
              <a:tabLst>
                <a:tab pos="2692400" algn="l"/>
                <a:tab pos="3022600" algn="l"/>
              </a:tabLst>
            </a:pPr>
            <a:r>
              <a:rPr lang="en-US" sz="2800" b="1" dirty="0" err="1" smtClean="0"/>
              <a:t>as_of(snap_id</a:t>
            </a:r>
            <a:r>
              <a:rPr lang="en-US" sz="2800" b="1" dirty="0" smtClean="0"/>
              <a:t>)</a:t>
            </a:r>
            <a:r>
              <a:rPr lang="en-US" sz="2800" dirty="0" smtClean="0"/>
              <a:t>	:	execute a read transaction "as of" the specified snapshot</a:t>
            </a:r>
            <a:endParaRPr lang="en-US" sz="2800" dirty="0"/>
          </a:p>
        </p:txBody>
      </p:sp>
      <p:sp>
        <p:nvSpPr>
          <p:cNvPr id="189" name="Snip Diagonal Corner Rectangle 188"/>
          <p:cNvSpPr/>
          <p:nvPr/>
        </p:nvSpPr>
        <p:spPr bwMode="auto">
          <a:xfrm>
            <a:off x="10363199" y="2023447"/>
            <a:ext cx="9372600" cy="228600"/>
          </a:xfrm>
          <a:prstGeom prst="snip2DiagRect">
            <a:avLst/>
          </a:prstGeom>
          <a:gradFill flip="none" rotWithShape="1">
            <a:gsLst>
              <a:gs pos="0">
                <a:srgbClr val="54A6E3"/>
              </a:gs>
              <a:gs pos="100000">
                <a:srgbClr val="FFFFFF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10287000" y="1524000"/>
            <a:ext cx="944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sz="4200" dirty="0" smtClean="0"/>
              <a:t>Our web framework: </a:t>
            </a:r>
            <a:r>
              <a:rPr lang="en-US" sz="4200" b="1" dirty="0" err="1" smtClean="0"/>
              <a:t>Django</a:t>
            </a:r>
            <a:endParaRPr lang="en-US" sz="4200" b="1" dirty="0" smtClean="0"/>
          </a:p>
        </p:txBody>
      </p:sp>
      <p:sp>
        <p:nvSpPr>
          <p:cNvPr id="191" name="Rectangle 190"/>
          <p:cNvSpPr/>
          <p:nvPr/>
        </p:nvSpPr>
        <p:spPr>
          <a:xfrm>
            <a:off x="10439400" y="2590800"/>
            <a:ext cx="13131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12039600" y="24384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Django</a:t>
            </a:r>
            <a:r>
              <a:rPr lang="en-US" sz="2800" dirty="0" smtClean="0"/>
              <a:t> is a Python-based web framework using the Model-view-controller paradigm </a:t>
            </a:r>
            <a:endParaRPr lang="en-US" sz="2800" dirty="0"/>
          </a:p>
        </p:txBody>
      </p:sp>
      <p:sp>
        <p:nvSpPr>
          <p:cNvPr id="193" name="Rectangle 192"/>
          <p:cNvSpPr/>
          <p:nvPr/>
        </p:nvSpPr>
        <p:spPr>
          <a:xfrm>
            <a:off x="10509932" y="3733800"/>
            <a:ext cx="11721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Why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10509932" y="4876800"/>
            <a:ext cx="11721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12039600" y="3784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Django</a:t>
            </a:r>
            <a:r>
              <a:rPr lang="en-US" sz="2800" dirty="0" smtClean="0"/>
              <a:t> is a popular and stable framework</a:t>
            </a:r>
            <a:endParaRPr lang="en-US" sz="2800" dirty="0"/>
          </a:p>
        </p:txBody>
      </p:sp>
      <p:sp>
        <p:nvSpPr>
          <p:cNvPr id="197" name="TextBox 196"/>
          <p:cNvSpPr txBox="1"/>
          <p:nvPr/>
        </p:nvSpPr>
        <p:spPr>
          <a:xfrm>
            <a:off x="12039600" y="47244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Extend the data model to support </a:t>
            </a:r>
            <a:r>
              <a:rPr lang="en-US" sz="2800" dirty="0" err="1" smtClean="0"/>
              <a:t>as_of</a:t>
            </a:r>
            <a:r>
              <a:rPr lang="en-US" sz="2800" dirty="0" smtClean="0"/>
              <a:t> and </a:t>
            </a:r>
            <a:r>
              <a:rPr lang="en-US" sz="2800" dirty="0" err="1" smtClean="0"/>
              <a:t>snapshot_now</a:t>
            </a:r>
            <a:r>
              <a:rPr lang="en-US" sz="2800" dirty="0" smtClean="0"/>
              <a:t> when querying a Retro DB</a:t>
            </a:r>
            <a:endParaRPr lang="en-US" sz="2800" dirty="0"/>
          </a:p>
        </p:txBody>
      </p:sp>
      <p:sp>
        <p:nvSpPr>
          <p:cNvPr id="198" name="Snip Diagonal Corner Rectangle 197"/>
          <p:cNvSpPr/>
          <p:nvPr/>
        </p:nvSpPr>
        <p:spPr bwMode="auto">
          <a:xfrm>
            <a:off x="10363199" y="10634047"/>
            <a:ext cx="9372600" cy="228600"/>
          </a:xfrm>
          <a:prstGeom prst="snip2DiagRect">
            <a:avLst/>
          </a:prstGeom>
          <a:gradFill flip="none" rotWithShape="1">
            <a:gsLst>
              <a:gs pos="0">
                <a:srgbClr val="54A6E3"/>
              </a:gs>
              <a:gs pos="100000">
                <a:srgbClr val="FFFFFF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10287000" y="10134600"/>
            <a:ext cx="944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sz="4200" dirty="0" smtClean="0"/>
              <a:t>Programming Model</a:t>
            </a:r>
            <a:endParaRPr lang="en-US" sz="4200" b="1" dirty="0" smtClean="0"/>
          </a:p>
        </p:txBody>
      </p:sp>
      <p:sp>
        <p:nvSpPr>
          <p:cNvPr id="201" name="Snip Diagonal Corner Rectangle 200"/>
          <p:cNvSpPr/>
          <p:nvPr/>
        </p:nvSpPr>
        <p:spPr bwMode="auto">
          <a:xfrm>
            <a:off x="10439400" y="15510847"/>
            <a:ext cx="9372600" cy="228600"/>
          </a:xfrm>
          <a:prstGeom prst="snip2DiagRect">
            <a:avLst/>
          </a:prstGeom>
          <a:gradFill flip="none" rotWithShape="1">
            <a:gsLst>
              <a:gs pos="0">
                <a:srgbClr val="54A6E3"/>
              </a:gs>
              <a:gs pos="100000">
                <a:srgbClr val="FFFFFF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0363201" y="15011400"/>
            <a:ext cx="944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sz="4200" dirty="0" smtClean="0"/>
              <a:t>System Architecture</a:t>
            </a:r>
            <a:endParaRPr lang="en-US" sz="4200" b="1" dirty="0" smtClean="0"/>
          </a:p>
        </p:txBody>
      </p:sp>
      <p:sp>
        <p:nvSpPr>
          <p:cNvPr id="204" name="Snip Diagonal Corner Rectangle 203"/>
          <p:cNvSpPr/>
          <p:nvPr/>
        </p:nvSpPr>
        <p:spPr bwMode="auto">
          <a:xfrm>
            <a:off x="20497799" y="1109047"/>
            <a:ext cx="9372600" cy="228600"/>
          </a:xfrm>
          <a:prstGeom prst="snip2DiagRect">
            <a:avLst/>
          </a:prstGeom>
          <a:gradFill flip="none" rotWithShape="1">
            <a:gsLst>
              <a:gs pos="0">
                <a:srgbClr val="54A6E3"/>
              </a:gs>
              <a:gs pos="100000">
                <a:srgbClr val="FFFFFF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20421600" y="609600"/>
            <a:ext cx="944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sz="4200" dirty="0" smtClean="0"/>
              <a:t>Example Code</a:t>
            </a:r>
            <a:endParaRPr lang="en-US" sz="4200" b="1" dirty="0" smtClean="0"/>
          </a:p>
        </p:txBody>
      </p:sp>
      <p:sp>
        <p:nvSpPr>
          <p:cNvPr id="207" name="Snip Diagonal Corner Rectangle 206"/>
          <p:cNvSpPr/>
          <p:nvPr/>
        </p:nvSpPr>
        <p:spPr bwMode="auto">
          <a:xfrm>
            <a:off x="20573999" y="7664268"/>
            <a:ext cx="9372600" cy="228600"/>
          </a:xfrm>
          <a:prstGeom prst="snip2DiagRect">
            <a:avLst/>
          </a:prstGeom>
          <a:gradFill flip="none" rotWithShape="1">
            <a:gsLst>
              <a:gs pos="0">
                <a:srgbClr val="54A6E3"/>
              </a:gs>
              <a:gs pos="100000">
                <a:srgbClr val="FFFFFF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20497800" y="7164821"/>
            <a:ext cx="944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sz="4200" dirty="0" smtClean="0"/>
              <a:t>Performance evaluation</a:t>
            </a:r>
            <a:endParaRPr lang="en-US" sz="4200" b="1" dirty="0" smtClean="0"/>
          </a:p>
        </p:txBody>
      </p:sp>
      <p:sp>
        <p:nvSpPr>
          <p:cNvPr id="209" name="TextBox 208"/>
          <p:cNvSpPr txBox="1"/>
          <p:nvPr/>
        </p:nvSpPr>
        <p:spPr>
          <a:xfrm>
            <a:off x="20421600" y="17384792"/>
            <a:ext cx="46482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/>
              <a:t>I/O costs in Retro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I/O dominates unless many queries access the same snapshot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Snapshot pages are </a:t>
            </a:r>
            <a:r>
              <a:rPr lang="en-US" sz="2800" i="1" dirty="0" err="1" smtClean="0"/>
              <a:t>declustered</a:t>
            </a:r>
            <a:r>
              <a:rPr lang="en-US" sz="2800" dirty="0" smtClean="0"/>
              <a:t> so snapshot I/O is more costly</a:t>
            </a:r>
          </a:p>
        </p:txBody>
      </p:sp>
      <p:sp>
        <p:nvSpPr>
          <p:cNvPr id="212" name="Snip Diagonal Corner Rectangle 211"/>
          <p:cNvSpPr/>
          <p:nvPr/>
        </p:nvSpPr>
        <p:spPr bwMode="auto">
          <a:xfrm>
            <a:off x="20650200" y="21530647"/>
            <a:ext cx="9372600" cy="228600"/>
          </a:xfrm>
          <a:prstGeom prst="snip2DiagRect">
            <a:avLst/>
          </a:prstGeom>
          <a:gradFill flip="none" rotWithShape="1">
            <a:gsLst>
              <a:gs pos="0">
                <a:srgbClr val="54A6E3"/>
              </a:gs>
              <a:gs pos="100000">
                <a:srgbClr val="FFFFFF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20574000" y="21031200"/>
            <a:ext cx="944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</a:pPr>
            <a:r>
              <a:rPr lang="en-US" sz="4200" dirty="0" smtClean="0"/>
              <a:t>Paper trail</a:t>
            </a:r>
            <a:endParaRPr lang="en-US" sz="4200" b="1" dirty="0" smtClean="0"/>
          </a:p>
        </p:txBody>
      </p:sp>
      <p:sp>
        <p:nvSpPr>
          <p:cNvPr id="214" name="TextBox 213"/>
          <p:cNvSpPr txBox="1"/>
          <p:nvPr/>
        </p:nvSpPr>
        <p:spPr>
          <a:xfrm>
            <a:off x="20421600" y="21929973"/>
            <a:ext cx="98298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Retro: Efficient Retrospection in Off-the-shelf Data Store. Ross </a:t>
            </a:r>
            <a:r>
              <a:rPr lang="en-US" sz="2800" dirty="0" err="1" smtClean="0"/>
              <a:t>Shaull</a:t>
            </a:r>
            <a:r>
              <a:rPr lang="en-US" sz="2800" dirty="0" smtClean="0"/>
              <a:t> and </a:t>
            </a:r>
            <a:r>
              <a:rPr lang="en-US" sz="2800" dirty="0" err="1" smtClean="0"/>
              <a:t>Liuba</a:t>
            </a:r>
            <a:r>
              <a:rPr lang="en-US" sz="2800" dirty="0" smtClean="0"/>
              <a:t> </a:t>
            </a:r>
            <a:r>
              <a:rPr lang="en-US" sz="2800" dirty="0" err="1" smtClean="0"/>
              <a:t>Shrira</a:t>
            </a:r>
            <a:r>
              <a:rPr lang="en-US" sz="2800" dirty="0" smtClean="0"/>
              <a:t>. In Progress.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/>
              <a:t>Skippy. Ross </a:t>
            </a:r>
            <a:r>
              <a:rPr lang="en-US" sz="2800" dirty="0" err="1" smtClean="0"/>
              <a:t>Shaull</a:t>
            </a:r>
            <a:r>
              <a:rPr lang="en-US" sz="2800" dirty="0" smtClean="0"/>
              <a:t> and </a:t>
            </a:r>
            <a:r>
              <a:rPr lang="en-US" sz="2800" dirty="0" err="1" smtClean="0"/>
              <a:t>Liuba</a:t>
            </a:r>
            <a:r>
              <a:rPr lang="en-US" sz="2800" dirty="0" smtClean="0"/>
              <a:t> </a:t>
            </a:r>
            <a:r>
              <a:rPr lang="en-US" sz="2800" dirty="0" err="1" smtClean="0"/>
              <a:t>Shrira</a:t>
            </a:r>
            <a:r>
              <a:rPr lang="en-US" sz="2800" dirty="0" smtClean="0"/>
              <a:t>. SIGMOD 2008.</a:t>
            </a:r>
          </a:p>
        </p:txBody>
      </p:sp>
      <p:pic>
        <p:nvPicPr>
          <p:cNvPr id="218" name="Picture 217" descr="io-costs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69800" y="16826815"/>
            <a:ext cx="6019800" cy="4509185"/>
          </a:xfrm>
          <a:prstGeom prst="rect">
            <a:avLst/>
          </a:prstGeom>
        </p:spPr>
      </p:pic>
      <p:pic>
        <p:nvPicPr>
          <p:cNvPr id="220" name="Picture 219" descr="cost-factors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87669" y="12496800"/>
            <a:ext cx="6001931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35740</TotalTime>
  <Words>677</Words>
  <Application>Microsoft Macintosh PowerPoint</Application>
  <PresentationFormat>Custom</PresentationFormat>
  <Paragraphs>93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Slide 1</vt:lpstr>
    </vt:vector>
  </TitlesOfParts>
  <Company>Emily Schmidt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Schmidt</dc:creator>
  <cp:lastModifiedBy>Ross Shaull</cp:lastModifiedBy>
  <cp:revision>154</cp:revision>
  <cp:lastPrinted>2011-01-26T15:41:46Z</cp:lastPrinted>
  <dcterms:created xsi:type="dcterms:W3CDTF">2011-01-26T16:04:10Z</dcterms:created>
  <dcterms:modified xsi:type="dcterms:W3CDTF">2011-01-26T16:04:26Z</dcterms:modified>
</cp:coreProperties>
</file>