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notesSlides/notesSlide12.xml" ContentType="application/vnd.openxmlformats-officedocument.presentationml.notes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3"/>
  </p:notesMasterIdLst>
  <p:sldIdLst>
    <p:sldId id="256" r:id="rId2"/>
    <p:sldId id="280" r:id="rId3"/>
    <p:sldId id="294" r:id="rId4"/>
    <p:sldId id="295" r:id="rId5"/>
    <p:sldId id="258" r:id="rId6"/>
    <p:sldId id="283" r:id="rId7"/>
    <p:sldId id="259" r:id="rId8"/>
    <p:sldId id="282" r:id="rId9"/>
    <p:sldId id="277" r:id="rId10"/>
    <p:sldId id="285" r:id="rId11"/>
    <p:sldId id="274" r:id="rId12"/>
    <p:sldId id="284" r:id="rId13"/>
    <p:sldId id="260" r:id="rId14"/>
    <p:sldId id="286" r:id="rId15"/>
    <p:sldId id="298" r:id="rId16"/>
    <p:sldId id="287" r:id="rId17"/>
    <p:sldId id="288" r:id="rId18"/>
    <p:sldId id="289" r:id="rId19"/>
    <p:sldId id="296" r:id="rId20"/>
    <p:sldId id="293" r:id="rId21"/>
    <p:sldId id="29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44246" autoAdjust="0"/>
  </p:normalViewPr>
  <p:slideViewPr>
    <p:cSldViewPr snapToGrid="0" snapToObjects="1">
      <p:cViewPr varScale="1">
        <p:scale>
          <a:sx n="41" d="100"/>
          <a:sy n="41" d="100"/>
        </p:scale>
        <p:origin x="-216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9D98E-B7FE-E847-9474-850CFEDC741C}" type="datetimeFigureOut">
              <a:rPr lang="en-US" smtClean="0"/>
              <a:pPr/>
              <a:t>2/3/12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02632B-60A4-FD41-B29F-6F22CA0F32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a:t>
            </a:r>
            <a:r>
              <a:rPr lang="en-US" baseline="0" dirty="0" smtClean="0"/>
              <a:t> you…</a:t>
            </a:r>
          </a:p>
          <a:p>
            <a:r>
              <a:rPr lang="en-US" baseline="0" dirty="0" smtClean="0"/>
              <a:t>This is joint research…</a:t>
            </a:r>
          </a:p>
          <a:p>
            <a:endParaRPr lang="en-US" baseline="0" dirty="0" smtClean="0"/>
          </a:p>
          <a:p>
            <a:r>
              <a:rPr lang="en-US" baseline="0" dirty="0" smtClean="0"/>
              <a:t>I still often feel like a systems hacker who fell into databases. This talk may expose my bias towards adding features from below instead of above.</a:t>
            </a:r>
          </a:p>
          <a:p>
            <a:endParaRPr lang="en-US" baseline="0" dirty="0" smtClean="0"/>
          </a:p>
          <a:p>
            <a:r>
              <a:rPr lang="en-US" baseline="0" dirty="0" smtClean="0"/>
              <a:t>However, I hope that in this talk I will convince you that in this case adding a feature from below is useful, and not just preferred by me.</a:t>
            </a:r>
          </a:p>
          <a:p>
            <a:endParaRPr lang="en-US" baseline="0" dirty="0" smtClean="0"/>
          </a:p>
          <a:p>
            <a:r>
              <a:rPr lang="en-US" baseline="0" dirty="0" smtClean="0"/>
              <a:t>I this talk we'll focus on architecture and protocols, and we'll look at how Retro mechanisms work.</a:t>
            </a:r>
          </a:p>
        </p:txBody>
      </p:sp>
      <p:sp>
        <p:nvSpPr>
          <p:cNvPr id="4" name="Slide Number Placeholder 3"/>
          <p:cNvSpPr>
            <a:spLocks noGrp="1"/>
          </p:cNvSpPr>
          <p:nvPr>
            <p:ph type="sldNum" sz="quarter" idx="10"/>
          </p:nvPr>
        </p:nvSpPr>
        <p:spPr/>
        <p:txBody>
          <a:bodyPr/>
          <a:lstStyle/>
          <a:p>
            <a:fld id="{C402632B-60A4-FD41-B29F-6F22CA0F324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need</a:t>
            </a:r>
            <a:r>
              <a:rPr lang="en-US" baseline="0" dirty="0" smtClean="0"/>
              <a:t> to describe our formal model for snapshots</a:t>
            </a:r>
            <a:r>
              <a:rPr lang="en-US" baseline="0" dirty="0" smtClean="0"/>
              <a:t>.</a:t>
            </a:r>
          </a:p>
          <a:p>
            <a:endParaRPr lang="en-US" baseline="0" dirty="0" smtClean="0"/>
          </a:p>
          <a:p>
            <a:r>
              <a:rPr lang="en-US" baseline="0" dirty="0" smtClean="0"/>
              <a:t>We know that snapshots are collections of pages. They are saved incrementally using copy on write (actually, more like "copy on update")</a:t>
            </a:r>
          </a:p>
          <a:p>
            <a:r>
              <a:rPr lang="en-US" baseline="0" dirty="0" smtClean="0"/>
              <a:t>The copying happens in the cache, and are written to disk asynchronously.</a:t>
            </a:r>
          </a:p>
          <a:p>
            <a:endParaRPr lang="en-US" baseline="0" dirty="0" smtClean="0"/>
          </a:p>
          <a:p>
            <a:r>
              <a:rPr lang="en-US" baseline="0" dirty="0" smtClean="0"/>
              <a:t>Now I'll show you our model for determining which pages get saved to disk</a:t>
            </a:r>
            <a:endParaRPr lang="en-US" dirty="0"/>
          </a:p>
        </p:txBody>
      </p:sp>
      <p:sp>
        <p:nvSpPr>
          <p:cNvPr id="4" name="Slide Number Placeholder 3"/>
          <p:cNvSpPr>
            <a:spLocks noGrp="1"/>
          </p:cNvSpPr>
          <p:nvPr>
            <p:ph type="sldNum" sz="quarter" idx="10"/>
          </p:nvPr>
        </p:nvSpPr>
        <p:spPr/>
        <p:txBody>
          <a:bodyPr/>
          <a:lstStyle/>
          <a:p>
            <a:fld id="{C402632B-60A4-FD41-B29F-6F22CA0F324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model is based</a:t>
            </a:r>
            <a:r>
              <a:rPr lang="en-US" baseline="0" dirty="0" smtClean="0"/>
              <a:t> on how the database defines consistency and recovers: the history of update commits ordered using the log.</a:t>
            </a:r>
            <a:endParaRPr lang="en-US" dirty="0" smtClean="0"/>
          </a:p>
          <a:p>
            <a:endParaRPr lang="en-US" dirty="0" smtClean="0"/>
          </a:p>
          <a:p>
            <a:r>
              <a:rPr lang="en-US" dirty="0" smtClean="0"/>
              <a:t>The </a:t>
            </a:r>
            <a:r>
              <a:rPr lang="en-US" dirty="0" smtClean="0"/>
              <a:t>sequence of pre-states that Retro needs to save is defined by </a:t>
            </a:r>
            <a:r>
              <a:rPr lang="en-US" baseline="0" dirty="0" smtClean="0"/>
              <a:t>a subsequence of database history called the Snapshot overwrite sequence (which we abbreviate as OWS – no connection to occupy wall street). Every snapshot declaration, and every first update to a page, is part of the OWS. The subsequence OWS is determined by transaction commit order, and is represented durably in the database WAL, a fact which we will return to when we talk about recovery.</a:t>
            </a:r>
            <a:endParaRPr lang="en-US" dirty="0"/>
          </a:p>
        </p:txBody>
      </p:sp>
      <p:sp>
        <p:nvSpPr>
          <p:cNvPr id="4" name="Slide Number Placeholder 3"/>
          <p:cNvSpPr>
            <a:spLocks noGrp="1"/>
          </p:cNvSpPr>
          <p:nvPr>
            <p:ph type="sldNum" sz="quarter" idx="10"/>
          </p:nvPr>
        </p:nvSpPr>
        <p:spPr/>
        <p:txBody>
          <a:bodyPr/>
          <a:lstStyle/>
          <a:p>
            <a:fld id="{C402632B-60A4-FD41-B29F-6F22CA0F324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 task is to extend</a:t>
            </a:r>
            <a:r>
              <a:rPr lang="en-US" baseline="0" dirty="0" smtClean="0"/>
              <a:t> the transactional storage manager to enable snapshot queries.</a:t>
            </a:r>
            <a:endParaRPr lang="en-US" dirty="0" smtClean="0"/>
          </a:p>
          <a:p>
            <a:endParaRPr lang="en-US" dirty="0" smtClean="0"/>
          </a:p>
          <a:p>
            <a:r>
              <a:rPr lang="en-US" dirty="0" smtClean="0"/>
              <a:t>To</a:t>
            </a:r>
            <a:r>
              <a:rPr lang="en-US" baseline="0" dirty="0" smtClean="0"/>
              <a:t> query snapshots, we will need a way to refer to snapshot pages (which may be on the Retro disk). The logical names of current-state pages and snapshot pages can both be used to access pages in the same page cache.</a:t>
            </a:r>
          </a:p>
          <a:p>
            <a:endParaRPr lang="en-US" baseline="0" dirty="0" smtClean="0"/>
          </a:p>
          <a:p>
            <a:r>
              <a:rPr lang="en-US" baseline="0" dirty="0" smtClean="0"/>
              <a:t>But, for access methods and indexes to continue to work without modification, the logical names that the database uses to refer to its own pages cannot change.</a:t>
            </a:r>
          </a:p>
          <a:p>
            <a:endParaRPr lang="en-US" baseline="0" dirty="0" smtClean="0"/>
          </a:p>
          <a:p>
            <a:r>
              <a:rPr lang="en-US" baseline="0" dirty="0" smtClean="0"/>
              <a:t>The solution is to "</a:t>
            </a:r>
            <a:r>
              <a:rPr lang="en-US" baseline="0" dirty="0" err="1" smtClean="0"/>
              <a:t>virtualize</a:t>
            </a:r>
            <a:r>
              <a:rPr lang="en-US" baseline="0" dirty="0" smtClean="0"/>
              <a:t>" logical page names so that a page name can refer to either a current-state or snapshot page, depending on whether the query is a current-state query or if it was delimited with </a:t>
            </a:r>
            <a:r>
              <a:rPr lang="en-US" i="1" baseline="0" dirty="0" smtClean="0"/>
              <a:t>as of</a:t>
            </a:r>
            <a:r>
              <a:rPr lang="en-US" i="0" baseline="0" dirty="0" smtClean="0"/>
              <a:t> to query a snapshot.</a:t>
            </a:r>
            <a:endParaRPr lang="en-US" dirty="0"/>
          </a:p>
        </p:txBody>
      </p:sp>
      <p:sp>
        <p:nvSpPr>
          <p:cNvPr id="4" name="Slide Number Placeholder 3"/>
          <p:cNvSpPr>
            <a:spLocks noGrp="1"/>
          </p:cNvSpPr>
          <p:nvPr>
            <p:ph type="sldNum" sz="quarter" idx="10"/>
          </p:nvPr>
        </p:nvSpPr>
        <p:spPr/>
        <p:txBody>
          <a:bodyPr/>
          <a:lstStyle/>
          <a:p>
            <a:fld id="{C402632B-60A4-FD41-B29F-6F22CA0F324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 out that the format of the logical page name is the same for a snapshot page in Retro as it is for a current-state</a:t>
            </a:r>
            <a:r>
              <a:rPr lang="en-US" baseline="0" dirty="0" smtClean="0"/>
              <a:t> page.</a:t>
            </a:r>
            <a:endParaRPr lang="en-US" dirty="0"/>
          </a:p>
        </p:txBody>
      </p:sp>
      <p:sp>
        <p:nvSpPr>
          <p:cNvPr id="4" name="Slide Number Placeholder 3"/>
          <p:cNvSpPr>
            <a:spLocks noGrp="1"/>
          </p:cNvSpPr>
          <p:nvPr>
            <p:ph type="sldNum" sz="quarter" idx="10"/>
          </p:nvPr>
        </p:nvSpPr>
        <p:spPr/>
        <p:txBody>
          <a:bodyPr/>
          <a:lstStyle/>
          <a:p>
            <a:fld id="{C402632B-60A4-FD41-B29F-6F22CA0F324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It's worth pointing out that</a:t>
            </a:r>
            <a:r>
              <a:rPr lang="en-US" baseline="0" dirty="0" smtClean="0"/>
              <a:t> c</a:t>
            </a:r>
            <a:r>
              <a:rPr lang="en-US" dirty="0" smtClean="0"/>
              <a:t>urrent-state</a:t>
            </a:r>
            <a:r>
              <a:rPr lang="en-US" baseline="0" dirty="0" smtClean="0"/>
              <a:t> queries are unchanged…</a:t>
            </a:r>
            <a:endParaRPr lang="en-US" dirty="0" smtClean="0"/>
          </a:p>
          <a:p>
            <a:endParaRPr lang="en-US" dirty="0"/>
          </a:p>
        </p:txBody>
      </p:sp>
      <p:sp>
        <p:nvSpPr>
          <p:cNvPr id="4" name="Slide Number Placeholder 3"/>
          <p:cNvSpPr>
            <a:spLocks noGrp="1"/>
          </p:cNvSpPr>
          <p:nvPr>
            <p:ph type="sldNum" sz="quarter" idx="10"/>
          </p:nvPr>
        </p:nvSpPr>
        <p:spPr/>
        <p:txBody>
          <a:bodyPr/>
          <a:lstStyle/>
          <a:p>
            <a:fld id="{C402632B-60A4-FD41-B29F-6F22CA0F324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02632B-60A4-FD41-B29F-6F22CA0F324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02632B-60A4-FD41-B29F-6F22CA0F324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an extremely simplistic view of a</a:t>
            </a:r>
            <a:r>
              <a:rPr lang="en-US" baseline="0" dirty="0" smtClean="0"/>
              <a:t> recovery, just to give you a flavor of why Retro running during recovery can capture pre-states with copy-on-update</a:t>
            </a:r>
          </a:p>
          <a:p>
            <a:endParaRPr lang="en-US" baseline="0" dirty="0" smtClean="0"/>
          </a:p>
        </p:txBody>
      </p:sp>
      <p:sp>
        <p:nvSpPr>
          <p:cNvPr id="4" name="Slide Number Placeholder 3"/>
          <p:cNvSpPr>
            <a:spLocks noGrp="1"/>
          </p:cNvSpPr>
          <p:nvPr>
            <p:ph type="sldNum" sz="quarter" idx="10"/>
          </p:nvPr>
        </p:nvSpPr>
        <p:spPr/>
        <p:txBody>
          <a:bodyPr/>
          <a:lstStyle/>
          <a:p>
            <a:fld id="{C402632B-60A4-FD41-B29F-6F22CA0F324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larger lesson for Retro embedded in this slide is that Retro has to live with what the database does.</a:t>
            </a:r>
          </a:p>
          <a:p>
            <a:endParaRPr lang="en-US" baseline="0" dirty="0" smtClean="0"/>
          </a:p>
          <a:p>
            <a:r>
              <a:rPr lang="en-US" baseline="0" dirty="0" smtClean="0"/>
              <a:t>For example, if the database wants to do I/O, we need to let it, or else we may seriously impact the expected performance of the database.</a:t>
            </a:r>
          </a:p>
          <a:p>
            <a:endParaRPr lang="en-US" baseline="0" dirty="0" smtClean="0"/>
          </a:p>
        </p:txBody>
      </p:sp>
      <p:sp>
        <p:nvSpPr>
          <p:cNvPr id="4" name="Slide Number Placeholder 3"/>
          <p:cNvSpPr>
            <a:spLocks noGrp="1"/>
          </p:cNvSpPr>
          <p:nvPr>
            <p:ph type="sldNum" sz="quarter" idx="10"/>
          </p:nvPr>
        </p:nvSpPr>
        <p:spPr/>
        <p:txBody>
          <a:bodyPr/>
          <a:lstStyle/>
          <a:p>
            <a:fld id="{C402632B-60A4-FD41-B29F-6F22CA0F324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Performance is driven by the cost of indirection (which</a:t>
            </a:r>
            <a:r>
              <a:rPr lang="en-US" baseline="0" dirty="0" smtClean="0"/>
              <a:t> we can quantify in terms of additional code executed in the code path of retrospection) and added I/O cost for snapshot pages (for which we have a model)</a:t>
            </a:r>
            <a:r>
              <a:rPr lang="en-US" baseline="0" dirty="0" smtClean="0"/>
              <a:t>.</a:t>
            </a:r>
          </a:p>
          <a:p>
            <a:endParaRPr lang="en-US" baseline="0" dirty="0" smtClean="0"/>
          </a:p>
        </p:txBody>
      </p:sp>
      <p:sp>
        <p:nvSpPr>
          <p:cNvPr id="4" name="Slide Number Placeholder 3"/>
          <p:cNvSpPr>
            <a:spLocks noGrp="1"/>
          </p:cNvSpPr>
          <p:nvPr>
            <p:ph type="sldNum" sz="quarter" idx="10"/>
          </p:nvPr>
        </p:nvSpPr>
        <p:spPr/>
        <p:txBody>
          <a:bodyPr/>
          <a:lstStyle/>
          <a:p>
            <a:fld id="{C402632B-60A4-FD41-B29F-6F22CA0F324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a:t>
            </a:r>
            <a:r>
              <a:rPr lang="en-US" baseline="0" dirty="0" smtClean="0"/>
              <a:t> a talk about database snapshots, and how to implement them. Snapshots are useful for a range of applications and administrative tasks. For example….</a:t>
            </a:r>
          </a:p>
          <a:p>
            <a:endParaRPr lang="en-US" baseline="0" dirty="0" smtClean="0"/>
          </a:p>
          <a:p>
            <a:r>
              <a:rPr lang="en-US" baseline="0" dirty="0" smtClean="0"/>
              <a:t>Shared among these general ideas is the fact that you don't know ahead of time what you want to ask. It isn't enough to just save old reports, you may need to ask new questions of old data.</a:t>
            </a:r>
          </a:p>
          <a:p>
            <a:endParaRPr lang="en-US" baseline="0" dirty="0" smtClean="0"/>
          </a:p>
          <a:p>
            <a:r>
              <a:rPr lang="en-US" baseline="0" dirty="0" smtClean="0"/>
              <a:t>There are many approaches to snapshots out there, both research and commercialized. This support is not widely available, especially in light-weight data stores.</a:t>
            </a:r>
          </a:p>
          <a:p>
            <a:endParaRPr lang="en-US" baseline="0" dirty="0" smtClean="0"/>
          </a:p>
          <a:p>
            <a:r>
              <a:rPr lang="en-US" baseline="0" dirty="0" smtClean="0"/>
              <a:t>We could ask application developers to roll their own, but this can be difficult and negatively impact performance. </a:t>
            </a:r>
          </a:p>
        </p:txBody>
      </p:sp>
      <p:sp>
        <p:nvSpPr>
          <p:cNvPr id="4" name="Slide Number Placeholder 3"/>
          <p:cNvSpPr>
            <a:spLocks noGrp="1"/>
          </p:cNvSpPr>
          <p:nvPr>
            <p:ph type="sldNum" sz="quarter" idx="10"/>
          </p:nvPr>
        </p:nvSpPr>
        <p:spPr/>
        <p:txBody>
          <a:bodyPr/>
          <a:lstStyle/>
          <a:p>
            <a:fld id="{C402632B-60A4-FD41-B29F-6F22CA0F324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lvl="1"/>
            <a:r>
              <a:rPr lang="en-US" dirty="0" smtClean="0"/>
              <a:t>Low overhead</a:t>
            </a:r>
          </a:p>
          <a:p>
            <a:pPr marL="0" lvl="1"/>
            <a:endParaRPr lang="en-US" dirty="0" smtClean="0"/>
          </a:p>
          <a:p>
            <a:pPr marL="0" lvl="1"/>
            <a:r>
              <a:rPr lang="en-US" dirty="0" smtClean="0"/>
              <a:t>Difficult to benchmark</a:t>
            </a:r>
            <a:r>
              <a:rPr lang="en-US" baseline="0" dirty="0" smtClean="0"/>
              <a:t> – what are we trying to beat?</a:t>
            </a:r>
            <a:br>
              <a:rPr lang="en-US" baseline="0" dirty="0" smtClean="0"/>
            </a:br>
            <a:endParaRPr lang="en-US" baseline="0" dirty="0" smtClean="0"/>
          </a:p>
          <a:p>
            <a:pPr marL="0" lvl="1"/>
            <a:r>
              <a:rPr lang="en-US" baseline="0" dirty="0" smtClean="0"/>
              <a:t>We model I/O and in-memory separately. It turns out that overhead of in-memory is worse, even though I/O is more expensive overall (</a:t>
            </a:r>
            <a:r>
              <a:rPr lang="en-US" baseline="0" smtClean="0"/>
              <a:t>of course)</a:t>
            </a:r>
            <a:endParaRPr lang="en-US" smtClean="0"/>
          </a:p>
          <a:p>
            <a:pPr marL="0" lvl="1"/>
            <a:endParaRPr lang="en-US" dirty="0" smtClean="0"/>
          </a:p>
          <a:p>
            <a:pPr marL="0" lvl="1"/>
            <a:r>
              <a:rPr lang="en-US" dirty="0" smtClean="0"/>
              <a:t>---</a:t>
            </a:r>
          </a:p>
          <a:p>
            <a:pPr marL="0" lvl="1"/>
            <a:endParaRPr lang="en-US" dirty="0" smtClean="0"/>
          </a:p>
          <a:p>
            <a:pPr marL="0" lvl="1"/>
            <a:r>
              <a:rPr lang="en-US" dirty="0" smtClean="0"/>
              <a:t>Metadata </a:t>
            </a:r>
            <a:r>
              <a:rPr lang="en-US" dirty="0" smtClean="0"/>
              <a:t>structures are cheap to update,</a:t>
            </a:r>
            <a:r>
              <a:rPr lang="en-US" baseline="0" dirty="0" smtClean="0"/>
              <a:t> and the log I/O in update workloads dominates the overhead imposed by Retro when creating snapshots, essentially hiding most of the cost of saving snapshots in memory. The cost of writing snapshots is low because they are written asynchronously.</a:t>
            </a:r>
          </a:p>
          <a:p>
            <a:pPr marL="0" lvl="1"/>
            <a:endParaRPr lang="en-US" baseline="0" dirty="0" smtClean="0"/>
          </a:p>
          <a:p>
            <a:pPr marL="0" lvl="1"/>
            <a:r>
              <a:rPr lang="en-US" baseline="0" dirty="0" smtClean="0"/>
              <a:t>Current-state queries have virtually no additional cost. Snapshot queries can pay a significant penalty. If the pages being accessed by the snapshot query are already cached, then the extra indirections can increase the cost by 2 or 3 times as compared to running the same query in the current state. We expect that most snapshot queries will need to do I/O, since history keeps growing and old snapshots may suddenly become interesting. When snapshot queries need to do I/O, the cost of indirection appears smaller. However, although we do not cover it in this talk, the way we organize snapshots causes </a:t>
            </a:r>
            <a:r>
              <a:rPr lang="en-US" baseline="0" dirty="0" err="1" smtClean="0"/>
              <a:t>declustering</a:t>
            </a:r>
            <a:r>
              <a:rPr lang="en-US" baseline="0" dirty="0" smtClean="0"/>
              <a:t>, so snapshot I/O is more expensive than current-state I</a:t>
            </a:r>
            <a:r>
              <a:rPr lang="en-US" baseline="0" dirty="0" smtClean="0"/>
              <a:t>/O. Our I/O model has to account for this.</a:t>
            </a:r>
            <a:endParaRPr lang="en-US" dirty="0" smtClean="0"/>
          </a:p>
          <a:p>
            <a:pPr marL="0" lvl="1"/>
            <a:endParaRPr lang="en-US" dirty="0" smtClean="0"/>
          </a:p>
          <a:p>
            <a:pPr marL="0" lvl="1"/>
            <a:r>
              <a:rPr lang="en-US" dirty="0" smtClean="0"/>
              <a:t>Non-blocking retrospection makes it possible to take advantage of parallelism for</a:t>
            </a:r>
            <a:r>
              <a:rPr lang="en-US" baseline="0" dirty="0" smtClean="0"/>
              <a:t> concurrent update and query threads</a:t>
            </a:r>
            <a:r>
              <a:rPr lang="en-US" baseline="0" dirty="0" smtClean="0"/>
              <a:t>.</a:t>
            </a:r>
          </a:p>
          <a:p>
            <a:pPr marL="0" lvl="1"/>
            <a:endParaRPr lang="en-US" baseline="0" dirty="0" smtClean="0"/>
          </a:p>
          <a:p>
            <a:pPr marL="0" lvl="1"/>
            <a:r>
              <a:rPr lang="en-US" baseline="0" dirty="0" smtClean="0"/>
              <a:t>---</a:t>
            </a:r>
          </a:p>
          <a:p>
            <a:pPr marL="0" lvl="1"/>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Future work – one area of future work</a:t>
            </a:r>
            <a:r>
              <a:rPr lang="en-US" baseline="0" dirty="0" smtClean="0"/>
              <a:t> we are looking at</a:t>
            </a:r>
            <a:r>
              <a:rPr lang="en-US" dirty="0" smtClean="0"/>
              <a:t> is popping up a level and looking at how we can efficiently answer queries</a:t>
            </a:r>
            <a:r>
              <a:rPr lang="en-US" baseline="0" dirty="0" smtClean="0"/>
              <a:t> which aggregate across time, rather than just query "as of" in one snapshot at a time. Because we work at a low level, optimizing this will require use of hints, for example there are opportunities for pre-fetching.</a:t>
            </a:r>
            <a:endParaRPr lang="en-US" dirty="0" smtClean="0"/>
          </a:p>
          <a:p>
            <a:pPr marL="0" lvl="1"/>
            <a:endParaRPr lang="en-US" baseline="0" dirty="0" smtClean="0"/>
          </a:p>
          <a:p>
            <a:pPr marL="0" lvl="1"/>
            <a:endParaRPr lang="en-US" dirty="0" smtClean="0"/>
          </a:p>
        </p:txBody>
      </p:sp>
      <p:sp>
        <p:nvSpPr>
          <p:cNvPr id="4" name="Slide Number Placeholder 3"/>
          <p:cNvSpPr>
            <a:spLocks noGrp="1"/>
          </p:cNvSpPr>
          <p:nvPr>
            <p:ph type="sldNum" sz="quarter" idx="10"/>
          </p:nvPr>
        </p:nvSpPr>
        <p:spPr/>
        <p:txBody>
          <a:bodyPr/>
          <a:lstStyle/>
          <a:p>
            <a:fld id="{C402632B-60A4-FD41-B29F-6F22CA0F324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02632B-60A4-FD41-B29F-6F22CA0F324B}"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is a tension between performance of database snapshots and implementation complexity.</a:t>
            </a:r>
          </a:p>
          <a:p>
            <a:endParaRPr lang="en-US" baseline="0" dirty="0" smtClean="0"/>
          </a:p>
          <a:p>
            <a:r>
              <a:rPr lang="en-US" baseline="0" dirty="0" smtClean="0"/>
              <a:t>Approaches that require ad hoc modification to database internals are complex and the ideas are difficult to take from one system to another.</a:t>
            </a:r>
          </a:p>
          <a:p>
            <a:endParaRPr lang="en-US" baseline="0" dirty="0" smtClean="0"/>
          </a:p>
          <a:p>
            <a:r>
              <a:rPr lang="en-US" baseline="0" dirty="0" smtClean="0"/>
              <a:t>Retro is a simpler approach that significantly eases the task of integrating snapshots with the database system without sacrificing performance.</a:t>
            </a:r>
          </a:p>
          <a:p>
            <a:endParaRPr lang="en-US" dirty="0" smtClean="0"/>
          </a:p>
          <a:p>
            <a:r>
              <a:rPr lang="en-US" dirty="0" smtClean="0"/>
              <a:t>For us, the most important performance</a:t>
            </a:r>
            <a:r>
              <a:rPr lang="en-US" baseline="0" dirty="0" smtClean="0"/>
              <a:t> to optimize is the impact that snapshots have on current state performance.</a:t>
            </a:r>
          </a:p>
          <a:p>
            <a:endParaRPr lang="en-US" baseline="0" dirty="0" smtClean="0"/>
          </a:p>
        </p:txBody>
      </p:sp>
      <p:sp>
        <p:nvSpPr>
          <p:cNvPr id="4" name="Slide Number Placeholder 3"/>
          <p:cNvSpPr>
            <a:spLocks noGrp="1"/>
          </p:cNvSpPr>
          <p:nvPr>
            <p:ph type="sldNum" sz="quarter" idx="10"/>
          </p:nvPr>
        </p:nvSpPr>
        <p:spPr/>
        <p:txBody>
          <a:bodyPr/>
          <a:lstStyle/>
          <a:p>
            <a:fld id="{C402632B-60A4-FD41-B29F-6F22CA0F324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approach</a:t>
            </a:r>
            <a:r>
              <a:rPr lang="en-US" baseline="0" dirty="0" smtClean="0"/>
              <a:t> relies on standard database protocols and components to resolve this tension between performance and complexity,</a:t>
            </a:r>
          </a:p>
          <a:p>
            <a:endParaRPr lang="en-US" baseline="0" dirty="0" smtClean="0"/>
          </a:p>
          <a:p>
            <a:r>
              <a:rPr lang="en-US" baseline="0" dirty="0" smtClean="0"/>
              <a:t>We call this approach portable, by which we mean that the design can be easily ported between systems.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nice thing about this approach is that the work can use layering to abstract away many complicated details about databases.</a:t>
            </a:r>
            <a:endParaRPr lang="en-US" baseline="0" dirty="0" smtClean="0"/>
          </a:p>
          <a:p>
            <a:endParaRPr lang="en-US" baseline="0" dirty="0" smtClean="0"/>
          </a:p>
          <a:p>
            <a:r>
              <a:rPr lang="en-US" baseline="0" dirty="0" smtClean="0"/>
              <a:t>But, you have to get systems </a:t>
            </a:r>
            <a:r>
              <a:rPr lang="en-US" baseline="0" dirty="0" err="1" smtClean="0"/>
              <a:t>implementors</a:t>
            </a:r>
            <a:r>
              <a:rPr lang="en-US" baseline="0" dirty="0" smtClean="0"/>
              <a:t> involved.</a:t>
            </a:r>
          </a:p>
          <a:p>
            <a:endParaRPr lang="en-US" baseline="0" dirty="0" smtClean="0"/>
          </a:p>
          <a:p>
            <a:r>
              <a:rPr lang="en-US" baseline="0" dirty="0" smtClean="0"/>
              <a:t>So the key idea behind this work is trying to add useful features while keeping system </a:t>
            </a:r>
            <a:r>
              <a:rPr lang="en-US" baseline="0" dirty="0" err="1" smtClean="0"/>
              <a:t>implementors</a:t>
            </a:r>
            <a:r>
              <a:rPr lang="en-US" baseline="0" dirty="0" smtClean="0"/>
              <a:t> happy.</a:t>
            </a:r>
            <a:endParaRPr lang="en-US" baseline="0" dirty="0" smtClean="0"/>
          </a:p>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C402632B-60A4-FD41-B29F-6F22CA0F324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are the three components that Retro relies on to implement snapshots without compromising performance. Retro extends the page cache both for saving snapshots incrementally and for making snapshots available for querying alongside the current-state in the same database. Retro extends multi-version concurrency control to enable efficient creation of snapshots and to prevent snapshot queries from interfering with the normal current-state workload. Finally, Retro extends standard WAL recovery to make snapshots recoverable, making it possible to write snapshots to disk asynchronously.</a:t>
            </a:r>
          </a:p>
          <a:p>
            <a:endParaRPr lang="en-US" baseline="0" dirty="0" smtClean="0"/>
          </a:p>
          <a:p>
            <a:r>
              <a:rPr lang="en-US" baseline="0" dirty="0" smtClean="0"/>
              <a:t>Together, these extensions combine to "</a:t>
            </a:r>
            <a:r>
              <a:rPr lang="en-US" baseline="0" dirty="0" smtClean="0"/>
              <a:t>bake </a:t>
            </a:r>
            <a:r>
              <a:rPr lang="en-US" baseline="0" dirty="0" smtClean="0"/>
              <a:t>snapshots </a:t>
            </a:r>
            <a:r>
              <a:rPr lang="en-US" baseline="0" dirty="0" smtClean="0"/>
              <a:t>into" </a:t>
            </a:r>
            <a:r>
              <a:rPr lang="en-US" baseline="0" dirty="0" smtClean="0"/>
              <a:t>a database system.</a:t>
            </a:r>
            <a:endParaRPr lang="en-US" dirty="0"/>
          </a:p>
        </p:txBody>
      </p:sp>
      <p:sp>
        <p:nvSpPr>
          <p:cNvPr id="4" name="Slide Number Placeholder 3"/>
          <p:cNvSpPr>
            <a:spLocks noGrp="1"/>
          </p:cNvSpPr>
          <p:nvPr>
            <p:ph type="sldNum" sz="quarter" idx="10"/>
          </p:nvPr>
        </p:nvSpPr>
        <p:spPr/>
        <p:txBody>
          <a:bodyPr/>
          <a:lstStyle/>
          <a:p>
            <a:fld id="{C402632B-60A4-FD41-B29F-6F22CA0F324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snapshot</a:t>
            </a:r>
            <a:r>
              <a:rPr lang="en-US" baseline="0" dirty="0" smtClean="0"/>
              <a:t> representation is at the page level. Snapshot pages are copied to separate disks, and indexed using specialized metadata structures.</a:t>
            </a:r>
            <a:endParaRPr lang="en-US" dirty="0" smtClean="0"/>
          </a:p>
          <a:p>
            <a:endParaRPr lang="en-US" dirty="0" smtClean="0"/>
          </a:p>
          <a:p>
            <a:r>
              <a:rPr lang="en-US" dirty="0" smtClean="0"/>
              <a:t>The</a:t>
            </a:r>
            <a:r>
              <a:rPr lang="en-US" baseline="0" dirty="0" smtClean="0"/>
              <a:t> </a:t>
            </a:r>
            <a:r>
              <a:rPr lang="en-US" baseline="0" dirty="0" smtClean="0"/>
              <a:t>key idea is that Retro does not </a:t>
            </a:r>
            <a:r>
              <a:rPr lang="en-US" baseline="0" dirty="0" smtClean="0"/>
              <a:t>change the data stored in pages. When accessing snapshots, pages are </a:t>
            </a:r>
            <a:r>
              <a:rPr lang="en-US" baseline="0" dirty="0" err="1" smtClean="0"/>
              <a:t>indirected</a:t>
            </a:r>
            <a:r>
              <a:rPr lang="en-US" baseline="0" dirty="0" smtClean="0"/>
              <a:t> transparently to snapshot pages.</a:t>
            </a:r>
          </a:p>
          <a:p>
            <a:endParaRPr lang="en-US" baseline="0" dirty="0" smtClean="0"/>
          </a:p>
          <a:p>
            <a:r>
              <a:rPr lang="en-US" baseline="0" dirty="0" smtClean="0"/>
              <a:t>Layers above the page cache are essentially none-the-wiser that the versions of pages they are looking at may be old versions retrieved from the Retro disk.</a:t>
            </a:r>
          </a:p>
        </p:txBody>
      </p:sp>
      <p:sp>
        <p:nvSpPr>
          <p:cNvPr id="4" name="Slide Number Placeholder 3"/>
          <p:cNvSpPr>
            <a:spLocks noGrp="1"/>
          </p:cNvSpPr>
          <p:nvPr>
            <p:ph type="sldNum" sz="quarter" idx="10"/>
          </p:nvPr>
        </p:nvSpPr>
        <p:spPr/>
        <p:txBody>
          <a:bodyPr/>
          <a:lstStyle/>
          <a:p>
            <a:fld id="{C402632B-60A4-FD41-B29F-6F22CA0F324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be practical, Retro must be easy to use. Our vision was</a:t>
            </a:r>
            <a:r>
              <a:rPr lang="en-US" baseline="0" dirty="0" smtClean="0"/>
              <a:t> that existing application and query code would run unmodified on a database augmented with Retro, while allowing the application or administrator to declare snapshots at any time (importantly, snapshots do not have to be periodic or save everything, they can be declared as part of an application's update workload). Additionally, new queries can be written that access past states. These queries should be written just like current-state queries, except they are delimited with a snapshot so that they are executed "as of".</a:t>
            </a:r>
          </a:p>
          <a:p>
            <a:endParaRPr lang="en-US" baseline="0" dirty="0" smtClean="0"/>
          </a:p>
          <a:p>
            <a:r>
              <a:rPr lang="en-US" baseline="0" dirty="0" smtClean="0"/>
              <a:t>The precise implementation of how you say "as of" (syntactically) is up to the </a:t>
            </a:r>
            <a:r>
              <a:rPr lang="en-US" baseline="0" dirty="0" err="1" smtClean="0"/>
              <a:t>implementor</a:t>
            </a:r>
            <a:r>
              <a:rPr lang="en-US" baseline="0" dirty="0" smtClean="0"/>
              <a:t>, The key is that it does not impact the kind of queries you can run while in the </a:t>
            </a:r>
            <a:r>
              <a:rPr lang="en-US" i="1" baseline="0" dirty="0" smtClean="0"/>
              <a:t>as of</a:t>
            </a:r>
            <a:r>
              <a:rPr lang="en-US" i="0" baseline="0" dirty="0" smtClean="0"/>
              <a:t> mode.</a:t>
            </a:r>
            <a:endParaRPr lang="en-US" dirty="0"/>
          </a:p>
        </p:txBody>
      </p:sp>
      <p:sp>
        <p:nvSpPr>
          <p:cNvPr id="4" name="Slide Number Placeholder 3"/>
          <p:cNvSpPr>
            <a:spLocks noGrp="1"/>
          </p:cNvSpPr>
          <p:nvPr>
            <p:ph type="sldNum" sz="quarter" idx="10"/>
          </p:nvPr>
        </p:nvSpPr>
        <p:spPr/>
        <p:txBody>
          <a:bodyPr/>
          <a:lstStyle/>
          <a:p>
            <a:fld id="{C402632B-60A4-FD41-B29F-6F22CA0F324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There is a set of design and engineering problems we had to solve in order to make Retro a reality. Each solution contributes a component needed for "baking in" snapshots.</a:t>
            </a:r>
          </a:p>
          <a:p>
            <a:endParaRPr lang="en-US" baseline="0" dirty="0" smtClean="0"/>
          </a:p>
          <a:p>
            <a:r>
              <a:rPr lang="en-US" baseline="0" dirty="0" smtClean="0"/>
              <a:t>At the core is a new layer called the snapshot layer. It wraps the page cache and enables saving and accessing page-level snapshots.</a:t>
            </a:r>
            <a:endParaRPr lang="en-US" i="0" baseline="0" dirty="0" smtClean="0"/>
          </a:p>
          <a:p>
            <a:endParaRPr lang="en-US" i="0" baseline="0" dirty="0" smtClean="0"/>
          </a:p>
          <a:p>
            <a:r>
              <a:rPr lang="en-US" i="0" baseline="0" dirty="0" smtClean="0"/>
              <a:t>We will talk through the protocol extensions that this snapshot layer uses to save snapshots, make those snapshots available for as of queries, and </a:t>
            </a:r>
            <a:endParaRPr lang="en-US" baseline="0" dirty="0" smtClean="0"/>
          </a:p>
        </p:txBody>
      </p:sp>
      <p:sp>
        <p:nvSpPr>
          <p:cNvPr id="4" name="Slide Number Placeholder 3"/>
          <p:cNvSpPr>
            <a:spLocks noGrp="1"/>
          </p:cNvSpPr>
          <p:nvPr>
            <p:ph type="sldNum" sz="quarter" idx="10"/>
          </p:nvPr>
        </p:nvSpPr>
        <p:spPr/>
        <p:txBody>
          <a:bodyPr/>
          <a:lstStyle/>
          <a:p>
            <a:fld id="{C402632B-60A4-FD41-B29F-6F22CA0F324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our model for the database architecture. Clearly, we are eliding a lot of details about database mechanisms like query planners, optimizers, and server code, and more. We focus here primarily on the transactional storage manager, and the access methods and indexes which use the transactional storage manager to get and put data. Essentially, the application submits queries, the interface translates those queries into one or more requests to access methods, and then those access methods translate each request into one or more page requests that get submitted to the page cache.</a:t>
            </a:r>
          </a:p>
          <a:p>
            <a:endParaRPr lang="en-US" baseline="0" dirty="0" smtClean="0"/>
          </a:p>
          <a:p>
            <a:r>
              <a:rPr lang="en-US" baseline="0" dirty="0" smtClean="0"/>
              <a:t>Retro extends the database architecture in a modular way by essentially wrapping key database components with a new system layer.</a:t>
            </a:r>
          </a:p>
          <a:p>
            <a:endParaRPr lang="en-US" baseline="0" dirty="0" smtClean="0"/>
          </a:p>
          <a:p>
            <a:r>
              <a:rPr lang="en-US" baseline="0" dirty="0" smtClean="0"/>
              <a:t>Retro augments the transactional storage manager to wrap the page cache and recovery mechanisms. Calls to the page cache are intercepted and possibly rewritten by the snapshot layer. As discussed on an earlier slide, Retro also adds new primitives to the Interface for manipulating the snapshot system. Retro also adds additional storage where snapshot data and metadata gets written.</a:t>
            </a:r>
          </a:p>
          <a:p>
            <a:endParaRPr lang="en-US" baseline="0" dirty="0" smtClean="0"/>
          </a:p>
          <a:p>
            <a:r>
              <a:rPr lang="en-US" baseline="0" dirty="0" smtClean="0"/>
              <a:t>Notice that the components that the snapshot layer wraps are those same three components that get extended to "bake in" snapshots.</a:t>
            </a:r>
            <a:endParaRPr lang="en-US" dirty="0"/>
          </a:p>
        </p:txBody>
      </p:sp>
      <p:sp>
        <p:nvSpPr>
          <p:cNvPr id="4" name="Slide Number Placeholder 3"/>
          <p:cNvSpPr>
            <a:spLocks noGrp="1"/>
          </p:cNvSpPr>
          <p:nvPr>
            <p:ph type="sldNum" sz="quarter" idx="10"/>
          </p:nvPr>
        </p:nvSpPr>
        <p:spPr/>
        <p:txBody>
          <a:bodyPr/>
          <a:lstStyle/>
          <a:p>
            <a:fld id="{C402632B-60A4-FD41-B29F-6F22CA0F324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B40FE7-F8D9-8C48-93B3-174C880F16D7}" type="datetimeFigureOut">
              <a:rPr lang="en-US" smtClean="0"/>
              <a:pPr/>
              <a:t>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9308D-5BBC-8D41-8AB2-1FA78801D0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40FE7-F8D9-8C48-93B3-174C880F16D7}" type="datetimeFigureOut">
              <a:rPr lang="en-US" smtClean="0"/>
              <a:pPr/>
              <a:t>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9308D-5BBC-8D41-8AB2-1FA78801D0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40FE7-F8D9-8C48-93B3-174C880F16D7}" type="datetimeFigureOut">
              <a:rPr lang="en-US" smtClean="0"/>
              <a:pPr/>
              <a:t>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9308D-5BBC-8D41-8AB2-1FA78801D0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40FE7-F8D9-8C48-93B3-174C880F16D7}" type="datetimeFigureOut">
              <a:rPr lang="en-US" smtClean="0"/>
              <a:pPr/>
              <a:t>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9308D-5BBC-8D41-8AB2-1FA78801D0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40FE7-F8D9-8C48-93B3-174C880F16D7}" type="datetimeFigureOut">
              <a:rPr lang="en-US" smtClean="0"/>
              <a:pPr/>
              <a:t>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9308D-5BBC-8D41-8AB2-1FA78801D0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B40FE7-F8D9-8C48-93B3-174C880F16D7}" type="datetimeFigureOut">
              <a:rPr lang="en-US" smtClean="0"/>
              <a:pPr/>
              <a:t>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9308D-5BBC-8D41-8AB2-1FA78801D0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B40FE7-F8D9-8C48-93B3-174C880F16D7}" type="datetimeFigureOut">
              <a:rPr lang="en-US" smtClean="0"/>
              <a:pPr/>
              <a:t>2/3/12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49308D-5BBC-8D41-8AB2-1FA78801D0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B40FE7-F8D9-8C48-93B3-174C880F16D7}" type="datetimeFigureOut">
              <a:rPr lang="en-US" smtClean="0"/>
              <a:pPr/>
              <a:t>2/3/12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49308D-5BBC-8D41-8AB2-1FA78801D0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40FE7-F8D9-8C48-93B3-174C880F16D7}" type="datetimeFigureOut">
              <a:rPr lang="en-US" smtClean="0"/>
              <a:pPr/>
              <a:t>2/3/12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49308D-5BBC-8D41-8AB2-1FA78801D0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40FE7-F8D9-8C48-93B3-174C880F16D7}" type="datetimeFigureOut">
              <a:rPr lang="en-US" smtClean="0"/>
              <a:pPr/>
              <a:t>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9308D-5BBC-8D41-8AB2-1FA78801D0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40FE7-F8D9-8C48-93B3-174C880F16D7}" type="datetimeFigureOut">
              <a:rPr lang="en-US" smtClean="0"/>
              <a:pPr/>
              <a:t>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9308D-5BBC-8D41-8AB2-1FA78801D0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180353"/>
          </a:xfrm>
          <a:prstGeom prst="rect">
            <a:avLst/>
          </a:prstGeom>
          <a:gradFill>
            <a:gsLst>
              <a:gs pos="0">
                <a:schemeClr val="accent1">
                  <a:lumMod val="60000"/>
                  <a:lumOff val="40000"/>
                </a:schemeClr>
              </a:gs>
              <a:gs pos="100000">
                <a:schemeClr val="accent1">
                  <a:lumMod val="20000"/>
                  <a:lumOff val="8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0" y="1135676"/>
            <a:ext cx="9144000" cy="1588"/>
          </a:xfrm>
          <a:prstGeom prst="line">
            <a:avLst/>
          </a:prstGeom>
          <a:ln w="381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40FE7-F8D9-8C48-93B3-174C880F16D7}" type="datetimeFigureOut">
              <a:rPr lang="en-US" smtClean="0"/>
              <a:pPr/>
              <a:t>2/3/12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9308D-5BBC-8D41-8AB2-1FA78801D0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Retro: Modular and</a:t>
            </a:r>
            <a:r>
              <a:rPr lang="en-US" dirty="0" smtClean="0"/>
              <a:t> efficient </a:t>
            </a:r>
            <a:r>
              <a:rPr lang="en-US" dirty="0" smtClean="0"/>
              <a:t>retrospection in a database</a:t>
            </a:r>
            <a:endParaRPr lang="en-US" dirty="0"/>
          </a:p>
        </p:txBody>
      </p:sp>
      <p:sp>
        <p:nvSpPr>
          <p:cNvPr id="3" name="Subtitle 2"/>
          <p:cNvSpPr>
            <a:spLocks noGrp="1"/>
          </p:cNvSpPr>
          <p:nvPr>
            <p:ph type="subTitle" idx="1"/>
          </p:nvPr>
        </p:nvSpPr>
        <p:spPr/>
        <p:txBody>
          <a:bodyPr>
            <a:normAutofit/>
          </a:bodyPr>
          <a:lstStyle/>
          <a:p>
            <a:r>
              <a:rPr lang="en-US" dirty="0" smtClean="0"/>
              <a:t>Ross Shaull</a:t>
            </a:r>
          </a:p>
          <a:p>
            <a:r>
              <a:rPr lang="en-US" dirty="0" err="1" smtClean="0"/>
              <a:t>Liuba</a:t>
            </a:r>
            <a:r>
              <a:rPr lang="en-US" dirty="0" smtClean="0"/>
              <a:t> </a:t>
            </a:r>
            <a:r>
              <a:rPr lang="en-US" dirty="0" err="1" smtClean="0"/>
              <a:t>Shrira</a:t>
            </a:r>
            <a:endParaRPr lang="en-US" dirty="0" smtClean="0"/>
          </a:p>
          <a:p>
            <a:r>
              <a:rPr lang="en-US" dirty="0" smtClean="0"/>
              <a:t>Brandeis University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Snapshots</a:t>
            </a:r>
            <a:endParaRPr lang="en-US" dirty="0"/>
          </a:p>
        </p:txBody>
      </p:sp>
      <p:sp>
        <p:nvSpPr>
          <p:cNvPr id="3" name="Content Placeholder 2"/>
          <p:cNvSpPr>
            <a:spLocks noGrp="1"/>
          </p:cNvSpPr>
          <p:nvPr>
            <p:ph idx="1"/>
          </p:nvPr>
        </p:nvSpPr>
        <p:spPr/>
        <p:txBody>
          <a:bodyPr/>
          <a:lstStyle/>
          <a:p>
            <a:pPr>
              <a:spcAft>
                <a:spcPts val="1200"/>
              </a:spcAft>
            </a:pPr>
            <a:r>
              <a:rPr lang="en-US" dirty="0" smtClean="0"/>
              <a:t>Incrementally save snapshot pages</a:t>
            </a:r>
          </a:p>
          <a:p>
            <a:pPr lvl="1">
              <a:spcAft>
                <a:spcPts val="1200"/>
              </a:spcAft>
            </a:pPr>
            <a:r>
              <a:rPr lang="en-US" dirty="0" smtClean="0"/>
              <a:t>"copy-on-update"</a:t>
            </a:r>
          </a:p>
          <a:p>
            <a:pPr>
              <a:spcAft>
                <a:spcPts val="1200"/>
              </a:spcAft>
            </a:pPr>
            <a:r>
              <a:rPr lang="en-US" dirty="0" smtClean="0"/>
              <a:t>When a snapshot is declared, it </a:t>
            </a:r>
            <a:r>
              <a:rPr lang="en-US" i="1" dirty="0" smtClean="0"/>
              <a:t>shares</a:t>
            </a:r>
            <a:r>
              <a:rPr lang="en-US" dirty="0" smtClean="0"/>
              <a:t> its pages with the current state</a:t>
            </a:r>
          </a:p>
          <a:p>
            <a:pPr>
              <a:spcAft>
                <a:spcPts val="1200"/>
              </a:spcAft>
            </a:pPr>
            <a:r>
              <a:rPr lang="en-US" dirty="0" smtClean="0"/>
              <a:t>As updates commit, snapshot pages are saved and later written to the Retro disk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4519424" y="1633054"/>
            <a:ext cx="3843160" cy="4899161"/>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3800" dirty="0" err="1" smtClean="0">
                <a:solidFill>
                  <a:srgbClr val="000000"/>
                </a:solidFill>
              </a:rPr>
              <a:t>OWS(History</a:t>
            </a:r>
            <a:r>
              <a:rPr lang="en-US" sz="3800" dirty="0" smtClean="0">
                <a:solidFill>
                  <a:srgbClr val="000000"/>
                </a:solidFill>
              </a:rPr>
              <a:t>)</a:t>
            </a:r>
            <a:endParaRPr lang="en-US" sz="3800" dirty="0">
              <a:solidFill>
                <a:srgbClr val="000000"/>
              </a:solidFill>
            </a:endParaRPr>
          </a:p>
        </p:txBody>
      </p:sp>
      <p:sp>
        <p:nvSpPr>
          <p:cNvPr id="14" name="Rectangle 13"/>
          <p:cNvSpPr/>
          <p:nvPr/>
        </p:nvSpPr>
        <p:spPr>
          <a:xfrm>
            <a:off x="1731896" y="2325864"/>
            <a:ext cx="2804022" cy="593838"/>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1731896" y="3018674"/>
            <a:ext cx="2804022" cy="593838"/>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731896" y="4424091"/>
            <a:ext cx="2804022" cy="593838"/>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1731896" y="5123500"/>
            <a:ext cx="2804022" cy="593838"/>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1731896" y="5822908"/>
            <a:ext cx="2804022" cy="593838"/>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Snapshot Overwrite Sequence</a:t>
            </a:r>
            <a:endParaRPr lang="en-US" dirty="0"/>
          </a:p>
        </p:txBody>
      </p:sp>
      <p:sp>
        <p:nvSpPr>
          <p:cNvPr id="5" name="Rectangle 4"/>
          <p:cNvSpPr/>
          <p:nvPr/>
        </p:nvSpPr>
        <p:spPr>
          <a:xfrm>
            <a:off x="1418505" y="1417638"/>
            <a:ext cx="3315345" cy="5197054"/>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3800" dirty="0" smtClean="0">
                <a:solidFill>
                  <a:srgbClr val="000000"/>
                </a:solidFill>
              </a:rPr>
              <a:t>History</a:t>
            </a:r>
            <a:endParaRPr lang="en-US" sz="3800" dirty="0">
              <a:solidFill>
                <a:srgbClr val="000000"/>
              </a:solidFill>
            </a:endParaRPr>
          </a:p>
        </p:txBody>
      </p:sp>
      <p:sp>
        <p:nvSpPr>
          <p:cNvPr id="6" name="Rectangle 5"/>
          <p:cNvSpPr/>
          <p:nvPr/>
        </p:nvSpPr>
        <p:spPr>
          <a:xfrm>
            <a:off x="1731896" y="2325864"/>
            <a:ext cx="2738046" cy="59383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rgbClr val="000000"/>
                </a:solidFill>
              </a:rPr>
              <a:t>Snapshot S1</a:t>
            </a:r>
            <a:endParaRPr lang="en-US" sz="3000" dirty="0">
              <a:solidFill>
                <a:srgbClr val="000000"/>
              </a:solidFill>
            </a:endParaRPr>
          </a:p>
        </p:txBody>
      </p:sp>
      <p:sp>
        <p:nvSpPr>
          <p:cNvPr id="8" name="Rectangle 7"/>
          <p:cNvSpPr/>
          <p:nvPr/>
        </p:nvSpPr>
        <p:spPr>
          <a:xfrm>
            <a:off x="1731896" y="3025273"/>
            <a:ext cx="2738046" cy="59383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rgbClr val="000000"/>
                </a:solidFill>
              </a:rPr>
              <a:t>Update P</a:t>
            </a:r>
            <a:endParaRPr lang="en-US" sz="3000" dirty="0">
              <a:solidFill>
                <a:srgbClr val="000000"/>
              </a:solidFill>
            </a:endParaRPr>
          </a:p>
        </p:txBody>
      </p:sp>
      <p:sp>
        <p:nvSpPr>
          <p:cNvPr id="9" name="Rectangle 8"/>
          <p:cNvSpPr/>
          <p:nvPr/>
        </p:nvSpPr>
        <p:spPr>
          <a:xfrm>
            <a:off x="1731896" y="3724682"/>
            <a:ext cx="2738046" cy="59383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rgbClr val="000000"/>
                </a:solidFill>
              </a:rPr>
              <a:t>Update P</a:t>
            </a:r>
            <a:endParaRPr lang="en-US" sz="3000" dirty="0">
              <a:solidFill>
                <a:srgbClr val="000000"/>
              </a:solidFill>
            </a:endParaRPr>
          </a:p>
        </p:txBody>
      </p:sp>
      <p:sp>
        <p:nvSpPr>
          <p:cNvPr id="10" name="Rectangle 9"/>
          <p:cNvSpPr/>
          <p:nvPr/>
        </p:nvSpPr>
        <p:spPr>
          <a:xfrm>
            <a:off x="1731896" y="4424091"/>
            <a:ext cx="2738046" cy="59383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rgbClr val="000000"/>
                </a:solidFill>
              </a:rPr>
              <a:t>Snapshot S2</a:t>
            </a:r>
            <a:endParaRPr lang="en-US" sz="3000" dirty="0">
              <a:solidFill>
                <a:srgbClr val="000000"/>
              </a:solidFill>
            </a:endParaRPr>
          </a:p>
        </p:txBody>
      </p:sp>
      <p:sp>
        <p:nvSpPr>
          <p:cNvPr id="11" name="Rectangle 10"/>
          <p:cNvSpPr/>
          <p:nvPr/>
        </p:nvSpPr>
        <p:spPr>
          <a:xfrm>
            <a:off x="1731896" y="5822908"/>
            <a:ext cx="2738046" cy="59383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rgbClr val="000000"/>
                </a:solidFill>
              </a:rPr>
              <a:t>Update P</a:t>
            </a:r>
            <a:endParaRPr lang="en-US" sz="3000" dirty="0">
              <a:solidFill>
                <a:srgbClr val="000000"/>
              </a:solidFill>
            </a:endParaRPr>
          </a:p>
        </p:txBody>
      </p:sp>
      <p:sp>
        <p:nvSpPr>
          <p:cNvPr id="12" name="Rectangle 11"/>
          <p:cNvSpPr/>
          <p:nvPr/>
        </p:nvSpPr>
        <p:spPr>
          <a:xfrm>
            <a:off x="1731896" y="5123500"/>
            <a:ext cx="2738046" cy="59383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rgbClr val="000000"/>
                </a:solidFill>
              </a:rPr>
              <a:t>Update Q</a:t>
            </a:r>
            <a:endParaRPr lang="en-US" sz="3000" dirty="0">
              <a:solidFill>
                <a:srgbClr val="000000"/>
              </a:solidFill>
            </a:endParaRPr>
          </a:p>
        </p:txBody>
      </p:sp>
      <p:sp>
        <p:nvSpPr>
          <p:cNvPr id="23" name="Rounded Rectangular Callout 22"/>
          <p:cNvSpPr/>
          <p:nvPr/>
        </p:nvSpPr>
        <p:spPr>
          <a:xfrm>
            <a:off x="30237" y="4450203"/>
            <a:ext cx="1562215" cy="1103731"/>
          </a:xfrm>
          <a:prstGeom prst="wedgeRoundRectCallout">
            <a:avLst>
              <a:gd name="adj1" fmla="val 53361"/>
              <a:gd name="adj2" fmla="val -87445"/>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Not </a:t>
            </a:r>
            <a:r>
              <a:rPr lang="en-US" dirty="0" smtClean="0"/>
              <a:t>the first update to P since S1 was declared</a:t>
            </a:r>
            <a:endParaRPr lang="en-US" dirty="0"/>
          </a:p>
        </p:txBody>
      </p:sp>
      <p:sp>
        <p:nvSpPr>
          <p:cNvPr id="24" name="Rectangle 23"/>
          <p:cNvSpPr/>
          <p:nvPr/>
        </p:nvSpPr>
        <p:spPr>
          <a:xfrm>
            <a:off x="5180508" y="2560253"/>
            <a:ext cx="3182076" cy="3971962"/>
          </a:xfrm>
          <a:prstGeom prst="rect">
            <a:avLst/>
          </a:prstGeom>
          <a:solidFill>
            <a:schemeClr val="bg1"/>
          </a:solidFill>
          <a:ln w="2222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2" name="Group 41"/>
          <p:cNvGrpSpPr/>
          <p:nvPr/>
        </p:nvGrpSpPr>
        <p:grpSpPr>
          <a:xfrm>
            <a:off x="5433738" y="2919702"/>
            <a:ext cx="3436874" cy="3506772"/>
            <a:chOff x="5433738" y="2919702"/>
            <a:chExt cx="3436874" cy="3506772"/>
          </a:xfrm>
        </p:grpSpPr>
        <p:sp>
          <p:nvSpPr>
            <p:cNvPr id="25" name="Can 24"/>
            <p:cNvSpPr/>
            <p:nvPr/>
          </p:nvSpPr>
          <p:spPr>
            <a:xfrm>
              <a:off x="5433738" y="4606439"/>
              <a:ext cx="1652924" cy="1820035"/>
            </a:xfrm>
            <a:prstGeom prst="can">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dirty="0" smtClean="0">
                  <a:solidFill>
                    <a:srgbClr val="000000"/>
                  </a:solidFill>
                </a:rPr>
                <a:t>Database disk</a:t>
              </a:r>
              <a:endParaRPr lang="en-US" dirty="0">
                <a:solidFill>
                  <a:srgbClr val="000000"/>
                </a:solidFill>
              </a:endParaRPr>
            </a:p>
          </p:txBody>
        </p:sp>
        <p:sp>
          <p:nvSpPr>
            <p:cNvPr id="26" name="Can 25"/>
            <p:cNvSpPr/>
            <p:nvPr/>
          </p:nvSpPr>
          <p:spPr>
            <a:xfrm>
              <a:off x="7217688" y="4606439"/>
              <a:ext cx="1652924" cy="1820035"/>
            </a:xfrm>
            <a:prstGeom prst="can">
              <a:avLst/>
            </a:prstGeom>
            <a:gradFill>
              <a:gsLst>
                <a:gs pos="0">
                  <a:schemeClr val="tx2">
                    <a:lumMod val="40000"/>
                    <a:lumOff val="60000"/>
                  </a:schemeClr>
                </a:gs>
                <a:gs pos="100000">
                  <a:schemeClr val="tx2">
                    <a:lumMod val="20000"/>
                    <a:lumOff val="80000"/>
                  </a:schemeClr>
                </a:gs>
              </a:gsLst>
            </a:gra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dirty="0" smtClean="0">
                  <a:solidFill>
                    <a:srgbClr val="000000"/>
                  </a:solidFill>
                </a:rPr>
                <a:t>Retro disk</a:t>
              </a:r>
              <a:endParaRPr lang="en-US" dirty="0">
                <a:solidFill>
                  <a:srgbClr val="000000"/>
                </a:solidFill>
              </a:endParaRPr>
            </a:p>
          </p:txBody>
        </p:sp>
        <p:sp>
          <p:nvSpPr>
            <p:cNvPr id="30" name="Folded Corner 29"/>
            <p:cNvSpPr/>
            <p:nvPr/>
          </p:nvSpPr>
          <p:spPr>
            <a:xfrm>
              <a:off x="7288805" y="5283370"/>
              <a:ext cx="453546" cy="541127"/>
            </a:xfrm>
            <a:prstGeom prst="foldedCorner">
              <a:avLst>
                <a:gd name="adj" fmla="val 32223"/>
              </a:avLst>
            </a:prstGeom>
            <a:gradFill flip="none" rotWithShape="1">
              <a:gsLst>
                <a:gs pos="0">
                  <a:schemeClr val="accent5">
                    <a:lumMod val="75000"/>
                  </a:schemeClr>
                </a:gs>
                <a:gs pos="100000">
                  <a:schemeClr val="accent5">
                    <a:lumMod val="40000"/>
                    <a:lumOff val="60000"/>
                  </a:schemeClr>
                </a:gs>
              </a:gsLst>
              <a:lin ang="16200000" scaled="0"/>
              <a:tileRect/>
            </a:grad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P</a:t>
              </a:r>
              <a:endParaRPr lang="en-US" dirty="0">
                <a:solidFill>
                  <a:srgbClr val="000000"/>
                </a:solidFill>
              </a:endParaRPr>
            </a:p>
          </p:txBody>
        </p:sp>
        <p:sp>
          <p:nvSpPr>
            <p:cNvPr id="31" name="Folded Corner 30"/>
            <p:cNvSpPr/>
            <p:nvPr/>
          </p:nvSpPr>
          <p:spPr>
            <a:xfrm>
              <a:off x="8345950" y="5283370"/>
              <a:ext cx="453546" cy="541127"/>
            </a:xfrm>
            <a:prstGeom prst="foldedCorner">
              <a:avLst>
                <a:gd name="adj" fmla="val 32223"/>
              </a:avLst>
            </a:prstGeom>
            <a:gradFill flip="none" rotWithShape="1">
              <a:gsLst>
                <a:gs pos="0">
                  <a:schemeClr val="accent4">
                    <a:lumMod val="60000"/>
                    <a:lumOff val="40000"/>
                  </a:schemeClr>
                </a:gs>
                <a:gs pos="100000">
                  <a:schemeClr val="accent4">
                    <a:lumMod val="40000"/>
                    <a:lumOff val="60000"/>
                  </a:schemeClr>
                </a:gs>
              </a:gsLst>
              <a:lin ang="16200000" scaled="0"/>
              <a:tileRect/>
            </a:grad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P</a:t>
              </a:r>
              <a:endParaRPr lang="en-US" dirty="0">
                <a:solidFill>
                  <a:srgbClr val="000000"/>
                </a:solidFill>
              </a:endParaRPr>
            </a:p>
          </p:txBody>
        </p:sp>
        <p:sp>
          <p:nvSpPr>
            <p:cNvPr id="32" name="Folded Corner 31"/>
            <p:cNvSpPr/>
            <p:nvPr/>
          </p:nvSpPr>
          <p:spPr>
            <a:xfrm>
              <a:off x="7817378" y="5283370"/>
              <a:ext cx="453546" cy="541127"/>
            </a:xfrm>
            <a:prstGeom prst="foldedCorner">
              <a:avLst>
                <a:gd name="adj" fmla="val 32223"/>
              </a:avLst>
            </a:prstGeom>
            <a:gradFill flip="none" rotWithShape="1">
              <a:gsLst>
                <a:gs pos="0">
                  <a:schemeClr val="accent4">
                    <a:lumMod val="60000"/>
                    <a:lumOff val="40000"/>
                  </a:schemeClr>
                </a:gs>
                <a:gs pos="100000">
                  <a:schemeClr val="accent4">
                    <a:lumMod val="40000"/>
                    <a:lumOff val="60000"/>
                  </a:schemeClr>
                </a:gs>
              </a:gsLst>
              <a:lin ang="16200000" scaled="0"/>
              <a:tileRect/>
            </a:grad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00"/>
                  </a:solidFill>
                </a:rPr>
                <a:t>Q</a:t>
              </a:r>
            </a:p>
          </p:txBody>
        </p:sp>
        <p:sp>
          <p:nvSpPr>
            <p:cNvPr id="34" name="Folded Corner 33"/>
            <p:cNvSpPr/>
            <p:nvPr/>
          </p:nvSpPr>
          <p:spPr>
            <a:xfrm>
              <a:off x="5504855" y="5281781"/>
              <a:ext cx="453546" cy="541127"/>
            </a:xfrm>
            <a:prstGeom prst="foldedCorner">
              <a:avLst>
                <a:gd name="adj" fmla="val 32223"/>
              </a:avLst>
            </a:prstGeom>
            <a:no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P</a:t>
              </a:r>
              <a:endParaRPr lang="en-US" dirty="0">
                <a:solidFill>
                  <a:srgbClr val="000000"/>
                </a:solidFill>
              </a:endParaRPr>
            </a:p>
          </p:txBody>
        </p:sp>
        <p:sp>
          <p:nvSpPr>
            <p:cNvPr id="35" name="Folded Corner 34"/>
            <p:cNvSpPr/>
            <p:nvPr/>
          </p:nvSpPr>
          <p:spPr>
            <a:xfrm>
              <a:off x="6562000" y="5281781"/>
              <a:ext cx="453546" cy="541127"/>
            </a:xfrm>
            <a:prstGeom prst="foldedCorner">
              <a:avLst>
                <a:gd name="adj" fmla="val 32223"/>
              </a:avLst>
            </a:prstGeom>
            <a:no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a:t>
              </a:r>
              <a:endParaRPr lang="en-US" dirty="0">
                <a:solidFill>
                  <a:srgbClr val="000000"/>
                </a:solidFill>
              </a:endParaRPr>
            </a:p>
          </p:txBody>
        </p:sp>
        <p:sp>
          <p:nvSpPr>
            <p:cNvPr id="36" name="Folded Corner 35"/>
            <p:cNvSpPr/>
            <p:nvPr/>
          </p:nvSpPr>
          <p:spPr>
            <a:xfrm>
              <a:off x="6033428" y="5281781"/>
              <a:ext cx="453546" cy="541127"/>
            </a:xfrm>
            <a:prstGeom prst="foldedCorner">
              <a:avLst>
                <a:gd name="adj" fmla="val 32223"/>
              </a:avLst>
            </a:prstGeom>
            <a:no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00"/>
                  </a:solidFill>
                </a:rPr>
                <a:t>Q</a:t>
              </a:r>
            </a:p>
          </p:txBody>
        </p:sp>
        <p:sp>
          <p:nvSpPr>
            <p:cNvPr id="38" name="Rectangle 37"/>
            <p:cNvSpPr/>
            <p:nvPr/>
          </p:nvSpPr>
          <p:spPr>
            <a:xfrm>
              <a:off x="6410817" y="2919702"/>
              <a:ext cx="604729" cy="604729"/>
            </a:xfrm>
            <a:prstGeom prst="rect">
              <a:avLst/>
            </a:prstGeom>
            <a:gradFill>
              <a:gsLst>
                <a:gs pos="0">
                  <a:schemeClr val="tx2">
                    <a:lumMod val="40000"/>
                    <a:lumOff val="60000"/>
                  </a:schemeClr>
                </a:gs>
                <a:gs pos="100000">
                  <a:schemeClr val="tx2">
                    <a:lumMod val="20000"/>
                    <a:lumOff val="80000"/>
                  </a:schemeClr>
                </a:gs>
              </a:gsLst>
            </a:grad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S1</a:t>
              </a:r>
              <a:endParaRPr lang="en-US" dirty="0">
                <a:solidFill>
                  <a:srgbClr val="000000"/>
                </a:solidFill>
              </a:endParaRPr>
            </a:p>
          </p:txBody>
        </p:sp>
        <p:sp>
          <p:nvSpPr>
            <p:cNvPr id="39" name="Rectangle 38"/>
            <p:cNvSpPr/>
            <p:nvPr/>
          </p:nvSpPr>
          <p:spPr>
            <a:xfrm>
              <a:off x="7288805" y="2919702"/>
              <a:ext cx="604729" cy="604729"/>
            </a:xfrm>
            <a:prstGeom prst="rect">
              <a:avLst/>
            </a:prstGeom>
            <a:gradFill>
              <a:gsLst>
                <a:gs pos="0">
                  <a:schemeClr val="tx2">
                    <a:lumMod val="40000"/>
                    <a:lumOff val="60000"/>
                  </a:schemeClr>
                </a:gs>
                <a:gs pos="100000">
                  <a:schemeClr val="tx2">
                    <a:lumMod val="20000"/>
                    <a:lumOff val="80000"/>
                  </a:schemeClr>
                </a:gs>
              </a:gsLst>
            </a:grad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S2</a:t>
              </a:r>
              <a:endParaRPr lang="en-US" dirty="0">
                <a:solidFill>
                  <a:srgbClr val="000000"/>
                </a:solidFill>
              </a:endParaRPr>
            </a:p>
          </p:txBody>
        </p:sp>
      </p:grpSp>
      <p:grpSp>
        <p:nvGrpSpPr>
          <p:cNvPr id="49" name="Group 48"/>
          <p:cNvGrpSpPr/>
          <p:nvPr/>
        </p:nvGrpSpPr>
        <p:grpSpPr>
          <a:xfrm>
            <a:off x="6713181" y="3524430"/>
            <a:ext cx="1330970" cy="1758939"/>
            <a:chOff x="6713181" y="3524430"/>
            <a:chExt cx="1330970" cy="1758939"/>
          </a:xfrm>
        </p:grpSpPr>
        <p:cxnSp>
          <p:nvCxnSpPr>
            <p:cNvPr id="44" name="Straight Arrow Connector 43"/>
            <p:cNvCxnSpPr>
              <a:stCxn id="38" idx="2"/>
              <a:endCxn id="35" idx="0"/>
            </p:cNvCxnSpPr>
            <p:nvPr/>
          </p:nvCxnSpPr>
          <p:spPr>
            <a:xfrm rot="16200000" flipH="1">
              <a:off x="5872302" y="4365310"/>
              <a:ext cx="1757350" cy="755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stCxn id="38" idx="2"/>
              <a:endCxn id="30" idx="0"/>
            </p:cNvCxnSpPr>
            <p:nvPr/>
          </p:nvCxnSpPr>
          <p:spPr>
            <a:xfrm rot="16200000" flipH="1">
              <a:off x="6234911" y="4002702"/>
              <a:ext cx="1758939" cy="80239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38" idx="2"/>
              <a:endCxn id="32" idx="0"/>
            </p:cNvCxnSpPr>
            <p:nvPr/>
          </p:nvCxnSpPr>
          <p:spPr>
            <a:xfrm rot="16200000" flipH="1">
              <a:off x="6499197" y="3738415"/>
              <a:ext cx="1758939" cy="13309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56" name="Group 55"/>
          <p:cNvGrpSpPr/>
          <p:nvPr/>
        </p:nvGrpSpPr>
        <p:grpSpPr>
          <a:xfrm>
            <a:off x="6788773" y="3524430"/>
            <a:ext cx="1783950" cy="1758939"/>
            <a:chOff x="6788773" y="3524430"/>
            <a:chExt cx="1783950" cy="1758939"/>
          </a:xfrm>
        </p:grpSpPr>
        <p:cxnSp>
          <p:nvCxnSpPr>
            <p:cNvPr id="51" name="Straight Arrow Connector 50"/>
            <p:cNvCxnSpPr>
              <a:stCxn id="39" idx="2"/>
            </p:cNvCxnSpPr>
            <p:nvPr/>
          </p:nvCxnSpPr>
          <p:spPr>
            <a:xfrm rot="5400000">
              <a:off x="6311297" y="4001908"/>
              <a:ext cx="1757350" cy="8023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39" idx="2"/>
              <a:endCxn id="32" idx="0"/>
            </p:cNvCxnSpPr>
            <p:nvPr/>
          </p:nvCxnSpPr>
          <p:spPr>
            <a:xfrm rot="16200000" flipH="1">
              <a:off x="6938191" y="4177409"/>
              <a:ext cx="1758939" cy="45298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39" idx="2"/>
              <a:endCxn id="31" idx="0"/>
            </p:cNvCxnSpPr>
            <p:nvPr/>
          </p:nvCxnSpPr>
          <p:spPr>
            <a:xfrm rot="16200000" flipH="1">
              <a:off x="7202477" y="3913123"/>
              <a:ext cx="1758939" cy="98155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9"/>
                                        </p:tgtEl>
                                        <p:attrNameLst>
                                          <p:attrName>style.visibility</p:attrName>
                                        </p:attrNameLst>
                                      </p:cBhvr>
                                      <p:to>
                                        <p:strVal val="visible"/>
                                      </p:to>
                                    </p:set>
                                  </p:childTnLst>
                                  <p:subTnLst>
                                    <p:set>
                                      <p:cBhvr override="childStyle">
                                        <p:cTn dur="1" fill="hold" display="0" masterRel="nextClick" afterEffect="1"/>
                                        <p:tgtEl>
                                          <p:spTgt spid="49"/>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8" grpId="0" animBg="1"/>
      <p:bldP spid="20" grpId="0" animBg="1"/>
      <p:bldP spid="22" grpId="0" animBg="1"/>
      <p:bldP spid="23" grpId="0" animBg="1"/>
      <p:bldP spid="24"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Retrospection (querying </a:t>
            </a:r>
            <a:r>
              <a:rPr lang="en-US" i="1" dirty="0" smtClean="0"/>
              <a:t>as of</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Extend space of logical page names</a:t>
            </a:r>
          </a:p>
          <a:p>
            <a:pPr lvl="1"/>
            <a:r>
              <a:rPr lang="en-US" dirty="0" smtClean="0"/>
              <a:t>to include snapshot pages</a:t>
            </a:r>
          </a:p>
          <a:p>
            <a:pPr lvl="1"/>
            <a:r>
              <a:rPr lang="en-US" dirty="0" smtClean="0"/>
              <a:t>leverage page cache for snapshot pages</a:t>
            </a:r>
          </a:p>
          <a:p>
            <a:r>
              <a:rPr lang="en-US" dirty="0" smtClean="0"/>
              <a:t>But: avoid changing logical page names</a:t>
            </a:r>
          </a:p>
          <a:p>
            <a:pPr lvl="1"/>
            <a:r>
              <a:rPr lang="en-US" dirty="0" smtClean="0"/>
              <a:t>so that access methods and indexes function correctly with retrospection</a:t>
            </a:r>
          </a:p>
          <a:p>
            <a:r>
              <a:rPr lang="en-US" dirty="0" smtClean="0"/>
              <a:t>Solution: "</a:t>
            </a:r>
            <a:r>
              <a:rPr lang="en-US" dirty="0" err="1" smtClean="0"/>
              <a:t>virtualize</a:t>
            </a:r>
            <a:r>
              <a:rPr lang="en-US" dirty="0" smtClean="0"/>
              <a:t>" logical page names to refer to either current-state or snapshot pages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Retrospection (querying </a:t>
            </a:r>
            <a:r>
              <a:rPr lang="en-US" i="1" dirty="0" smtClean="0"/>
              <a:t>as of</a:t>
            </a:r>
            <a:r>
              <a:rPr lang="en-US" dirty="0" smtClean="0"/>
              <a:t>)</a:t>
            </a:r>
            <a:endParaRPr lang="en-US" dirty="0"/>
          </a:p>
        </p:txBody>
      </p:sp>
      <p:sp>
        <p:nvSpPr>
          <p:cNvPr id="3" name="Rectangle 2"/>
          <p:cNvSpPr/>
          <p:nvPr/>
        </p:nvSpPr>
        <p:spPr>
          <a:xfrm>
            <a:off x="3014823" y="2835249"/>
            <a:ext cx="3114354" cy="2332816"/>
          </a:xfrm>
          <a:prstGeom prst="rect">
            <a:avLst/>
          </a:prstGeom>
          <a:gradFill flip="none" rotWithShape="1">
            <a:gsLst>
              <a:gs pos="0">
                <a:schemeClr val="tx2">
                  <a:lumMod val="40000"/>
                  <a:lumOff val="60000"/>
                </a:schemeClr>
              </a:gs>
              <a:gs pos="100000">
                <a:schemeClr val="tx2">
                  <a:lumMod val="20000"/>
                  <a:lumOff val="80000"/>
                </a:schemeClr>
              </a:gs>
            </a:gsLst>
            <a:lin ang="16200000" scaled="0"/>
            <a:tileRect/>
          </a:gra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smtClean="0">
                <a:solidFill>
                  <a:srgbClr val="000000"/>
                </a:solidFill>
              </a:rPr>
              <a:t>Snapshot Layer</a:t>
            </a:r>
            <a:endParaRPr lang="en-US" dirty="0">
              <a:solidFill>
                <a:srgbClr val="000000"/>
              </a:solidFill>
            </a:endParaRPr>
          </a:p>
        </p:txBody>
      </p:sp>
      <p:sp>
        <p:nvSpPr>
          <p:cNvPr id="4" name="Rectangle 3"/>
          <p:cNvSpPr/>
          <p:nvPr/>
        </p:nvSpPr>
        <p:spPr>
          <a:xfrm>
            <a:off x="3014823" y="1995786"/>
            <a:ext cx="3114354" cy="44350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Access methods / indexes</a:t>
            </a:r>
            <a:endParaRPr lang="en-US" dirty="0">
              <a:solidFill>
                <a:srgbClr val="000000"/>
              </a:solidFill>
            </a:endParaRPr>
          </a:p>
        </p:txBody>
      </p:sp>
      <p:sp>
        <p:nvSpPr>
          <p:cNvPr id="5" name="Rectangle 4"/>
          <p:cNvSpPr/>
          <p:nvPr/>
        </p:nvSpPr>
        <p:spPr>
          <a:xfrm>
            <a:off x="3173263" y="4566126"/>
            <a:ext cx="2800650" cy="443508"/>
          </a:xfrm>
          <a:prstGeom prst="rect">
            <a:avLst/>
          </a:prstGeom>
          <a:solidFill>
            <a:schemeClr val="bg1"/>
          </a:soli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Page cache</a:t>
            </a:r>
            <a:endParaRPr lang="en-US" dirty="0">
              <a:solidFill>
                <a:srgbClr val="000000"/>
              </a:solidFill>
            </a:endParaRPr>
          </a:p>
        </p:txBody>
      </p:sp>
      <p:sp>
        <p:nvSpPr>
          <p:cNvPr id="8" name="Rectangle 7"/>
          <p:cNvSpPr/>
          <p:nvPr/>
        </p:nvSpPr>
        <p:spPr>
          <a:xfrm>
            <a:off x="3171675" y="3288836"/>
            <a:ext cx="2800650" cy="881335"/>
          </a:xfrm>
          <a:prstGeom prst="rect">
            <a:avLst/>
          </a:prstGeom>
          <a:solidFill>
            <a:schemeClr val="bg1"/>
          </a:soli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rgbClr val="000000"/>
                </a:solidFill>
              </a:rPr>
              <a:t>Page name translation</a:t>
            </a:r>
            <a:endParaRPr lang="en-US" dirty="0">
              <a:solidFill>
                <a:srgbClr val="000000"/>
              </a:solidFill>
            </a:endParaRPr>
          </a:p>
        </p:txBody>
      </p:sp>
      <p:sp>
        <p:nvSpPr>
          <p:cNvPr id="12" name="Can 11"/>
          <p:cNvSpPr/>
          <p:nvPr/>
        </p:nvSpPr>
        <p:spPr>
          <a:xfrm>
            <a:off x="2853563" y="5281782"/>
            <a:ext cx="1652924" cy="1360764"/>
          </a:xfrm>
          <a:prstGeom prst="can">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Database disk</a:t>
            </a:r>
            <a:endParaRPr lang="en-US" dirty="0">
              <a:solidFill>
                <a:srgbClr val="000000"/>
              </a:solidFill>
            </a:endParaRPr>
          </a:p>
        </p:txBody>
      </p:sp>
      <p:sp>
        <p:nvSpPr>
          <p:cNvPr id="13" name="Can 12"/>
          <p:cNvSpPr/>
          <p:nvPr/>
        </p:nvSpPr>
        <p:spPr>
          <a:xfrm>
            <a:off x="4637513" y="5281782"/>
            <a:ext cx="1652924" cy="1360764"/>
          </a:xfrm>
          <a:prstGeom prst="can">
            <a:avLst/>
          </a:prstGeom>
          <a:gradFill>
            <a:gsLst>
              <a:gs pos="0">
                <a:schemeClr val="tx2">
                  <a:lumMod val="40000"/>
                  <a:lumOff val="60000"/>
                </a:schemeClr>
              </a:gs>
              <a:gs pos="100000">
                <a:schemeClr val="tx2">
                  <a:lumMod val="20000"/>
                  <a:lumOff val="80000"/>
                </a:schemeClr>
              </a:gs>
            </a:gsLst>
          </a:gra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Retro disk</a:t>
            </a:r>
            <a:endParaRPr lang="en-US" dirty="0">
              <a:solidFill>
                <a:srgbClr val="000000"/>
              </a:solidFill>
            </a:endParaRPr>
          </a:p>
        </p:txBody>
      </p:sp>
      <p:sp>
        <p:nvSpPr>
          <p:cNvPr id="15" name="Rectangle 14"/>
          <p:cNvSpPr/>
          <p:nvPr/>
        </p:nvSpPr>
        <p:spPr>
          <a:xfrm>
            <a:off x="3014823" y="1417638"/>
            <a:ext cx="3114354" cy="44350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Interface</a:t>
            </a:r>
            <a:endParaRPr lang="en-US" dirty="0">
              <a:solidFill>
                <a:srgbClr val="000000"/>
              </a:solidFill>
            </a:endParaRPr>
          </a:p>
        </p:txBody>
      </p:sp>
      <p:sp>
        <p:nvSpPr>
          <p:cNvPr id="17" name="Rectangle 16"/>
          <p:cNvSpPr/>
          <p:nvPr/>
        </p:nvSpPr>
        <p:spPr>
          <a:xfrm>
            <a:off x="5341135" y="1489708"/>
            <a:ext cx="631190" cy="304800"/>
          </a:xfrm>
          <a:prstGeom prst="rect">
            <a:avLst/>
          </a:prstGeom>
          <a:gradFill flip="none" rotWithShape="1">
            <a:gsLst>
              <a:gs pos="0">
                <a:schemeClr val="tx2">
                  <a:lumMod val="40000"/>
                  <a:lumOff val="60000"/>
                </a:schemeClr>
              </a:gs>
              <a:gs pos="99000">
                <a:schemeClr val="tx2">
                  <a:lumMod val="20000"/>
                  <a:lumOff val="80000"/>
                </a:schemeClr>
              </a:gs>
            </a:gsLst>
            <a:lin ang="16200000" scaled="0"/>
            <a:tileRect/>
          </a:gra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as of</a:t>
            </a:r>
            <a:endParaRPr lang="en-US" dirty="0">
              <a:solidFill>
                <a:srgbClr val="000000"/>
              </a:solidFill>
            </a:endParaRPr>
          </a:p>
        </p:txBody>
      </p:sp>
      <p:cxnSp>
        <p:nvCxnSpPr>
          <p:cNvPr id="19" name="Elbow Connector 18"/>
          <p:cNvCxnSpPr>
            <a:stCxn id="17" idx="3"/>
            <a:endCxn id="8" idx="3"/>
          </p:cNvCxnSpPr>
          <p:nvPr/>
        </p:nvCxnSpPr>
        <p:spPr>
          <a:xfrm>
            <a:off x="5972325" y="1642108"/>
            <a:ext cx="1588" cy="2087396"/>
          </a:xfrm>
          <a:prstGeom prst="bentConnector3">
            <a:avLst>
              <a:gd name="adj1" fmla="val 55650063"/>
            </a:avLst>
          </a:prstGeom>
          <a:ln w="38100">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21" name="Rounded Rectangle 20"/>
          <p:cNvSpPr/>
          <p:nvPr/>
        </p:nvSpPr>
        <p:spPr>
          <a:xfrm>
            <a:off x="3326007" y="3684788"/>
            <a:ext cx="2469309" cy="35718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Look up (</a:t>
            </a:r>
            <a:r>
              <a:rPr lang="en-US" dirty="0" err="1" smtClean="0"/>
              <a:t>DBFile</a:t>
            </a:r>
            <a:r>
              <a:rPr lang="en-US" dirty="0" smtClean="0"/>
              <a:t>, P)@S1</a:t>
            </a:r>
          </a:p>
        </p:txBody>
      </p:sp>
      <p:cxnSp>
        <p:nvCxnSpPr>
          <p:cNvPr id="26" name="Straight Arrow Connector 25"/>
          <p:cNvCxnSpPr/>
          <p:nvPr/>
        </p:nvCxnSpPr>
        <p:spPr>
          <a:xfrm rot="5400000">
            <a:off x="3350558" y="2637272"/>
            <a:ext cx="395955" cy="1588"/>
          </a:xfrm>
          <a:prstGeom prst="straightConnector1">
            <a:avLst/>
          </a:prstGeom>
          <a:ln w="38100">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588054" y="2446144"/>
            <a:ext cx="1536862" cy="369332"/>
          </a:xfrm>
          <a:prstGeom prst="rect">
            <a:avLst/>
          </a:prstGeom>
          <a:noFill/>
        </p:spPr>
        <p:txBody>
          <a:bodyPr wrap="none" rtlCol="0">
            <a:spAutoFit/>
          </a:bodyPr>
          <a:lstStyle/>
          <a:p>
            <a:r>
              <a:rPr lang="en-US" dirty="0" smtClean="0"/>
              <a:t>Get (</a:t>
            </a:r>
            <a:r>
              <a:rPr lang="en-US" dirty="0" err="1" smtClean="0"/>
              <a:t>DBFile</a:t>
            </a:r>
            <a:r>
              <a:rPr lang="en-US" dirty="0" smtClean="0"/>
              <a:t>, P)</a:t>
            </a:r>
            <a:endParaRPr lang="en-US" dirty="0"/>
          </a:p>
        </p:txBody>
      </p:sp>
      <p:cxnSp>
        <p:nvCxnSpPr>
          <p:cNvPr id="28" name="Straight Arrow Connector 27"/>
          <p:cNvCxnSpPr/>
          <p:nvPr/>
        </p:nvCxnSpPr>
        <p:spPr>
          <a:xfrm rot="5400000">
            <a:off x="3352146" y="4367354"/>
            <a:ext cx="395955" cy="1588"/>
          </a:xfrm>
          <a:prstGeom prst="straightConnector1">
            <a:avLst/>
          </a:prstGeom>
          <a:ln w="38100">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589642" y="4176226"/>
            <a:ext cx="1780543" cy="369332"/>
          </a:xfrm>
          <a:prstGeom prst="rect">
            <a:avLst/>
          </a:prstGeom>
          <a:noFill/>
        </p:spPr>
        <p:txBody>
          <a:bodyPr wrap="none" rtlCol="0">
            <a:spAutoFit/>
          </a:bodyPr>
          <a:lstStyle/>
          <a:p>
            <a:r>
              <a:rPr lang="en-US" dirty="0" smtClean="0"/>
              <a:t>Get (</a:t>
            </a:r>
            <a:r>
              <a:rPr lang="en-US" dirty="0" err="1" smtClean="0"/>
              <a:t>RetroFile</a:t>
            </a:r>
            <a:r>
              <a:rPr lang="en-US" dirty="0" smtClean="0"/>
              <a:t>, X)</a:t>
            </a:r>
            <a:endParaRPr lang="en-US" dirty="0"/>
          </a:p>
        </p:txBody>
      </p:sp>
      <p:cxnSp>
        <p:nvCxnSpPr>
          <p:cNvPr id="31" name="Straight Arrow Connector 30"/>
          <p:cNvCxnSpPr>
            <a:stCxn id="5" idx="2"/>
            <a:endCxn id="13" idx="0"/>
          </p:cNvCxnSpPr>
          <p:nvPr/>
        </p:nvCxnSpPr>
        <p:spPr>
          <a:xfrm rot="16200000" flipH="1">
            <a:off x="4712612" y="4870609"/>
            <a:ext cx="612339" cy="890387"/>
          </a:xfrm>
          <a:prstGeom prst="straightConnector1">
            <a:avLst/>
          </a:prstGeom>
          <a:ln w="38100">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6129177" y="3308996"/>
            <a:ext cx="674019" cy="369332"/>
          </a:xfrm>
          <a:prstGeom prst="rect">
            <a:avLst/>
          </a:prstGeom>
          <a:noFill/>
          <a:ln w="22225">
            <a:noFill/>
          </a:ln>
        </p:spPr>
        <p:txBody>
          <a:bodyPr wrap="square" rtlCol="0">
            <a:spAutoFit/>
          </a:bodyPr>
          <a:lstStyle/>
          <a:p>
            <a:pPr algn="r"/>
            <a:r>
              <a:rPr lang="en-US" dirty="0"/>
              <a:t>@</a:t>
            </a:r>
            <a:r>
              <a:rPr lang="en-US" dirty="0" smtClean="0"/>
              <a:t>S1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7" grpId="0"/>
      <p:bldP spid="29" grpId="0"/>
      <p:bldP spid="34"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queries</a:t>
            </a:r>
            <a:endParaRPr lang="en-US" dirty="0"/>
          </a:p>
        </p:txBody>
      </p:sp>
      <p:sp>
        <p:nvSpPr>
          <p:cNvPr id="3" name="Rectangle 2"/>
          <p:cNvSpPr/>
          <p:nvPr/>
        </p:nvSpPr>
        <p:spPr>
          <a:xfrm>
            <a:off x="3014823" y="2835249"/>
            <a:ext cx="3114354" cy="2332816"/>
          </a:xfrm>
          <a:prstGeom prst="rect">
            <a:avLst/>
          </a:prstGeom>
          <a:gradFill flip="none" rotWithShape="1">
            <a:gsLst>
              <a:gs pos="0">
                <a:schemeClr val="tx2">
                  <a:lumMod val="40000"/>
                  <a:lumOff val="60000"/>
                </a:schemeClr>
              </a:gs>
              <a:gs pos="100000">
                <a:schemeClr val="tx2">
                  <a:lumMod val="20000"/>
                  <a:lumOff val="80000"/>
                </a:schemeClr>
              </a:gs>
            </a:gsLst>
            <a:lin ang="16200000" scaled="0"/>
            <a:tileRect/>
          </a:gra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smtClean="0">
                <a:solidFill>
                  <a:srgbClr val="000000"/>
                </a:solidFill>
              </a:rPr>
              <a:t>Snapshot Layer</a:t>
            </a:r>
            <a:endParaRPr lang="en-US" dirty="0">
              <a:solidFill>
                <a:srgbClr val="000000"/>
              </a:solidFill>
            </a:endParaRPr>
          </a:p>
        </p:txBody>
      </p:sp>
      <p:sp>
        <p:nvSpPr>
          <p:cNvPr id="4" name="Rectangle 3"/>
          <p:cNvSpPr/>
          <p:nvPr/>
        </p:nvSpPr>
        <p:spPr>
          <a:xfrm>
            <a:off x="3014823" y="1995786"/>
            <a:ext cx="3114354" cy="44350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Access methods / indexes</a:t>
            </a:r>
            <a:endParaRPr lang="en-US" dirty="0">
              <a:solidFill>
                <a:srgbClr val="000000"/>
              </a:solidFill>
            </a:endParaRPr>
          </a:p>
        </p:txBody>
      </p:sp>
      <p:sp>
        <p:nvSpPr>
          <p:cNvPr id="5" name="Rectangle 4"/>
          <p:cNvSpPr/>
          <p:nvPr/>
        </p:nvSpPr>
        <p:spPr>
          <a:xfrm>
            <a:off x="3173263" y="4566126"/>
            <a:ext cx="2800650" cy="443508"/>
          </a:xfrm>
          <a:prstGeom prst="rect">
            <a:avLst/>
          </a:prstGeom>
          <a:solidFill>
            <a:schemeClr val="bg1"/>
          </a:soli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Page cache</a:t>
            </a:r>
            <a:endParaRPr lang="en-US" dirty="0">
              <a:solidFill>
                <a:srgbClr val="000000"/>
              </a:solidFill>
            </a:endParaRPr>
          </a:p>
        </p:txBody>
      </p:sp>
      <p:sp>
        <p:nvSpPr>
          <p:cNvPr id="6" name="Rectangle 5"/>
          <p:cNvSpPr/>
          <p:nvPr/>
        </p:nvSpPr>
        <p:spPr>
          <a:xfrm>
            <a:off x="3171675" y="3288836"/>
            <a:ext cx="2800650" cy="881335"/>
          </a:xfrm>
          <a:prstGeom prst="rect">
            <a:avLst/>
          </a:prstGeom>
          <a:solidFill>
            <a:schemeClr val="bg1">
              <a:lumMod val="75000"/>
            </a:schemeClr>
          </a:soli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rgbClr val="000000"/>
                </a:solidFill>
              </a:rPr>
              <a:t>Page name translation</a:t>
            </a:r>
            <a:endParaRPr lang="en-US" dirty="0">
              <a:solidFill>
                <a:srgbClr val="000000"/>
              </a:solidFill>
            </a:endParaRPr>
          </a:p>
        </p:txBody>
      </p:sp>
      <p:sp>
        <p:nvSpPr>
          <p:cNvPr id="7" name="Can 6"/>
          <p:cNvSpPr/>
          <p:nvPr/>
        </p:nvSpPr>
        <p:spPr>
          <a:xfrm>
            <a:off x="2853563" y="5281782"/>
            <a:ext cx="1652924" cy="1360764"/>
          </a:xfrm>
          <a:prstGeom prst="can">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Database disk</a:t>
            </a:r>
            <a:endParaRPr lang="en-US" dirty="0">
              <a:solidFill>
                <a:srgbClr val="000000"/>
              </a:solidFill>
            </a:endParaRPr>
          </a:p>
        </p:txBody>
      </p:sp>
      <p:sp>
        <p:nvSpPr>
          <p:cNvPr id="8" name="Can 7"/>
          <p:cNvSpPr/>
          <p:nvPr/>
        </p:nvSpPr>
        <p:spPr>
          <a:xfrm>
            <a:off x="4637513" y="5281782"/>
            <a:ext cx="1652924" cy="1360764"/>
          </a:xfrm>
          <a:prstGeom prst="can">
            <a:avLst/>
          </a:prstGeom>
          <a:gradFill>
            <a:gsLst>
              <a:gs pos="0">
                <a:schemeClr val="tx2">
                  <a:lumMod val="40000"/>
                  <a:lumOff val="60000"/>
                </a:schemeClr>
              </a:gs>
              <a:gs pos="100000">
                <a:schemeClr val="tx2">
                  <a:lumMod val="20000"/>
                  <a:lumOff val="80000"/>
                </a:schemeClr>
              </a:gs>
            </a:gsLst>
          </a:gra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Retro disk</a:t>
            </a:r>
            <a:endParaRPr lang="en-US" dirty="0">
              <a:solidFill>
                <a:srgbClr val="000000"/>
              </a:solidFill>
            </a:endParaRPr>
          </a:p>
        </p:txBody>
      </p:sp>
      <p:sp>
        <p:nvSpPr>
          <p:cNvPr id="9" name="Rectangle 8"/>
          <p:cNvSpPr/>
          <p:nvPr/>
        </p:nvSpPr>
        <p:spPr>
          <a:xfrm>
            <a:off x="3014823" y="1417638"/>
            <a:ext cx="3114354" cy="44350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Interface</a:t>
            </a:r>
            <a:endParaRPr lang="en-US" dirty="0">
              <a:solidFill>
                <a:srgbClr val="000000"/>
              </a:solidFill>
            </a:endParaRPr>
          </a:p>
        </p:txBody>
      </p:sp>
      <p:cxnSp>
        <p:nvCxnSpPr>
          <p:cNvPr id="13" name="Straight Arrow Connector 12"/>
          <p:cNvCxnSpPr/>
          <p:nvPr/>
        </p:nvCxnSpPr>
        <p:spPr>
          <a:xfrm rot="5400000">
            <a:off x="2488546" y="3505340"/>
            <a:ext cx="2119982" cy="1590"/>
          </a:xfrm>
          <a:prstGeom prst="straightConnector1">
            <a:avLst/>
          </a:prstGeom>
          <a:ln w="38100">
            <a:solidFill>
              <a:schemeClr val="tx2"/>
            </a:solidFill>
            <a:tailEnd type="triangle"/>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588054" y="2446144"/>
            <a:ext cx="1536862" cy="369332"/>
          </a:xfrm>
          <a:prstGeom prst="rect">
            <a:avLst/>
          </a:prstGeom>
          <a:noFill/>
        </p:spPr>
        <p:txBody>
          <a:bodyPr wrap="none" rtlCol="0">
            <a:spAutoFit/>
          </a:bodyPr>
          <a:lstStyle/>
          <a:p>
            <a:r>
              <a:rPr lang="en-US" dirty="0" smtClean="0"/>
              <a:t>Get (</a:t>
            </a:r>
            <a:r>
              <a:rPr lang="en-US" dirty="0" err="1" smtClean="0"/>
              <a:t>DBFile</a:t>
            </a:r>
            <a:r>
              <a:rPr lang="en-US" dirty="0" smtClean="0"/>
              <a:t>, P)</a:t>
            </a:r>
            <a:endParaRPr lang="en-US" dirty="0"/>
          </a:p>
        </p:txBody>
      </p:sp>
      <p:cxnSp>
        <p:nvCxnSpPr>
          <p:cNvPr id="17" name="Straight Arrow Connector 16"/>
          <p:cNvCxnSpPr>
            <a:stCxn id="5" idx="2"/>
            <a:endCxn id="7" idx="0"/>
          </p:cNvCxnSpPr>
          <p:nvPr/>
        </p:nvCxnSpPr>
        <p:spPr>
          <a:xfrm rot="5400000">
            <a:off x="3820638" y="4869022"/>
            <a:ext cx="612339" cy="893563"/>
          </a:xfrm>
          <a:prstGeom prst="straightConnector1">
            <a:avLst/>
          </a:prstGeom>
          <a:ln w="38100">
            <a:solidFill>
              <a:schemeClr val="tx2"/>
            </a:solidFill>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Non-blocking retrospection</a:t>
            </a:r>
            <a:endParaRPr lang="en-US" dirty="0"/>
          </a:p>
        </p:txBody>
      </p:sp>
      <p:sp>
        <p:nvSpPr>
          <p:cNvPr id="3" name="Content Placeholder 2"/>
          <p:cNvSpPr>
            <a:spLocks noGrp="1"/>
          </p:cNvSpPr>
          <p:nvPr>
            <p:ph idx="1"/>
          </p:nvPr>
        </p:nvSpPr>
        <p:spPr/>
        <p:txBody>
          <a:bodyPr>
            <a:normAutofit lnSpcReduction="10000"/>
          </a:bodyPr>
          <a:lstStyle/>
          <a:p>
            <a:r>
              <a:rPr lang="en-US" dirty="0" smtClean="0"/>
              <a:t>Recent snapshots share pages with the current state</a:t>
            </a:r>
          </a:p>
          <a:p>
            <a:r>
              <a:rPr lang="en-US" dirty="0" smtClean="0"/>
              <a:t>MVCC supports concurrent queries and updates</a:t>
            </a:r>
          </a:p>
          <a:p>
            <a:r>
              <a:rPr lang="en-US" dirty="0" smtClean="0"/>
              <a:t>Retro leverages MVCC for retrospection</a:t>
            </a:r>
          </a:p>
          <a:p>
            <a:r>
              <a:rPr lang="en-US" dirty="0" smtClean="0"/>
              <a:t>Retro introduces new </a:t>
            </a:r>
            <a:r>
              <a:rPr lang="en-US" i="1" dirty="0" smtClean="0"/>
              <a:t>internal </a:t>
            </a:r>
            <a:r>
              <a:rPr lang="en-US" dirty="0" smtClean="0"/>
              <a:t>contention on internal metadata structures</a:t>
            </a:r>
          </a:p>
          <a:p>
            <a:pPr lvl="1"/>
            <a:r>
              <a:rPr lang="en-US" dirty="0" smtClean="0"/>
              <a:t>We solve this with a novel mechanism that caches key metadata in page headers in the cache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Recoverable snapshots</a:t>
            </a:r>
            <a:endParaRPr lang="en-US" dirty="0"/>
          </a:p>
        </p:txBody>
      </p:sp>
      <p:sp>
        <p:nvSpPr>
          <p:cNvPr id="3" name="Content Placeholder 2"/>
          <p:cNvSpPr>
            <a:spLocks noGrp="1"/>
          </p:cNvSpPr>
          <p:nvPr>
            <p:ph idx="1"/>
          </p:nvPr>
        </p:nvSpPr>
        <p:spPr/>
        <p:txBody>
          <a:bodyPr/>
          <a:lstStyle/>
          <a:p>
            <a:r>
              <a:rPr lang="en-US" dirty="0" smtClean="0"/>
              <a:t>Avoid creating entirely new recovery protocol</a:t>
            </a:r>
          </a:p>
          <a:p>
            <a:pPr lvl="1"/>
            <a:r>
              <a:rPr lang="en-US" dirty="0" smtClean="0"/>
              <a:t>Leverage work database already does using WAL</a:t>
            </a:r>
          </a:p>
          <a:p>
            <a:r>
              <a:rPr lang="en-US" dirty="0" smtClean="0"/>
              <a:t>Suffix of OWS gets recreated during normal replay of REDO records</a:t>
            </a:r>
          </a:p>
          <a:p>
            <a:r>
              <a:rPr lang="en-US" dirty="0" smtClean="0"/>
              <a:t>Retro runs during recovery like during normal operation, capturing pre-states as REDO records are applied in the page cache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Recoverable snapshots</a:t>
            </a:r>
            <a:endParaRPr lang="en-US" dirty="0"/>
          </a:p>
        </p:txBody>
      </p:sp>
      <p:sp>
        <p:nvSpPr>
          <p:cNvPr id="4" name="Rectangle 3"/>
          <p:cNvSpPr/>
          <p:nvPr/>
        </p:nvSpPr>
        <p:spPr>
          <a:xfrm>
            <a:off x="832960" y="1583329"/>
            <a:ext cx="2457643" cy="5047858"/>
          </a:xfrm>
          <a:prstGeom prst="rect">
            <a:avLst/>
          </a:prstGeom>
          <a:solidFill>
            <a:schemeClr val="bg1"/>
          </a:soli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smtClean="0">
                <a:solidFill>
                  <a:srgbClr val="000000"/>
                </a:solidFill>
              </a:rPr>
              <a:t>WAL</a:t>
            </a:r>
            <a:endParaRPr lang="en-US" dirty="0">
              <a:solidFill>
                <a:srgbClr val="000000"/>
              </a:solidFill>
            </a:endParaRPr>
          </a:p>
        </p:txBody>
      </p:sp>
      <p:sp>
        <p:nvSpPr>
          <p:cNvPr id="5" name="Rectangle 4"/>
          <p:cNvSpPr/>
          <p:nvPr/>
        </p:nvSpPr>
        <p:spPr>
          <a:xfrm>
            <a:off x="4222528" y="1583329"/>
            <a:ext cx="3785431" cy="2012147"/>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dirty="0" smtClean="0">
                <a:solidFill>
                  <a:schemeClr val="tx1"/>
                </a:solidFill>
              </a:rPr>
              <a:t>Page cache</a:t>
            </a:r>
            <a:endParaRPr lang="en-US" dirty="0">
              <a:solidFill>
                <a:schemeClr val="tx1"/>
              </a:solidFill>
            </a:endParaRPr>
          </a:p>
        </p:txBody>
      </p:sp>
      <p:sp>
        <p:nvSpPr>
          <p:cNvPr id="6" name="Rectangle 5"/>
          <p:cNvSpPr/>
          <p:nvPr/>
        </p:nvSpPr>
        <p:spPr>
          <a:xfrm>
            <a:off x="948419" y="2135977"/>
            <a:ext cx="2177241" cy="6140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dirty="0" smtClean="0">
                <a:solidFill>
                  <a:srgbClr val="000000"/>
                </a:solidFill>
              </a:rPr>
              <a:t>Snapshot S1</a:t>
            </a:r>
            <a:endParaRPr lang="en-US" sz="2600" dirty="0">
              <a:solidFill>
                <a:srgbClr val="000000"/>
              </a:solidFill>
            </a:endParaRPr>
          </a:p>
        </p:txBody>
      </p:sp>
      <p:sp>
        <p:nvSpPr>
          <p:cNvPr id="7" name="Rectangle 6"/>
          <p:cNvSpPr/>
          <p:nvPr/>
        </p:nvSpPr>
        <p:spPr>
          <a:xfrm>
            <a:off x="948419" y="3058053"/>
            <a:ext cx="2177241" cy="6140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dirty="0" smtClean="0">
                <a:solidFill>
                  <a:srgbClr val="000000"/>
                </a:solidFill>
              </a:rPr>
              <a:t>T1: </a:t>
            </a:r>
            <a:r>
              <a:rPr lang="en-US" sz="2600" dirty="0" err="1" smtClean="0">
                <a:solidFill>
                  <a:srgbClr val="000000"/>
                </a:solidFill>
              </a:rPr>
              <a:t>P.r</a:t>
            </a:r>
            <a:r>
              <a:rPr lang="en-US" sz="2600" dirty="0" smtClean="0">
                <a:solidFill>
                  <a:srgbClr val="000000"/>
                </a:solidFill>
              </a:rPr>
              <a:t> = 2</a:t>
            </a:r>
            <a:endParaRPr lang="en-US" sz="2600" dirty="0">
              <a:solidFill>
                <a:srgbClr val="000000"/>
              </a:solidFill>
            </a:endParaRPr>
          </a:p>
        </p:txBody>
      </p:sp>
      <p:sp>
        <p:nvSpPr>
          <p:cNvPr id="9" name="Can 8"/>
          <p:cNvSpPr/>
          <p:nvPr/>
        </p:nvSpPr>
        <p:spPr>
          <a:xfrm>
            <a:off x="3924848" y="4230491"/>
            <a:ext cx="2260494" cy="2000223"/>
          </a:xfrm>
          <a:prstGeom prst="can">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4516563" y="4212305"/>
            <a:ext cx="1091847" cy="446276"/>
          </a:xfrm>
          <a:prstGeom prst="rect">
            <a:avLst/>
          </a:prstGeom>
          <a:noFill/>
        </p:spPr>
        <p:txBody>
          <a:bodyPr wrap="none" rtlCol="0">
            <a:spAutoFit/>
          </a:bodyPr>
          <a:lstStyle/>
          <a:p>
            <a:r>
              <a:rPr lang="en-US" sz="2300" dirty="0" smtClean="0"/>
              <a:t>DB Disk</a:t>
            </a:r>
            <a:endParaRPr lang="en-US" sz="2300" dirty="0"/>
          </a:p>
        </p:txBody>
      </p:sp>
      <p:sp>
        <p:nvSpPr>
          <p:cNvPr id="12" name="Can 11"/>
          <p:cNvSpPr/>
          <p:nvPr/>
        </p:nvSpPr>
        <p:spPr>
          <a:xfrm>
            <a:off x="6426306" y="4230491"/>
            <a:ext cx="2260494" cy="2000223"/>
          </a:xfrm>
          <a:prstGeom prst="can">
            <a:avLst/>
          </a:prstGeom>
          <a:gradFill>
            <a:gsLst>
              <a:gs pos="0">
                <a:schemeClr val="tx2">
                  <a:lumMod val="40000"/>
                  <a:lumOff val="60000"/>
                </a:schemeClr>
              </a:gs>
              <a:gs pos="100000">
                <a:schemeClr val="tx2">
                  <a:lumMod val="20000"/>
                  <a:lumOff val="80000"/>
                </a:schemeClr>
              </a:gs>
            </a:gsLst>
            <a:lin ang="16200000" scaled="0"/>
          </a:gra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6883124" y="4212305"/>
            <a:ext cx="1402948" cy="446276"/>
          </a:xfrm>
          <a:prstGeom prst="rect">
            <a:avLst/>
          </a:prstGeom>
          <a:noFill/>
        </p:spPr>
        <p:txBody>
          <a:bodyPr wrap="none" rtlCol="0">
            <a:spAutoFit/>
          </a:bodyPr>
          <a:lstStyle/>
          <a:p>
            <a:r>
              <a:rPr lang="en-US" sz="2300" dirty="0" smtClean="0"/>
              <a:t>Retro Disk</a:t>
            </a:r>
            <a:endParaRPr lang="en-US" sz="2300" dirty="0"/>
          </a:p>
        </p:txBody>
      </p:sp>
      <p:sp>
        <p:nvSpPr>
          <p:cNvPr id="19" name="Rectangle 18"/>
          <p:cNvSpPr/>
          <p:nvPr/>
        </p:nvSpPr>
        <p:spPr>
          <a:xfrm>
            <a:off x="948419" y="3980129"/>
            <a:ext cx="2177241" cy="6140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dirty="0" smtClean="0">
                <a:solidFill>
                  <a:srgbClr val="000000"/>
                </a:solidFill>
              </a:rPr>
              <a:t>T1: commit</a:t>
            </a:r>
            <a:endParaRPr lang="en-US" sz="2600" dirty="0">
              <a:solidFill>
                <a:srgbClr val="000000"/>
              </a:solidFill>
            </a:endParaRPr>
          </a:p>
        </p:txBody>
      </p:sp>
      <p:grpSp>
        <p:nvGrpSpPr>
          <p:cNvPr id="38" name="Group 37"/>
          <p:cNvGrpSpPr/>
          <p:nvPr/>
        </p:nvGrpSpPr>
        <p:grpSpPr>
          <a:xfrm>
            <a:off x="5732467" y="2150698"/>
            <a:ext cx="905750" cy="1281913"/>
            <a:chOff x="7555084" y="624944"/>
            <a:chExt cx="905750" cy="1281913"/>
          </a:xfrm>
        </p:grpSpPr>
        <p:sp>
          <p:nvSpPr>
            <p:cNvPr id="23" name="Folded Corner 22"/>
            <p:cNvSpPr/>
            <p:nvPr/>
          </p:nvSpPr>
          <p:spPr>
            <a:xfrm>
              <a:off x="7555084" y="624944"/>
              <a:ext cx="905748" cy="1281913"/>
            </a:xfrm>
            <a:prstGeom prst="foldedCorner">
              <a:avLst>
                <a:gd name="adj" fmla="val 30652"/>
              </a:avLst>
            </a:prstGeom>
            <a:gradFill>
              <a:gsLst>
                <a:gs pos="0">
                  <a:schemeClr val="tx2">
                    <a:lumMod val="40000"/>
                    <a:lumOff val="60000"/>
                  </a:schemeClr>
                </a:gs>
                <a:gs pos="100000">
                  <a:schemeClr val="tx2">
                    <a:lumMod val="20000"/>
                    <a:lumOff val="80000"/>
                  </a:schemeClr>
                </a:gs>
              </a:gsLst>
              <a:lin ang="5400000" scaled="0"/>
            </a:gradFill>
            <a:ln w="22225">
              <a:solidFill>
                <a:schemeClr val="tx1"/>
              </a:solidFill>
            </a:ln>
            <a:effectLst>
              <a:outerShdw blurRad="40005" dist="22987" dir="5400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vert="horz" rtlCol="0" anchor="t"/>
            <a:lstStyle/>
            <a:p>
              <a:pPr algn="ctr"/>
              <a:r>
                <a:rPr lang="en-US" sz="2300" dirty="0" smtClean="0">
                  <a:solidFill>
                    <a:srgbClr val="000000"/>
                  </a:solidFill>
                </a:rPr>
                <a:t>P</a:t>
              </a:r>
              <a:endParaRPr lang="en-US" sz="2300" dirty="0">
                <a:solidFill>
                  <a:srgbClr val="000000"/>
                </a:solidFill>
              </a:endParaRPr>
            </a:p>
          </p:txBody>
        </p:sp>
        <p:sp>
          <p:nvSpPr>
            <p:cNvPr id="22" name="TextBox 21"/>
            <p:cNvSpPr txBox="1"/>
            <p:nvPr/>
          </p:nvSpPr>
          <p:spPr>
            <a:xfrm>
              <a:off x="7555086" y="1148333"/>
              <a:ext cx="905748" cy="538609"/>
            </a:xfrm>
            <a:prstGeom prst="rect">
              <a:avLst/>
            </a:prstGeom>
            <a:noFill/>
          </p:spPr>
          <p:txBody>
            <a:bodyPr wrap="square" rtlCol="0">
              <a:spAutoFit/>
            </a:bodyPr>
            <a:lstStyle/>
            <a:p>
              <a:pPr algn="ctr"/>
              <a:r>
                <a:rPr lang="en-US" sz="2900" dirty="0" err="1" smtClean="0"/>
                <a:t>r</a:t>
              </a:r>
              <a:r>
                <a:rPr lang="en-US" sz="2900" dirty="0" smtClean="0"/>
                <a:t>=1</a:t>
              </a:r>
              <a:endParaRPr lang="en-US" sz="2900" dirty="0"/>
            </a:p>
          </p:txBody>
        </p:sp>
      </p:grpSp>
      <p:grpSp>
        <p:nvGrpSpPr>
          <p:cNvPr id="39" name="Group 38"/>
          <p:cNvGrpSpPr/>
          <p:nvPr/>
        </p:nvGrpSpPr>
        <p:grpSpPr>
          <a:xfrm>
            <a:off x="4602221" y="4793307"/>
            <a:ext cx="905748" cy="1281913"/>
            <a:chOff x="7555085" y="776681"/>
            <a:chExt cx="905748" cy="1281913"/>
          </a:xfrm>
        </p:grpSpPr>
        <p:sp>
          <p:nvSpPr>
            <p:cNvPr id="28" name="Folded Corner 27"/>
            <p:cNvSpPr/>
            <p:nvPr/>
          </p:nvSpPr>
          <p:spPr>
            <a:xfrm>
              <a:off x="7555085" y="776681"/>
              <a:ext cx="905748" cy="1281913"/>
            </a:xfrm>
            <a:prstGeom prst="foldedCorner">
              <a:avLst>
                <a:gd name="adj" fmla="val 30652"/>
              </a:avLst>
            </a:prstGeom>
            <a:solidFill>
              <a:schemeClr val="bg1"/>
            </a:solidFill>
            <a:ln w="22225">
              <a:solidFill>
                <a:schemeClr val="tx1"/>
              </a:solidFill>
            </a:ln>
            <a:effectLst>
              <a:outerShdw blurRad="40005" dist="22987" dir="5400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vert="horz" rtlCol="0" anchor="t"/>
            <a:lstStyle/>
            <a:p>
              <a:pPr algn="ctr"/>
              <a:r>
                <a:rPr lang="en-US" sz="2300" dirty="0" smtClean="0">
                  <a:solidFill>
                    <a:srgbClr val="000000"/>
                  </a:solidFill>
                </a:rPr>
                <a:t>P</a:t>
              </a:r>
              <a:endParaRPr lang="en-US" sz="2300" dirty="0">
                <a:solidFill>
                  <a:srgbClr val="000000"/>
                </a:solidFill>
              </a:endParaRPr>
            </a:p>
          </p:txBody>
        </p:sp>
        <p:sp>
          <p:nvSpPr>
            <p:cNvPr id="27" name="TextBox 26"/>
            <p:cNvSpPr txBox="1"/>
            <p:nvPr/>
          </p:nvSpPr>
          <p:spPr>
            <a:xfrm>
              <a:off x="7555085" y="1314024"/>
              <a:ext cx="905748" cy="538609"/>
            </a:xfrm>
            <a:prstGeom prst="rect">
              <a:avLst/>
            </a:prstGeom>
            <a:noFill/>
          </p:spPr>
          <p:txBody>
            <a:bodyPr wrap="square" rtlCol="0">
              <a:spAutoFit/>
            </a:bodyPr>
            <a:lstStyle/>
            <a:p>
              <a:pPr algn="ctr"/>
              <a:r>
                <a:rPr lang="en-US" sz="2900" dirty="0" err="1" smtClean="0"/>
                <a:t>r</a:t>
              </a:r>
              <a:r>
                <a:rPr lang="en-US" sz="2900" dirty="0" smtClean="0"/>
                <a:t>=1</a:t>
              </a:r>
              <a:endParaRPr lang="en-US" sz="2900" dirty="0"/>
            </a:p>
          </p:txBody>
        </p:sp>
      </p:grpSp>
      <p:sp>
        <p:nvSpPr>
          <p:cNvPr id="35" name="Rectangle 34"/>
          <p:cNvSpPr/>
          <p:nvPr/>
        </p:nvSpPr>
        <p:spPr>
          <a:xfrm>
            <a:off x="948419" y="2135977"/>
            <a:ext cx="2177241" cy="614072"/>
          </a:xfrm>
          <a:prstGeom prst="rect">
            <a:avLst/>
          </a:prstGeom>
          <a:noFill/>
          <a:ln w="12700">
            <a:solidFill>
              <a:schemeClr val="accent6"/>
            </a:solidFill>
          </a:ln>
          <a:effectLst>
            <a:glow rad="38100">
              <a:schemeClr val="accent6">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948419" y="3058053"/>
            <a:ext cx="2177241" cy="614072"/>
          </a:xfrm>
          <a:prstGeom prst="rect">
            <a:avLst/>
          </a:prstGeom>
          <a:noFill/>
          <a:ln w="12700">
            <a:solidFill>
              <a:schemeClr val="accent6"/>
            </a:solidFill>
          </a:ln>
          <a:effectLst>
            <a:glow rad="38100">
              <a:schemeClr val="accent6">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948419" y="3980129"/>
            <a:ext cx="2177241" cy="614072"/>
          </a:xfrm>
          <a:prstGeom prst="rect">
            <a:avLst/>
          </a:prstGeom>
          <a:noFill/>
          <a:ln w="12700">
            <a:solidFill>
              <a:schemeClr val="accent6"/>
            </a:solidFill>
          </a:ln>
          <a:effectLst>
            <a:glow rad="38100">
              <a:schemeClr val="accent6">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0" name="Group 39"/>
          <p:cNvGrpSpPr/>
          <p:nvPr/>
        </p:nvGrpSpPr>
        <p:grpSpPr>
          <a:xfrm>
            <a:off x="4516563" y="2150698"/>
            <a:ext cx="905748" cy="1281913"/>
            <a:chOff x="7555085" y="776681"/>
            <a:chExt cx="905748" cy="1281913"/>
          </a:xfrm>
        </p:grpSpPr>
        <p:sp>
          <p:nvSpPr>
            <p:cNvPr id="41" name="Folded Corner 40"/>
            <p:cNvSpPr/>
            <p:nvPr/>
          </p:nvSpPr>
          <p:spPr>
            <a:xfrm>
              <a:off x="7555085" y="776681"/>
              <a:ext cx="905748" cy="1281913"/>
            </a:xfrm>
            <a:prstGeom prst="foldedCorner">
              <a:avLst>
                <a:gd name="adj" fmla="val 30652"/>
              </a:avLst>
            </a:prstGeom>
            <a:solidFill>
              <a:schemeClr val="bg1"/>
            </a:solidFill>
            <a:ln w="22225">
              <a:solidFill>
                <a:schemeClr val="tx1"/>
              </a:solidFill>
            </a:ln>
            <a:effectLst>
              <a:outerShdw blurRad="40005" dist="22987" dir="5400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vert="horz" rtlCol="0" anchor="t"/>
            <a:lstStyle/>
            <a:p>
              <a:pPr algn="ctr"/>
              <a:r>
                <a:rPr lang="en-US" sz="2300" dirty="0" smtClean="0">
                  <a:solidFill>
                    <a:srgbClr val="000000"/>
                  </a:solidFill>
                </a:rPr>
                <a:t>P</a:t>
              </a:r>
              <a:endParaRPr lang="en-US" sz="2300" dirty="0">
                <a:solidFill>
                  <a:srgbClr val="000000"/>
                </a:solidFill>
              </a:endParaRPr>
            </a:p>
          </p:txBody>
        </p:sp>
        <p:sp>
          <p:nvSpPr>
            <p:cNvPr id="42" name="TextBox 41"/>
            <p:cNvSpPr txBox="1"/>
            <p:nvPr/>
          </p:nvSpPr>
          <p:spPr>
            <a:xfrm>
              <a:off x="7555085" y="1314024"/>
              <a:ext cx="905748" cy="538609"/>
            </a:xfrm>
            <a:prstGeom prst="rect">
              <a:avLst/>
            </a:prstGeom>
            <a:noFill/>
          </p:spPr>
          <p:txBody>
            <a:bodyPr wrap="square" rtlCol="0">
              <a:spAutoFit/>
            </a:bodyPr>
            <a:lstStyle/>
            <a:p>
              <a:pPr algn="ctr"/>
              <a:r>
                <a:rPr lang="en-US" sz="2900" dirty="0" err="1" smtClean="0"/>
                <a:t>r</a:t>
              </a:r>
              <a:r>
                <a:rPr lang="en-US" sz="2900" dirty="0" smtClean="0"/>
                <a:t>=2</a:t>
              </a:r>
              <a:endParaRPr lang="en-US" sz="29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1.01424E-6 1.77397E-6 L -0.0099 -0.38815 " pathEditMode="relative" ptsTypes="AA">
                                      <p:cBhvr>
                                        <p:cTn id="14" dur="2000" fill="hold"/>
                                        <p:tgtEl>
                                          <p:spTgt spid="39"/>
                                        </p:tgtEl>
                                        <p:attrNameLst>
                                          <p:attrName>ppt_x</p:attrName>
                                          <p:attrName>ppt_y</p:attrName>
                                        </p:attrNameLst>
                                      </p:cBhvr>
                                    </p:animMotion>
                                  </p:childTnLst>
                                  <p:subTnLst>
                                    <p:set>
                                      <p:cBhvr override="childStyle">
                                        <p:cTn dur="1" fill="hold" display="0" masterRel="nextClick" afterEffect="1"/>
                                        <p:tgtEl>
                                          <p:spTgt spid="39"/>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nodeType="clickEffect">
                                  <p:stCondLst>
                                    <p:cond delay="0"/>
                                  </p:stCondLst>
                                  <p:childTnLst>
                                    <p:animMotion origin="layout" path="M 4.68565E-6 7.47568E-6 L 0.15109 0.38838 " pathEditMode="relative" ptsTypes="AA">
                                      <p:cBhvr>
                                        <p:cTn id="28" dur="2000" fill="hold"/>
                                        <p:tgtEl>
                                          <p:spTgt spid="3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Ensuring recoverability</a:t>
            </a:r>
            <a:endParaRPr lang="en-US" dirty="0"/>
          </a:p>
        </p:txBody>
      </p:sp>
      <p:sp>
        <p:nvSpPr>
          <p:cNvPr id="3" name="Content Placeholder 2"/>
          <p:cNvSpPr>
            <a:spLocks noGrp="1"/>
          </p:cNvSpPr>
          <p:nvPr>
            <p:ph idx="1"/>
          </p:nvPr>
        </p:nvSpPr>
        <p:spPr/>
        <p:txBody>
          <a:bodyPr/>
          <a:lstStyle/>
          <a:p>
            <a:r>
              <a:rPr lang="en-US" dirty="0" smtClean="0"/>
              <a:t>The database flushes pages to disk periodically</a:t>
            </a:r>
          </a:p>
          <a:p>
            <a:r>
              <a:rPr lang="en-US" dirty="0" smtClean="0"/>
              <a:t>Pre-states of a page that gets flushed will not necessarily be recreated by recovery</a:t>
            </a:r>
          </a:p>
          <a:p>
            <a:r>
              <a:rPr lang="en-US" dirty="0" smtClean="0"/>
              <a:t>Retro enforces write-ordering invariants to ensure that snapshot pages are made durable before the database takes an action that will make them non-recoverable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lstStyle/>
          <a:p>
            <a:pPr>
              <a:spcAft>
                <a:spcPts val="1800"/>
              </a:spcAft>
            </a:pPr>
            <a:r>
              <a:rPr lang="en-US" dirty="0" smtClean="0"/>
              <a:t>Formal model for protocol extensions</a:t>
            </a:r>
          </a:p>
          <a:p>
            <a:pPr>
              <a:spcAft>
                <a:spcPts val="1800"/>
              </a:spcAft>
            </a:pPr>
            <a:r>
              <a:rPr lang="en-US" dirty="0" smtClean="0"/>
              <a:t>Performance model that characterizes retrospection in terms of unmodified database performance</a:t>
            </a:r>
          </a:p>
          <a:p>
            <a:pPr>
              <a:spcAft>
                <a:spcPts val="1800"/>
              </a:spcAft>
            </a:pPr>
            <a:r>
              <a:rPr lang="en-US" dirty="0" smtClean="0"/>
              <a:t>Provably correct Retro extensions</a:t>
            </a:r>
          </a:p>
          <a:p>
            <a:pPr>
              <a:spcAft>
                <a:spcPts val="1800"/>
              </a:spcAft>
            </a:pPr>
            <a:r>
              <a:rPr lang="en-US" dirty="0" smtClean="0"/>
              <a:t>Prototyped in Berkeley DB</a:t>
            </a:r>
          </a:p>
          <a:p>
            <a:pPr>
              <a:spcAft>
                <a:spcPts val="1800"/>
              </a:spcAft>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Past States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Answering questions about past states of data is important</a:t>
            </a:r>
          </a:p>
          <a:p>
            <a:pPr lvl="1"/>
            <a:r>
              <a:rPr lang="en-US" dirty="0" smtClean="0"/>
              <a:t>trend detection</a:t>
            </a:r>
          </a:p>
          <a:p>
            <a:pPr lvl="1"/>
            <a:r>
              <a:rPr lang="en-US" dirty="0" smtClean="0"/>
              <a:t>anomaly detection</a:t>
            </a:r>
          </a:p>
          <a:p>
            <a:pPr lvl="1"/>
            <a:r>
              <a:rPr lang="en-US" dirty="0" smtClean="0"/>
              <a:t>intrusion analysis</a:t>
            </a:r>
          </a:p>
          <a:p>
            <a:pPr lvl="1"/>
            <a:r>
              <a:rPr lang="en-US" dirty="0" smtClean="0"/>
              <a:t>error recovery</a:t>
            </a:r>
          </a:p>
          <a:p>
            <a:r>
              <a:rPr lang="en-US" dirty="0" smtClean="0"/>
              <a:t>Some commercial databases have support for snapshots, but this support is not widely available, especially in light-weight data stores</a:t>
            </a:r>
          </a:p>
          <a:p>
            <a:r>
              <a:rPr lang="en-US" dirty="0" smtClean="0"/>
              <a:t>Rolling your own solution is difficult and hard to optimize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Only ~250 LOC were added or modified in the BDB source files (rest of Retro implemented outside BDB)</a:t>
            </a:r>
          </a:p>
          <a:p>
            <a:pPr>
              <a:spcAft>
                <a:spcPts val="600"/>
              </a:spcAft>
            </a:pPr>
            <a:r>
              <a:rPr lang="en-US" dirty="0" smtClean="0"/>
              <a:t>Imposes small (2%) overhead on updates</a:t>
            </a:r>
          </a:p>
          <a:p>
            <a:pPr>
              <a:spcAft>
                <a:spcPts val="600"/>
              </a:spcAft>
            </a:pPr>
            <a:r>
              <a:rPr lang="en-US" dirty="0" smtClean="0"/>
              <a:t>Retrospection takes a performance penalty (up to 3x when snapshot pages are cached)</a:t>
            </a:r>
          </a:p>
          <a:p>
            <a:pPr>
              <a:spcAft>
                <a:spcPts val="600"/>
              </a:spcAft>
            </a:pPr>
            <a:r>
              <a:rPr lang="en-US" dirty="0" smtClean="0"/>
              <a:t>Our current prototype can take advantage of available parallelism in Berkeley DB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normAutofit lnSpcReduction="10000"/>
          </a:bodyPr>
          <a:lstStyle/>
          <a:p>
            <a:r>
              <a:rPr lang="en-US" dirty="0" smtClean="0"/>
              <a:t>NED Summit Sponsors</a:t>
            </a:r>
          </a:p>
          <a:p>
            <a:r>
              <a:rPr lang="en-US" dirty="0" smtClean="0"/>
              <a:t>And organizers!</a:t>
            </a:r>
          </a:p>
          <a:p>
            <a:endParaRPr lang="en-US" dirty="0" smtClean="0"/>
          </a:p>
          <a:p>
            <a:endParaRPr lang="en-US" dirty="0" smtClean="0"/>
          </a:p>
          <a:p>
            <a:endParaRPr lang="en-US" dirty="0" smtClean="0"/>
          </a:p>
          <a:p>
            <a:endParaRPr lang="en-US" dirty="0"/>
          </a:p>
          <a:p>
            <a:r>
              <a:rPr lang="en-US" dirty="0" smtClean="0"/>
              <a:t>Questions</a:t>
            </a:r>
            <a:r>
              <a:rPr lang="en-US" dirty="0" smtClean="0"/>
              <a:t>?</a:t>
            </a:r>
          </a:p>
          <a:p>
            <a:r>
              <a:rPr lang="en-US" dirty="0" err="1" smtClean="0"/>
              <a:t>www.cs.brandeis.edu/~rshaull</a:t>
            </a:r>
            <a:endParaRPr lang="en-US" dirty="0"/>
          </a:p>
        </p:txBody>
      </p:sp>
      <p:pic>
        <p:nvPicPr>
          <p:cNvPr id="4" name="Picture 3"/>
          <p:cNvPicPr>
            <a:picLocks noChangeAspect="1"/>
          </p:cNvPicPr>
          <p:nvPr/>
        </p:nvPicPr>
        <p:blipFill>
          <a:blip r:embed="rId3">
            <a:alphaModFix amt="25000"/>
          </a:blip>
          <a:stretch>
            <a:fillRect/>
          </a:stretch>
        </p:blipFill>
        <p:spPr>
          <a:xfrm>
            <a:off x="6297748" y="1600200"/>
            <a:ext cx="1929761" cy="687734"/>
          </a:xfrm>
          <a:prstGeom prst="rect">
            <a:avLst/>
          </a:prstGeom>
        </p:spPr>
      </p:pic>
      <p:pic>
        <p:nvPicPr>
          <p:cNvPr id="5" name="Picture 4"/>
          <p:cNvPicPr>
            <a:picLocks noChangeAspect="1"/>
          </p:cNvPicPr>
          <p:nvPr/>
        </p:nvPicPr>
        <p:blipFill>
          <a:blip r:embed="rId4">
            <a:alphaModFix amt="25000"/>
          </a:blip>
          <a:stretch>
            <a:fillRect/>
          </a:stretch>
        </p:blipFill>
        <p:spPr>
          <a:xfrm>
            <a:off x="5838457" y="2287934"/>
            <a:ext cx="2846252" cy="46517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a:t>
            </a:r>
            <a:endParaRPr lang="en-US" dirty="0"/>
          </a:p>
        </p:txBody>
      </p:sp>
      <p:sp>
        <p:nvSpPr>
          <p:cNvPr id="3" name="Content Placeholder 2"/>
          <p:cNvSpPr>
            <a:spLocks noGrp="1"/>
          </p:cNvSpPr>
          <p:nvPr>
            <p:ph idx="1"/>
          </p:nvPr>
        </p:nvSpPr>
        <p:spPr/>
        <p:txBody>
          <a:bodyPr>
            <a:normAutofit/>
          </a:bodyPr>
          <a:lstStyle/>
          <a:p>
            <a:r>
              <a:rPr lang="en-US" dirty="0" smtClean="0"/>
              <a:t>The idea to save database snapshots has been around for a long time</a:t>
            </a:r>
          </a:p>
          <a:p>
            <a:r>
              <a:rPr lang="en-US" dirty="0" smtClean="0"/>
              <a:t>Good performance has required extensive modifications to database internals or new database designs</a:t>
            </a:r>
          </a:p>
          <a:p>
            <a:r>
              <a:rPr lang="en-US" dirty="0" smtClean="0"/>
              <a:t>Our goal is to make it possible to add snapshots to any data store without sacrificing performance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a:t>
            </a:r>
            <a:endParaRPr lang="en-US" dirty="0"/>
          </a:p>
        </p:txBody>
      </p:sp>
      <p:sp>
        <p:nvSpPr>
          <p:cNvPr id="3" name="Content Placeholder 2"/>
          <p:cNvSpPr>
            <a:spLocks noGrp="1"/>
          </p:cNvSpPr>
          <p:nvPr>
            <p:ph idx="1"/>
          </p:nvPr>
        </p:nvSpPr>
        <p:spPr/>
        <p:txBody>
          <a:bodyPr/>
          <a:lstStyle/>
          <a:p>
            <a:pPr>
              <a:spcAft>
                <a:spcPts val="2400"/>
              </a:spcAft>
            </a:pPr>
            <a:r>
              <a:rPr lang="en-US" dirty="0" smtClean="0"/>
              <a:t>We resolve the tension between performance and implementation complexity with a design that emphasizes portability by relying on standard database layers and protocols</a:t>
            </a:r>
          </a:p>
          <a:p>
            <a:pPr>
              <a:spcAft>
                <a:spcPts val="2400"/>
              </a:spcAft>
            </a:pPr>
            <a:r>
              <a:rPr lang="en-US" dirty="0" smtClean="0"/>
              <a:t>Retro is a source-level database augmentation suitable for integration with a variety of data stores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a:t>
            </a:r>
            <a:endParaRPr lang="en-US" dirty="0"/>
          </a:p>
        </p:txBody>
      </p:sp>
      <p:sp>
        <p:nvSpPr>
          <p:cNvPr id="4" name="TextBox 3"/>
          <p:cNvSpPr txBox="1"/>
          <p:nvPr/>
        </p:nvSpPr>
        <p:spPr>
          <a:xfrm>
            <a:off x="6353296" y="2329096"/>
            <a:ext cx="2333504" cy="553998"/>
          </a:xfrm>
          <a:prstGeom prst="rect">
            <a:avLst/>
          </a:prstGeom>
          <a:noFill/>
        </p:spPr>
        <p:txBody>
          <a:bodyPr wrap="none" rtlCol="0">
            <a:spAutoFit/>
          </a:bodyPr>
          <a:lstStyle/>
          <a:p>
            <a:r>
              <a:rPr lang="en-US" sz="3000" dirty="0" smtClean="0"/>
              <a:t>WAL recovery</a:t>
            </a:r>
            <a:endParaRPr lang="en-US" sz="3000" dirty="0"/>
          </a:p>
        </p:txBody>
      </p:sp>
      <p:sp>
        <p:nvSpPr>
          <p:cNvPr id="5" name="TextBox 4"/>
          <p:cNvSpPr txBox="1"/>
          <p:nvPr/>
        </p:nvSpPr>
        <p:spPr>
          <a:xfrm>
            <a:off x="4030174" y="1496138"/>
            <a:ext cx="1138766" cy="553998"/>
          </a:xfrm>
          <a:prstGeom prst="rect">
            <a:avLst/>
          </a:prstGeom>
          <a:noFill/>
        </p:spPr>
        <p:txBody>
          <a:bodyPr wrap="none" rtlCol="0">
            <a:spAutoFit/>
          </a:bodyPr>
          <a:lstStyle/>
          <a:p>
            <a:r>
              <a:rPr lang="en-US" sz="3000" dirty="0" smtClean="0"/>
              <a:t>MVCC</a:t>
            </a:r>
            <a:endParaRPr lang="en-US" sz="3000" dirty="0"/>
          </a:p>
        </p:txBody>
      </p:sp>
      <p:sp>
        <p:nvSpPr>
          <p:cNvPr id="6" name="TextBox 5"/>
          <p:cNvSpPr txBox="1"/>
          <p:nvPr/>
        </p:nvSpPr>
        <p:spPr>
          <a:xfrm>
            <a:off x="748133" y="2407980"/>
            <a:ext cx="1915721" cy="553998"/>
          </a:xfrm>
          <a:prstGeom prst="rect">
            <a:avLst/>
          </a:prstGeom>
          <a:noFill/>
        </p:spPr>
        <p:txBody>
          <a:bodyPr wrap="none" rtlCol="0">
            <a:spAutoFit/>
          </a:bodyPr>
          <a:lstStyle/>
          <a:p>
            <a:r>
              <a:rPr lang="en-US" sz="3000" dirty="0" smtClean="0"/>
              <a:t>Page cache</a:t>
            </a:r>
            <a:endParaRPr lang="en-US" sz="3000" dirty="0"/>
          </a:p>
        </p:txBody>
      </p:sp>
      <p:sp>
        <p:nvSpPr>
          <p:cNvPr id="7" name="TextBox 6"/>
          <p:cNvSpPr txBox="1"/>
          <p:nvPr/>
        </p:nvSpPr>
        <p:spPr>
          <a:xfrm>
            <a:off x="915814" y="5877998"/>
            <a:ext cx="7346332" cy="553998"/>
          </a:xfrm>
          <a:prstGeom prst="rect">
            <a:avLst/>
          </a:prstGeom>
          <a:noFill/>
        </p:spPr>
        <p:txBody>
          <a:bodyPr wrap="none" rtlCol="0">
            <a:spAutoFit/>
          </a:bodyPr>
          <a:lstStyle/>
          <a:p>
            <a:r>
              <a:rPr lang="en-US" sz="3000" dirty="0" err="1" smtClean="0"/>
              <a:t>Transactionally</a:t>
            </a:r>
            <a:r>
              <a:rPr lang="en-US" sz="3000" dirty="0" smtClean="0"/>
              <a:t> consistent, low-cost snapshots</a:t>
            </a:r>
            <a:endParaRPr lang="en-US" sz="3000" dirty="0"/>
          </a:p>
        </p:txBody>
      </p:sp>
      <p:pic>
        <p:nvPicPr>
          <p:cNvPr id="8" name="Picture 7"/>
          <p:cNvPicPr>
            <a:picLocks noChangeAspect="1"/>
          </p:cNvPicPr>
          <p:nvPr/>
        </p:nvPicPr>
        <p:blipFill>
          <a:blip r:embed="rId3"/>
          <a:stretch>
            <a:fillRect/>
          </a:stretch>
        </p:blipFill>
        <p:spPr>
          <a:xfrm>
            <a:off x="3689476" y="3470019"/>
            <a:ext cx="1846943" cy="1826867"/>
          </a:xfrm>
          <a:prstGeom prst="rect">
            <a:avLst/>
          </a:prstGeom>
        </p:spPr>
      </p:pic>
      <p:sp>
        <p:nvSpPr>
          <p:cNvPr id="10" name="Right Arrow 9"/>
          <p:cNvSpPr/>
          <p:nvPr/>
        </p:nvSpPr>
        <p:spPr>
          <a:xfrm rot="2030498">
            <a:off x="2526701" y="2985235"/>
            <a:ext cx="1473969" cy="36933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rot="5400000">
            <a:off x="3854145" y="2602454"/>
            <a:ext cx="1473969" cy="36933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rot="8938950">
            <a:off x="5057896" y="3011012"/>
            <a:ext cx="1473969" cy="36933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rot="5400000">
            <a:off x="4250212" y="5453135"/>
            <a:ext cx="681833" cy="36933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Snapshot representation</a:t>
            </a:r>
            <a:endParaRPr lang="en-US" dirty="0"/>
          </a:p>
        </p:txBody>
      </p:sp>
      <p:sp>
        <p:nvSpPr>
          <p:cNvPr id="3" name="Content Placeholder 2"/>
          <p:cNvSpPr>
            <a:spLocks noGrp="1"/>
          </p:cNvSpPr>
          <p:nvPr>
            <p:ph sz="half" idx="1"/>
          </p:nvPr>
        </p:nvSpPr>
        <p:spPr/>
        <p:txBody>
          <a:bodyPr/>
          <a:lstStyle/>
          <a:p>
            <a:r>
              <a:rPr lang="en-US" dirty="0" smtClean="0"/>
              <a:t>Page level</a:t>
            </a:r>
          </a:p>
          <a:p>
            <a:r>
              <a:rPr lang="en-US" dirty="0" smtClean="0"/>
              <a:t>Metadata and snapshot pages organized on separate disk (split snapshots)</a:t>
            </a:r>
          </a:p>
          <a:p>
            <a:r>
              <a:rPr lang="en-US" dirty="0" smtClean="0"/>
              <a:t>Previous work looked in depth at how to organize snapshot data and metadata</a:t>
            </a:r>
          </a:p>
        </p:txBody>
      </p:sp>
      <p:sp>
        <p:nvSpPr>
          <p:cNvPr id="4" name="Can 3"/>
          <p:cNvSpPr/>
          <p:nvPr/>
        </p:nvSpPr>
        <p:spPr>
          <a:xfrm>
            <a:off x="5025508" y="2626108"/>
            <a:ext cx="1652924" cy="2535696"/>
          </a:xfrm>
          <a:prstGeom prst="can">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smtClean="0">
                <a:solidFill>
                  <a:srgbClr val="000000"/>
                </a:solidFill>
              </a:rPr>
              <a:t>Database disk</a:t>
            </a:r>
            <a:endParaRPr lang="en-US" dirty="0">
              <a:solidFill>
                <a:srgbClr val="000000"/>
              </a:solidFill>
            </a:endParaRPr>
          </a:p>
        </p:txBody>
      </p:sp>
      <p:sp>
        <p:nvSpPr>
          <p:cNvPr id="5" name="Can 4"/>
          <p:cNvSpPr/>
          <p:nvPr/>
        </p:nvSpPr>
        <p:spPr>
          <a:xfrm>
            <a:off x="6809458" y="2626108"/>
            <a:ext cx="1652924" cy="2535696"/>
          </a:xfrm>
          <a:prstGeom prst="can">
            <a:avLst/>
          </a:prstGeom>
          <a:gradFill>
            <a:gsLst>
              <a:gs pos="0">
                <a:schemeClr val="tx2">
                  <a:lumMod val="40000"/>
                  <a:lumOff val="60000"/>
                </a:schemeClr>
              </a:gs>
              <a:gs pos="100000">
                <a:schemeClr val="tx2">
                  <a:lumMod val="20000"/>
                  <a:lumOff val="80000"/>
                </a:schemeClr>
              </a:gs>
            </a:gsLst>
          </a:gra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smtClean="0">
                <a:solidFill>
                  <a:srgbClr val="000000"/>
                </a:solidFill>
              </a:rPr>
              <a:t>Retro disk</a:t>
            </a:r>
            <a:endParaRPr lang="en-US" dirty="0">
              <a:solidFill>
                <a:srgbClr val="000000"/>
              </a:solidFill>
            </a:endParaRPr>
          </a:p>
        </p:txBody>
      </p:sp>
      <p:sp>
        <p:nvSpPr>
          <p:cNvPr id="7" name="Folded Corner 6"/>
          <p:cNvSpPr/>
          <p:nvPr/>
        </p:nvSpPr>
        <p:spPr>
          <a:xfrm>
            <a:off x="6892595" y="3477573"/>
            <a:ext cx="453546" cy="541127"/>
          </a:xfrm>
          <a:prstGeom prst="foldedCorner">
            <a:avLst>
              <a:gd name="adj" fmla="val 32223"/>
            </a:avLst>
          </a:prstGeom>
          <a:gradFill flip="none" rotWithShape="1">
            <a:gsLst>
              <a:gs pos="0">
                <a:schemeClr val="accent5">
                  <a:lumMod val="75000"/>
                </a:schemeClr>
              </a:gs>
              <a:gs pos="100000">
                <a:schemeClr val="accent5">
                  <a:lumMod val="40000"/>
                  <a:lumOff val="60000"/>
                </a:schemeClr>
              </a:gs>
            </a:gsLst>
            <a:lin ang="16200000" scaled="0"/>
            <a:tileRect/>
          </a:grad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8" name="Folded Corner 7"/>
          <p:cNvSpPr/>
          <p:nvPr/>
        </p:nvSpPr>
        <p:spPr>
          <a:xfrm>
            <a:off x="7409147" y="3477573"/>
            <a:ext cx="453546" cy="541127"/>
          </a:xfrm>
          <a:prstGeom prst="foldedCorner">
            <a:avLst>
              <a:gd name="adj" fmla="val 32223"/>
            </a:avLst>
          </a:prstGeom>
          <a:gradFill flip="none" rotWithShape="1">
            <a:gsLst>
              <a:gs pos="0">
                <a:schemeClr val="accent5">
                  <a:lumMod val="75000"/>
                </a:schemeClr>
              </a:gs>
              <a:gs pos="100000">
                <a:schemeClr val="accent5">
                  <a:lumMod val="40000"/>
                  <a:lumOff val="60000"/>
                </a:schemeClr>
              </a:gs>
            </a:gsLst>
            <a:lin ang="16200000" scaled="0"/>
            <a:tileRect/>
          </a:grad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9" name="Folded Corner 8"/>
          <p:cNvSpPr/>
          <p:nvPr/>
        </p:nvSpPr>
        <p:spPr>
          <a:xfrm>
            <a:off x="7925699" y="3477573"/>
            <a:ext cx="453546" cy="541127"/>
          </a:xfrm>
          <a:prstGeom prst="foldedCorner">
            <a:avLst>
              <a:gd name="adj" fmla="val 32223"/>
            </a:avLst>
          </a:prstGeom>
          <a:gradFill flip="none" rotWithShape="1">
            <a:gsLst>
              <a:gs pos="0">
                <a:schemeClr val="accent5">
                  <a:lumMod val="75000"/>
                </a:schemeClr>
              </a:gs>
              <a:gs pos="100000">
                <a:schemeClr val="accent5">
                  <a:lumMod val="40000"/>
                  <a:lumOff val="60000"/>
                </a:schemeClr>
              </a:gs>
            </a:gsLst>
            <a:lin ang="16200000" scaled="0"/>
            <a:tileRect/>
          </a:grad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10" name="Rectangle 9"/>
          <p:cNvSpPr/>
          <p:nvPr/>
        </p:nvSpPr>
        <p:spPr>
          <a:xfrm>
            <a:off x="7197451" y="4702533"/>
            <a:ext cx="292313" cy="292313"/>
          </a:xfrm>
          <a:prstGeom prst="rect">
            <a:avLst/>
          </a:prstGeom>
          <a:solidFill>
            <a:schemeClr val="tx2">
              <a:lumMod val="20000"/>
              <a:lumOff val="80000"/>
            </a:schemeClr>
          </a:solid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489764" y="4702533"/>
            <a:ext cx="292313" cy="292313"/>
          </a:xfrm>
          <a:prstGeom prst="rect">
            <a:avLst/>
          </a:prstGeom>
          <a:solidFill>
            <a:schemeClr val="tx2">
              <a:lumMod val="20000"/>
              <a:lumOff val="80000"/>
            </a:schemeClr>
          </a:solid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782077" y="4702533"/>
            <a:ext cx="292313" cy="292313"/>
          </a:xfrm>
          <a:prstGeom prst="rect">
            <a:avLst/>
          </a:prstGeom>
          <a:solidFill>
            <a:schemeClr val="tx2">
              <a:lumMod val="20000"/>
              <a:lumOff val="80000"/>
            </a:schemeClr>
          </a:solid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Arrow Connector 17"/>
          <p:cNvCxnSpPr>
            <a:stCxn id="10" idx="0"/>
            <a:endCxn id="7" idx="2"/>
          </p:cNvCxnSpPr>
          <p:nvPr/>
        </p:nvCxnSpPr>
        <p:spPr>
          <a:xfrm rot="16200000" flipV="1">
            <a:off x="6889572" y="4248497"/>
            <a:ext cx="683833" cy="224240"/>
          </a:xfrm>
          <a:prstGeom prst="straightConnector1">
            <a:avLst/>
          </a:prstGeom>
          <a:ln w="22225">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11" idx="0"/>
            <a:endCxn id="8" idx="2"/>
          </p:cNvCxnSpPr>
          <p:nvPr/>
        </p:nvCxnSpPr>
        <p:spPr>
          <a:xfrm rot="16200000" flipV="1">
            <a:off x="7294005" y="4360616"/>
            <a:ext cx="683833" cy="1"/>
          </a:xfrm>
          <a:prstGeom prst="straightConnector1">
            <a:avLst/>
          </a:prstGeom>
          <a:ln w="22225">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12" idx="0"/>
            <a:endCxn id="9" idx="2"/>
          </p:cNvCxnSpPr>
          <p:nvPr/>
        </p:nvCxnSpPr>
        <p:spPr>
          <a:xfrm rot="5400000" flipH="1" flipV="1">
            <a:off x="7698437" y="4248498"/>
            <a:ext cx="683833" cy="224238"/>
          </a:xfrm>
          <a:prstGeom prst="straightConnector1">
            <a:avLst/>
          </a:prstGeom>
          <a:ln w="22225">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7" name="Folded Corner 26"/>
          <p:cNvSpPr/>
          <p:nvPr/>
        </p:nvSpPr>
        <p:spPr>
          <a:xfrm>
            <a:off x="5108645" y="3477573"/>
            <a:ext cx="453546" cy="541127"/>
          </a:xfrm>
          <a:prstGeom prst="foldedCorner">
            <a:avLst>
              <a:gd name="adj" fmla="val 32223"/>
            </a:avLst>
          </a:prstGeom>
          <a:no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8" name="Folded Corner 27"/>
          <p:cNvSpPr/>
          <p:nvPr/>
        </p:nvSpPr>
        <p:spPr>
          <a:xfrm>
            <a:off x="5625197" y="3477573"/>
            <a:ext cx="453546" cy="541127"/>
          </a:xfrm>
          <a:prstGeom prst="foldedCorner">
            <a:avLst>
              <a:gd name="adj" fmla="val 32223"/>
            </a:avLst>
          </a:prstGeom>
          <a:no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9" name="Folded Corner 28"/>
          <p:cNvSpPr/>
          <p:nvPr/>
        </p:nvSpPr>
        <p:spPr>
          <a:xfrm>
            <a:off x="6141749" y="3477573"/>
            <a:ext cx="453546" cy="541127"/>
          </a:xfrm>
          <a:prstGeom prst="foldedCorner">
            <a:avLst>
              <a:gd name="adj" fmla="val 32223"/>
            </a:avLst>
          </a:prstGeom>
          <a:no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1" name="Folded Corner 30"/>
          <p:cNvSpPr/>
          <p:nvPr/>
        </p:nvSpPr>
        <p:spPr>
          <a:xfrm>
            <a:off x="5108645" y="4161406"/>
            <a:ext cx="453546" cy="541127"/>
          </a:xfrm>
          <a:prstGeom prst="foldedCorner">
            <a:avLst>
              <a:gd name="adj" fmla="val 32223"/>
            </a:avLst>
          </a:prstGeom>
          <a:no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2" name="Folded Corner 31"/>
          <p:cNvSpPr/>
          <p:nvPr/>
        </p:nvSpPr>
        <p:spPr>
          <a:xfrm>
            <a:off x="5625197" y="4161406"/>
            <a:ext cx="453546" cy="541127"/>
          </a:xfrm>
          <a:prstGeom prst="foldedCorner">
            <a:avLst>
              <a:gd name="adj" fmla="val 32223"/>
            </a:avLst>
          </a:prstGeom>
          <a:no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3" name="Folded Corner 32"/>
          <p:cNvSpPr/>
          <p:nvPr/>
        </p:nvSpPr>
        <p:spPr>
          <a:xfrm>
            <a:off x="6141749" y="4161406"/>
            <a:ext cx="453546" cy="541127"/>
          </a:xfrm>
          <a:prstGeom prst="foldedCorner">
            <a:avLst>
              <a:gd name="adj" fmla="val 32223"/>
            </a:avLst>
          </a:prstGeom>
          <a:noFill/>
          <a:ln w="2222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Rounded Rectangle 24"/>
          <p:cNvSpPr/>
          <p:nvPr/>
        </p:nvSpPr>
        <p:spPr>
          <a:xfrm>
            <a:off x="315530" y="3772619"/>
            <a:ext cx="8512941" cy="2889868"/>
          </a:xfrm>
          <a:prstGeom prst="roundRect">
            <a:avLst/>
          </a:prstGeom>
          <a:solidFill>
            <a:schemeClr val="accent1">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Programmer's model</a:t>
            </a:r>
            <a:endParaRPr lang="en-US" dirty="0"/>
          </a:p>
        </p:txBody>
      </p:sp>
      <p:sp>
        <p:nvSpPr>
          <p:cNvPr id="3" name="Content Placeholder 2"/>
          <p:cNvSpPr>
            <a:spLocks noGrp="1"/>
          </p:cNvSpPr>
          <p:nvPr>
            <p:ph idx="1"/>
          </p:nvPr>
        </p:nvSpPr>
        <p:spPr>
          <a:xfrm>
            <a:off x="457200" y="1600201"/>
            <a:ext cx="8229600" cy="1607690"/>
          </a:xfrm>
        </p:spPr>
        <p:txBody>
          <a:bodyPr>
            <a:normAutofit fontScale="77500" lnSpcReduction="20000"/>
          </a:bodyPr>
          <a:lstStyle/>
          <a:p>
            <a:r>
              <a:rPr lang="en-US" dirty="0" smtClean="0"/>
              <a:t>Retro extends the database interface with two primitives</a:t>
            </a:r>
          </a:p>
          <a:p>
            <a:r>
              <a:rPr lang="en-US" dirty="0" smtClean="0"/>
              <a:t>Programmer can declare snapshot at any time</a:t>
            </a:r>
          </a:p>
          <a:p>
            <a:r>
              <a:rPr lang="en-US" dirty="0" smtClean="0"/>
              <a:t>Any </a:t>
            </a:r>
            <a:r>
              <a:rPr lang="en-US" b="1" dirty="0" smtClean="0"/>
              <a:t>read-only</a:t>
            </a:r>
            <a:r>
              <a:rPr lang="en-US" dirty="0" smtClean="0"/>
              <a:t> code can be executed </a:t>
            </a:r>
            <a:r>
              <a:rPr lang="en-US" i="1" dirty="0" smtClean="0"/>
              <a:t>as of</a:t>
            </a:r>
            <a:endParaRPr lang="en-US" dirty="0" smtClean="0"/>
          </a:p>
          <a:p>
            <a:r>
              <a:rPr lang="en-US" dirty="0" smtClean="0"/>
              <a:t>Agnostic to query language or API</a:t>
            </a:r>
            <a:endParaRPr lang="en-US" dirty="0"/>
          </a:p>
        </p:txBody>
      </p:sp>
      <p:sp>
        <p:nvSpPr>
          <p:cNvPr id="4" name="TextBox 3"/>
          <p:cNvSpPr txBox="1"/>
          <p:nvPr/>
        </p:nvSpPr>
        <p:spPr>
          <a:xfrm>
            <a:off x="4998569" y="3772619"/>
            <a:ext cx="2513879" cy="830997"/>
          </a:xfrm>
          <a:prstGeom prst="rect">
            <a:avLst/>
          </a:prstGeom>
          <a:noFill/>
        </p:spPr>
        <p:txBody>
          <a:bodyPr wrap="none" rtlCol="0">
            <a:spAutoFit/>
          </a:bodyPr>
          <a:lstStyle/>
          <a:p>
            <a:r>
              <a:rPr lang="en-US" sz="2400" dirty="0" smtClean="0"/>
              <a:t>select * from table</a:t>
            </a:r>
          </a:p>
          <a:p>
            <a:r>
              <a:rPr lang="en-US" sz="2400" dirty="0" smtClean="0"/>
              <a:t>where </a:t>
            </a:r>
            <a:r>
              <a:rPr lang="en-US" sz="2400" dirty="0" err="1" smtClean="0"/>
              <a:t>pk</a:t>
            </a:r>
            <a:r>
              <a:rPr lang="en-US" sz="2400" dirty="0" smtClean="0"/>
              <a:t> = key</a:t>
            </a:r>
            <a:endParaRPr lang="en-US" sz="2400" dirty="0"/>
          </a:p>
        </p:txBody>
      </p:sp>
      <p:sp>
        <p:nvSpPr>
          <p:cNvPr id="5" name="TextBox 4"/>
          <p:cNvSpPr txBox="1"/>
          <p:nvPr/>
        </p:nvSpPr>
        <p:spPr>
          <a:xfrm>
            <a:off x="5063195" y="5831490"/>
            <a:ext cx="2049660" cy="461665"/>
          </a:xfrm>
          <a:prstGeom prst="rect">
            <a:avLst/>
          </a:prstGeom>
          <a:noFill/>
        </p:spPr>
        <p:txBody>
          <a:bodyPr wrap="none" rtlCol="0">
            <a:spAutoFit/>
          </a:bodyPr>
          <a:lstStyle/>
          <a:p>
            <a:r>
              <a:rPr lang="en-US" sz="2400" dirty="0" err="1" smtClean="0"/>
              <a:t>get(table</a:t>
            </a:r>
            <a:r>
              <a:rPr lang="en-US" sz="2400" dirty="0" smtClean="0"/>
              <a:t>, key);</a:t>
            </a:r>
            <a:endParaRPr lang="en-US" sz="2400" dirty="0"/>
          </a:p>
        </p:txBody>
      </p:sp>
      <p:sp>
        <p:nvSpPr>
          <p:cNvPr id="8" name="TextBox 7"/>
          <p:cNvSpPr txBox="1"/>
          <p:nvPr/>
        </p:nvSpPr>
        <p:spPr>
          <a:xfrm>
            <a:off x="918976" y="3772619"/>
            <a:ext cx="3575581" cy="830997"/>
          </a:xfrm>
          <a:prstGeom prst="rect">
            <a:avLst/>
          </a:prstGeom>
          <a:noFill/>
        </p:spPr>
        <p:txBody>
          <a:bodyPr wrap="square" rtlCol="0">
            <a:spAutoFit/>
          </a:bodyPr>
          <a:lstStyle/>
          <a:p>
            <a:r>
              <a:rPr lang="en-US" sz="2400" dirty="0" smtClean="0"/>
              <a:t>Current state queries are unchanged by Retro</a:t>
            </a:r>
            <a:endParaRPr lang="en-US" sz="2400" dirty="0"/>
          </a:p>
        </p:txBody>
      </p:sp>
      <p:sp>
        <p:nvSpPr>
          <p:cNvPr id="13" name="TextBox 12"/>
          <p:cNvSpPr txBox="1"/>
          <p:nvPr/>
        </p:nvSpPr>
        <p:spPr>
          <a:xfrm>
            <a:off x="918976" y="5348410"/>
            <a:ext cx="3113805" cy="1200328"/>
          </a:xfrm>
          <a:prstGeom prst="rect">
            <a:avLst/>
          </a:prstGeom>
          <a:noFill/>
        </p:spPr>
        <p:txBody>
          <a:bodyPr wrap="square" rtlCol="0">
            <a:spAutoFit/>
          </a:bodyPr>
          <a:lstStyle/>
          <a:p>
            <a:r>
              <a:rPr lang="en-US" sz="2400" i="1" dirty="0" smtClean="0"/>
              <a:t>As of </a:t>
            </a:r>
            <a:r>
              <a:rPr lang="en-US" sz="2400" dirty="0" smtClean="0"/>
              <a:t>queries are delimited with a snapshot identifier</a:t>
            </a:r>
            <a:endParaRPr lang="en-US" sz="2400" dirty="0"/>
          </a:p>
        </p:txBody>
      </p:sp>
      <p:sp>
        <p:nvSpPr>
          <p:cNvPr id="14" name="TextBox 13"/>
          <p:cNvSpPr txBox="1"/>
          <p:nvPr/>
        </p:nvSpPr>
        <p:spPr>
          <a:xfrm>
            <a:off x="4998569" y="4494782"/>
            <a:ext cx="2196034" cy="461665"/>
          </a:xfrm>
          <a:prstGeom prst="rect">
            <a:avLst/>
          </a:prstGeom>
          <a:noFill/>
        </p:spPr>
        <p:txBody>
          <a:bodyPr wrap="none" rtlCol="0">
            <a:spAutoFit/>
          </a:bodyPr>
          <a:lstStyle/>
          <a:p>
            <a:r>
              <a:rPr lang="en-US" sz="2400" dirty="0" smtClean="0"/>
              <a:t>as of snapshot S</a:t>
            </a:r>
            <a:endParaRPr lang="en-US" sz="2400" dirty="0"/>
          </a:p>
        </p:txBody>
      </p:sp>
      <p:sp>
        <p:nvSpPr>
          <p:cNvPr id="16" name="TextBox 15"/>
          <p:cNvSpPr txBox="1"/>
          <p:nvPr/>
        </p:nvSpPr>
        <p:spPr>
          <a:xfrm>
            <a:off x="5063195" y="5348410"/>
            <a:ext cx="2117737" cy="461665"/>
          </a:xfrm>
          <a:prstGeom prst="rect">
            <a:avLst/>
          </a:prstGeom>
          <a:noFill/>
        </p:spPr>
        <p:txBody>
          <a:bodyPr wrap="none" rtlCol="0">
            <a:spAutoFit/>
          </a:bodyPr>
          <a:lstStyle/>
          <a:p>
            <a:r>
              <a:rPr lang="en-US" sz="2400" dirty="0" err="1" smtClean="0"/>
              <a:t>begin_as_of(S</a:t>
            </a:r>
            <a:r>
              <a:rPr lang="en-US" sz="2400" dirty="0" smtClean="0"/>
              <a:t>);</a:t>
            </a:r>
            <a:endParaRPr lang="en-US" sz="2400" dirty="0"/>
          </a:p>
        </p:txBody>
      </p:sp>
      <p:sp>
        <p:nvSpPr>
          <p:cNvPr id="18" name="TextBox 17"/>
          <p:cNvSpPr txBox="1"/>
          <p:nvPr/>
        </p:nvSpPr>
        <p:spPr>
          <a:xfrm>
            <a:off x="5063195" y="6200822"/>
            <a:ext cx="1760819" cy="461665"/>
          </a:xfrm>
          <a:prstGeom prst="rect">
            <a:avLst/>
          </a:prstGeom>
          <a:noFill/>
        </p:spPr>
        <p:txBody>
          <a:bodyPr wrap="none" rtlCol="0">
            <a:spAutoFit/>
          </a:bodyPr>
          <a:lstStyle/>
          <a:p>
            <a:r>
              <a:rPr lang="en-US" sz="2400" dirty="0" err="1" smtClean="0"/>
              <a:t>end_as_of</a:t>
            </a:r>
            <a:r>
              <a:rPr lang="en-US" sz="2400" dirty="0" smtClean="0"/>
              <a:t>();</a:t>
            </a:r>
            <a:endParaRPr lang="en-US" sz="2400" dirty="0"/>
          </a:p>
        </p:txBody>
      </p:sp>
      <p:sp>
        <p:nvSpPr>
          <p:cNvPr id="19" name="Oval 18"/>
          <p:cNvSpPr/>
          <p:nvPr/>
        </p:nvSpPr>
        <p:spPr>
          <a:xfrm>
            <a:off x="4771837" y="5337946"/>
            <a:ext cx="2524783" cy="585877"/>
          </a:xfrm>
          <a:prstGeom prst="ellipse">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4" name="Oval 23"/>
          <p:cNvSpPr/>
          <p:nvPr/>
        </p:nvSpPr>
        <p:spPr>
          <a:xfrm>
            <a:off x="4771837" y="4494782"/>
            <a:ext cx="2524783" cy="585877"/>
          </a:xfrm>
          <a:prstGeom prst="ellipse">
            <a:avLst/>
          </a:prstGeom>
          <a:noFill/>
          <a:ln w="222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18" grpId="0"/>
      <p:bldP spid="19" grpId="0" animBg="1"/>
      <p:bldP spid="24"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 portable performance</a:t>
            </a:r>
            <a:endParaRPr lang="en-US" dirty="0"/>
          </a:p>
        </p:txBody>
      </p:sp>
      <p:sp>
        <p:nvSpPr>
          <p:cNvPr id="3" name="Content Placeholder 2"/>
          <p:cNvSpPr>
            <a:spLocks noGrp="1"/>
          </p:cNvSpPr>
          <p:nvPr>
            <p:ph idx="1"/>
          </p:nvPr>
        </p:nvSpPr>
        <p:spPr/>
        <p:txBody>
          <a:bodyPr>
            <a:normAutofit fontScale="77500" lnSpcReduction="20000"/>
          </a:bodyPr>
          <a:lstStyle/>
          <a:p>
            <a:pPr>
              <a:spcAft>
                <a:spcPts val="2400"/>
              </a:spcAft>
            </a:pPr>
            <a:r>
              <a:rPr lang="en-US" dirty="0" smtClean="0"/>
              <a:t>Wrapper to extend database software stack</a:t>
            </a:r>
          </a:p>
          <a:p>
            <a:pPr>
              <a:spcAft>
                <a:spcPts val="2400"/>
              </a:spcAft>
            </a:pPr>
            <a:r>
              <a:rPr lang="en-US" dirty="0" smtClean="0"/>
              <a:t>Extend database protocols to create snapshot protocols</a:t>
            </a:r>
          </a:p>
          <a:p>
            <a:pPr lvl="1">
              <a:spcAft>
                <a:spcPts val="2400"/>
              </a:spcAft>
            </a:pPr>
            <a:r>
              <a:rPr lang="en-US" dirty="0" smtClean="0"/>
              <a:t>Save consistent snapshots</a:t>
            </a:r>
          </a:p>
          <a:p>
            <a:pPr lvl="1">
              <a:spcAft>
                <a:spcPts val="2400"/>
              </a:spcAft>
            </a:pPr>
            <a:r>
              <a:rPr lang="en-US" i="1" dirty="0" smtClean="0"/>
              <a:t>As of</a:t>
            </a:r>
            <a:r>
              <a:rPr lang="en-US" dirty="0" smtClean="0"/>
              <a:t> queries without blocking current-state</a:t>
            </a:r>
          </a:p>
          <a:p>
            <a:pPr lvl="1">
              <a:spcAft>
                <a:spcPts val="2400"/>
              </a:spcAft>
            </a:pPr>
            <a:r>
              <a:rPr lang="en-US" dirty="0" smtClean="0"/>
              <a:t>Make snapshots recoverable</a:t>
            </a:r>
          </a:p>
          <a:p>
            <a:pPr>
              <a:spcAft>
                <a:spcPts val="2400"/>
              </a:spcAft>
            </a:pPr>
            <a:r>
              <a:rPr lang="en-US" dirty="0" smtClean="0"/>
              <a:t>Formal model of snapshot system</a:t>
            </a:r>
          </a:p>
          <a:p>
            <a:pPr lvl="1">
              <a:spcAft>
                <a:spcPts val="2400"/>
              </a:spcAft>
            </a:pPr>
            <a:r>
              <a:rPr lang="en-US" dirty="0" smtClean="0"/>
              <a:t>To argue correctness of extensions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Software structure</a:t>
            </a:r>
            <a:endParaRPr lang="en-US" dirty="0"/>
          </a:p>
        </p:txBody>
      </p:sp>
      <p:sp>
        <p:nvSpPr>
          <p:cNvPr id="10" name="Rectangle 9"/>
          <p:cNvSpPr/>
          <p:nvPr/>
        </p:nvSpPr>
        <p:spPr>
          <a:xfrm>
            <a:off x="3014823" y="3694866"/>
            <a:ext cx="3114354" cy="997893"/>
          </a:xfrm>
          <a:prstGeom prst="rect">
            <a:avLst/>
          </a:prstGeom>
          <a:gradFill flip="none" rotWithShape="1">
            <a:gsLst>
              <a:gs pos="0">
                <a:schemeClr val="tx2">
                  <a:lumMod val="40000"/>
                  <a:lumOff val="60000"/>
                </a:schemeClr>
              </a:gs>
              <a:gs pos="100000">
                <a:schemeClr val="tx2">
                  <a:lumMod val="20000"/>
                  <a:lumOff val="80000"/>
                </a:schemeClr>
              </a:gs>
            </a:gsLst>
            <a:lin ang="16200000" scaled="0"/>
            <a:tileRect/>
          </a:gra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smtClean="0">
                <a:solidFill>
                  <a:srgbClr val="000000"/>
                </a:solidFill>
              </a:rPr>
              <a:t>Snapshot Layer</a:t>
            </a:r>
            <a:endParaRPr lang="en-US" dirty="0">
              <a:solidFill>
                <a:srgbClr val="000000"/>
              </a:solidFill>
            </a:endParaRPr>
          </a:p>
        </p:txBody>
      </p:sp>
      <p:sp>
        <p:nvSpPr>
          <p:cNvPr id="4" name="Rectangle 3"/>
          <p:cNvSpPr/>
          <p:nvPr/>
        </p:nvSpPr>
        <p:spPr>
          <a:xfrm>
            <a:off x="2853563" y="1467245"/>
            <a:ext cx="3436874" cy="44350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Application</a:t>
            </a:r>
            <a:endParaRPr lang="en-US" dirty="0">
              <a:solidFill>
                <a:srgbClr val="000000"/>
              </a:solidFill>
            </a:endParaRPr>
          </a:p>
        </p:txBody>
      </p:sp>
      <p:sp>
        <p:nvSpPr>
          <p:cNvPr id="5" name="Rectangle 4"/>
          <p:cNvSpPr/>
          <p:nvPr/>
        </p:nvSpPr>
        <p:spPr>
          <a:xfrm>
            <a:off x="2853563" y="2072029"/>
            <a:ext cx="3436874" cy="274168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smtClean="0">
                <a:solidFill>
                  <a:srgbClr val="000000"/>
                </a:solidFill>
              </a:rPr>
              <a:t>Database</a:t>
            </a:r>
            <a:endParaRPr lang="en-US" dirty="0">
              <a:solidFill>
                <a:srgbClr val="000000"/>
              </a:solidFill>
            </a:endParaRPr>
          </a:p>
        </p:txBody>
      </p:sp>
      <p:sp>
        <p:nvSpPr>
          <p:cNvPr id="6" name="Rectangle 5"/>
          <p:cNvSpPr/>
          <p:nvPr/>
        </p:nvSpPr>
        <p:spPr>
          <a:xfrm>
            <a:off x="3014823" y="2485298"/>
            <a:ext cx="3114354" cy="44350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Interface</a:t>
            </a:r>
            <a:endParaRPr lang="en-US" dirty="0">
              <a:solidFill>
                <a:srgbClr val="000000"/>
              </a:solidFill>
            </a:endParaRPr>
          </a:p>
        </p:txBody>
      </p:sp>
      <p:sp>
        <p:nvSpPr>
          <p:cNvPr id="7" name="Rectangle 6"/>
          <p:cNvSpPr/>
          <p:nvPr/>
        </p:nvSpPr>
        <p:spPr>
          <a:xfrm>
            <a:off x="3014823" y="3090082"/>
            <a:ext cx="3114354" cy="443508"/>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Access methods / indexes</a:t>
            </a:r>
            <a:endParaRPr lang="en-US" dirty="0">
              <a:solidFill>
                <a:srgbClr val="000000"/>
              </a:solidFill>
            </a:endParaRPr>
          </a:p>
        </p:txBody>
      </p:sp>
      <p:sp>
        <p:nvSpPr>
          <p:cNvPr id="8" name="Rectangle 7"/>
          <p:cNvSpPr/>
          <p:nvPr/>
        </p:nvSpPr>
        <p:spPr>
          <a:xfrm>
            <a:off x="3166005" y="4138375"/>
            <a:ext cx="1965368" cy="443508"/>
          </a:xfrm>
          <a:prstGeom prst="rect">
            <a:avLst/>
          </a:prstGeom>
          <a:solidFill>
            <a:schemeClr val="bg1"/>
          </a:soli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Page cache</a:t>
            </a:r>
            <a:endParaRPr lang="en-US" dirty="0">
              <a:solidFill>
                <a:srgbClr val="000000"/>
              </a:solidFill>
            </a:endParaRPr>
          </a:p>
        </p:txBody>
      </p:sp>
      <p:sp>
        <p:nvSpPr>
          <p:cNvPr id="9" name="Rectangle 8"/>
          <p:cNvSpPr/>
          <p:nvPr/>
        </p:nvSpPr>
        <p:spPr>
          <a:xfrm>
            <a:off x="5272477" y="4138375"/>
            <a:ext cx="705519" cy="443508"/>
          </a:xfrm>
          <a:prstGeom prst="rect">
            <a:avLst/>
          </a:prstGeom>
          <a:solidFill>
            <a:schemeClr val="bg1"/>
          </a:soli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WAL</a:t>
            </a:r>
            <a:endParaRPr lang="en-US" dirty="0">
              <a:solidFill>
                <a:srgbClr val="000000"/>
              </a:solidFill>
            </a:endParaRPr>
          </a:p>
        </p:txBody>
      </p:sp>
      <p:sp>
        <p:nvSpPr>
          <p:cNvPr id="12" name="Rectangle 11"/>
          <p:cNvSpPr/>
          <p:nvPr/>
        </p:nvSpPr>
        <p:spPr>
          <a:xfrm>
            <a:off x="4856684" y="2557368"/>
            <a:ext cx="1121313" cy="304800"/>
          </a:xfrm>
          <a:prstGeom prst="rect">
            <a:avLst/>
          </a:prstGeom>
          <a:gradFill flip="none" rotWithShape="1">
            <a:gsLst>
              <a:gs pos="0">
                <a:schemeClr val="tx2">
                  <a:lumMod val="40000"/>
                  <a:lumOff val="60000"/>
                </a:schemeClr>
              </a:gs>
              <a:gs pos="100000">
                <a:schemeClr val="tx2">
                  <a:lumMod val="20000"/>
                  <a:lumOff val="80000"/>
                </a:schemeClr>
              </a:gs>
            </a:gsLst>
            <a:lin ang="16200000" scaled="0"/>
            <a:tileRect/>
          </a:gra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snap now</a:t>
            </a:r>
            <a:endParaRPr lang="en-US" dirty="0">
              <a:solidFill>
                <a:srgbClr val="000000"/>
              </a:solidFill>
            </a:endParaRPr>
          </a:p>
        </p:txBody>
      </p:sp>
      <p:sp>
        <p:nvSpPr>
          <p:cNvPr id="13" name="Rectangle 12"/>
          <p:cNvSpPr/>
          <p:nvPr/>
        </p:nvSpPr>
        <p:spPr>
          <a:xfrm>
            <a:off x="4073095" y="2557368"/>
            <a:ext cx="631190" cy="304800"/>
          </a:xfrm>
          <a:prstGeom prst="rect">
            <a:avLst/>
          </a:prstGeom>
          <a:gradFill flip="none" rotWithShape="1">
            <a:gsLst>
              <a:gs pos="0">
                <a:schemeClr val="tx2">
                  <a:lumMod val="40000"/>
                  <a:lumOff val="60000"/>
                </a:schemeClr>
              </a:gs>
              <a:gs pos="99000">
                <a:schemeClr val="tx2">
                  <a:lumMod val="20000"/>
                  <a:lumOff val="80000"/>
                </a:schemeClr>
              </a:gs>
            </a:gsLst>
            <a:lin ang="16200000" scaled="0"/>
            <a:tileRect/>
          </a:gra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as of</a:t>
            </a:r>
            <a:endParaRPr lang="en-US" dirty="0">
              <a:solidFill>
                <a:srgbClr val="000000"/>
              </a:solidFill>
            </a:endParaRPr>
          </a:p>
        </p:txBody>
      </p:sp>
      <p:sp>
        <p:nvSpPr>
          <p:cNvPr id="14" name="Can 13"/>
          <p:cNvSpPr/>
          <p:nvPr/>
        </p:nvSpPr>
        <p:spPr>
          <a:xfrm>
            <a:off x="2853563" y="5065710"/>
            <a:ext cx="1652924" cy="1360764"/>
          </a:xfrm>
          <a:prstGeom prst="can">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Database disk</a:t>
            </a:r>
            <a:endParaRPr lang="en-US" dirty="0">
              <a:solidFill>
                <a:srgbClr val="000000"/>
              </a:solidFill>
            </a:endParaRPr>
          </a:p>
        </p:txBody>
      </p:sp>
      <p:sp>
        <p:nvSpPr>
          <p:cNvPr id="16" name="Can 15"/>
          <p:cNvSpPr/>
          <p:nvPr/>
        </p:nvSpPr>
        <p:spPr>
          <a:xfrm>
            <a:off x="4637513" y="5065710"/>
            <a:ext cx="1652924" cy="1360764"/>
          </a:xfrm>
          <a:prstGeom prst="can">
            <a:avLst/>
          </a:prstGeom>
          <a:gradFill>
            <a:gsLst>
              <a:gs pos="0">
                <a:schemeClr val="tx2">
                  <a:lumMod val="40000"/>
                  <a:lumOff val="60000"/>
                </a:schemeClr>
              </a:gs>
              <a:gs pos="100000">
                <a:schemeClr val="tx2">
                  <a:lumMod val="20000"/>
                  <a:lumOff val="80000"/>
                </a:schemeClr>
              </a:gs>
            </a:gsLst>
          </a:grad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Retro disk</a:t>
            </a:r>
            <a:endParaRPr lang="en-US" dirty="0">
              <a:solidFill>
                <a:srgbClr val="000000"/>
              </a:solidFill>
            </a:endParaRPr>
          </a:p>
        </p:txBody>
      </p:sp>
      <p:sp>
        <p:nvSpPr>
          <p:cNvPr id="18" name="Rectangle 17"/>
          <p:cNvSpPr/>
          <p:nvPr/>
        </p:nvSpPr>
        <p:spPr>
          <a:xfrm>
            <a:off x="4429006" y="4208935"/>
            <a:ext cx="631190" cy="304800"/>
          </a:xfrm>
          <a:prstGeom prst="rect">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MVCC</a:t>
            </a:r>
            <a:endParaRPr lang="en-US" sz="140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10499</TotalTime>
  <Words>2704</Words>
  <Application>Microsoft Macintosh PowerPoint</Application>
  <PresentationFormat>On-screen Show (4:3)</PresentationFormat>
  <Paragraphs>281</Paragraphs>
  <Slides>21</Slides>
  <Notes>21</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Office Theme</vt:lpstr>
      <vt:lpstr>Retro: Modular and efficient retrospection in a database</vt:lpstr>
      <vt:lpstr>Analyzing Past States</vt:lpstr>
      <vt:lpstr>Retro</vt:lpstr>
      <vt:lpstr>Retro</vt:lpstr>
      <vt:lpstr>Retro</vt:lpstr>
      <vt:lpstr>Snapshot representation</vt:lpstr>
      <vt:lpstr>Programmer's model</vt:lpstr>
      <vt:lpstr>Retro: portable performance</vt:lpstr>
      <vt:lpstr>Software structure</vt:lpstr>
      <vt:lpstr>Snapshots</vt:lpstr>
      <vt:lpstr>Snapshot Overwrite Sequence</vt:lpstr>
      <vt:lpstr>Retrospection (querying as of)</vt:lpstr>
      <vt:lpstr>Retrospection (querying as of)</vt:lpstr>
      <vt:lpstr>Current state queries</vt:lpstr>
      <vt:lpstr>Non-blocking retrospection</vt:lpstr>
      <vt:lpstr>Recoverable snapshots</vt:lpstr>
      <vt:lpstr>Recoverable snapshots</vt:lpstr>
      <vt:lpstr>Ensuring recoverability</vt:lpstr>
      <vt:lpstr>Current status</vt:lpstr>
      <vt:lpstr>Current status</vt:lpstr>
      <vt:lpstr>Thanks</vt:lpstr>
    </vt:vector>
  </TitlesOfParts>
  <Company>Brandeis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Ross Shaull</dc:creator>
  <cp:lastModifiedBy>Ross Shaull</cp:lastModifiedBy>
  <cp:revision>151</cp:revision>
  <cp:lastPrinted>2012-02-03T12:51:34Z</cp:lastPrinted>
  <dcterms:created xsi:type="dcterms:W3CDTF">2012-02-03T12:51:09Z</dcterms:created>
  <dcterms:modified xsi:type="dcterms:W3CDTF">2012-02-03T21:26:41Z</dcterms:modified>
</cp:coreProperties>
</file>